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3" r:id="rId2"/>
    <p:sldId id="264" r:id="rId3"/>
    <p:sldId id="259" r:id="rId4"/>
    <p:sldId id="260" r:id="rId5"/>
    <p:sldId id="285" r:id="rId6"/>
    <p:sldId id="266" r:id="rId7"/>
    <p:sldId id="277" r:id="rId8"/>
    <p:sldId id="268" r:id="rId9"/>
    <p:sldId id="269" r:id="rId10"/>
    <p:sldId id="270" r:id="rId11"/>
    <p:sldId id="267" r:id="rId12"/>
    <p:sldId id="272" r:id="rId13"/>
    <p:sldId id="273" r:id="rId14"/>
    <p:sldId id="276" r:id="rId15"/>
    <p:sldId id="274" r:id="rId16"/>
    <p:sldId id="262" r:id="rId17"/>
    <p:sldId id="286" r:id="rId18"/>
    <p:sldId id="271" r:id="rId19"/>
    <p:sldId id="287" r:id="rId20"/>
    <p:sldId id="278" r:id="rId21"/>
    <p:sldId id="283" r:id="rId22"/>
    <p:sldId id="282" r:id="rId23"/>
    <p:sldId id="275" r:id="rId24"/>
    <p:sldId id="280" r:id="rId25"/>
    <p:sldId id="281" r:id="rId26"/>
    <p:sldId id="284" r:id="rId27"/>
    <p:sldId id="288" r:id="rId28"/>
    <p:sldId id="290" r:id="rId29"/>
    <p:sldId id="28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50" autoAdjust="0"/>
  </p:normalViewPr>
  <p:slideViewPr>
    <p:cSldViewPr>
      <p:cViewPr>
        <p:scale>
          <a:sx n="139" d="100"/>
          <a:sy n="139" d="100"/>
        </p:scale>
        <p:origin x="-11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72BCA42-8DC4-4E49-9C0F-B8434932B3D4}" type="datetimeFigureOut">
              <a:rPr lang="en-US"/>
              <a:pPr>
                <a:defRPr/>
              </a:pPr>
              <a:t>10/11/2013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6B56932-F10F-45EE-9C13-59B762A673A1}" type="slidenum">
              <a:rPr lang="en-US"/>
              <a:pPr>
                <a:defRPr/>
              </a:pPr>
              <a:t>‹#›</a:t>
            </a:fld>
            <a:endParaRPr lang="en-US" dirty="0"/>
          </a:p>
        </p:txBody>
      </p:sp>
    </p:spTree>
    <p:extLst>
      <p:ext uri="{BB962C8B-B14F-4D97-AF65-F5344CB8AC3E}">
        <p14:creationId xmlns:p14="http://schemas.microsoft.com/office/powerpoint/2010/main" val="38669024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D4676F-3709-4EEA-9FC6-D3512340EA35}" type="slidenum">
              <a:rPr lang="en-GB">
                <a:cs typeface="Arial" charset="0"/>
              </a:rPr>
              <a:pPr fontAlgn="base">
                <a:spcBef>
                  <a:spcPct val="0"/>
                </a:spcBef>
                <a:spcAft>
                  <a:spcPct val="0"/>
                </a:spcAft>
              </a:pPr>
              <a:t>12</a:t>
            </a:fld>
            <a:endParaRPr lang="en-GB">
              <a:cs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C1C632-8490-4A94-8018-E9DCFF6C34DB}" type="slidenum">
              <a:rPr lang="en-GB">
                <a:cs typeface="Arial" charset="0"/>
              </a:rPr>
              <a:pPr fontAlgn="base">
                <a:spcBef>
                  <a:spcPct val="0"/>
                </a:spcBef>
                <a:spcAft>
                  <a:spcPct val="0"/>
                </a:spcAft>
              </a:pPr>
              <a:t>22</a:t>
            </a:fld>
            <a:endParaRPr lang="en-GB">
              <a:cs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305E2C-ADE1-489E-914E-6E7927636DE3}" type="datetimeFigureOut">
              <a:rPr lang="en-US"/>
              <a:pPr>
                <a:defRPr/>
              </a:pPr>
              <a:t>10/11/2013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B8FD-0B9A-4EB0-A30A-10306298678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F96B6C-CCDC-492E-BD75-A67BFA9378E6}" type="datetimeFigureOut">
              <a:rPr lang="en-US"/>
              <a:pPr>
                <a:defRPr/>
              </a:pPr>
              <a:t>10/11/2013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784FAA-31CF-4BA7-B5B7-943D2C82602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8ADD1F-E759-4886-94FC-80B16867336E}" type="datetimeFigureOut">
              <a:rPr lang="en-US"/>
              <a:pPr>
                <a:defRPr/>
              </a:pPr>
              <a:t>10/11/2013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95B04B-3176-40BE-8C76-A029A401E1F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97000" y="1091950"/>
            <a:ext cx="7747000" cy="660650"/>
          </a:xfrm>
        </p:spPr>
        <p:txBody>
          <a:bodyPr/>
          <a:lstStyle/>
          <a:p>
            <a:r>
              <a:rPr lang="en-US" smtClean="0"/>
              <a:t>Click to edit Master title style</a:t>
            </a:r>
            <a:endParaRPr lang="sv-SE"/>
          </a:p>
        </p:txBody>
      </p:sp>
      <p:sp>
        <p:nvSpPr>
          <p:cNvPr id="3" name="Table Placeholder 2"/>
          <p:cNvSpPr>
            <a:spLocks noGrp="1"/>
          </p:cNvSpPr>
          <p:nvPr>
            <p:ph type="tbl" idx="1"/>
          </p:nvPr>
        </p:nvSpPr>
        <p:spPr>
          <a:xfrm>
            <a:off x="1397000" y="1906588"/>
            <a:ext cx="7747000" cy="3960812"/>
          </a:xfrm>
        </p:spPr>
        <p:txBody>
          <a:bodyPr rtlCol="0">
            <a:normAutofit/>
          </a:bodyPr>
          <a:lstStyle/>
          <a:p>
            <a:pPr lvl="0"/>
            <a:endParaRPr lang="sv-SE"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9993E1-246A-4C49-BC0C-4EDD363F4B8C}" type="datetimeFigureOut">
              <a:rPr lang="en-US"/>
              <a:pPr>
                <a:defRPr/>
              </a:pPr>
              <a:t>10/11/2013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7C2CB-BBBD-45FC-A40B-12669578CC7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4DE685-9879-4A5C-A03D-5760509F605B}" type="datetimeFigureOut">
              <a:rPr lang="en-US"/>
              <a:pPr>
                <a:defRPr/>
              </a:pPr>
              <a:t>10/11/2013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62989B-598C-46E7-AE83-B32B2F3833A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CDE360-6551-4821-BD86-6C025F4430B1}" type="datetimeFigureOut">
              <a:rPr lang="en-US"/>
              <a:pPr>
                <a:defRPr/>
              </a:pPr>
              <a:t>10/11/2013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C76914-A4FB-4E76-8239-A5F5D3A3FC8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9FFE1DD-8645-43A8-9381-6D421EFA48A1}" type="datetimeFigureOut">
              <a:rPr lang="en-US"/>
              <a:pPr>
                <a:defRPr/>
              </a:pPr>
              <a:t>10/11/2013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9B4DE-E8AC-4DC7-AE83-C4FDA15C715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984937-D6DA-473C-BCE9-CF7E3D03FCD2}" type="datetimeFigureOut">
              <a:rPr lang="en-US"/>
              <a:pPr>
                <a:defRPr/>
              </a:pPr>
              <a:t>10/11/2013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745EEB-5B1E-4EAE-87F2-C8CF2FF2BF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107E09-97DD-4750-8F90-76D4D2C4CDA1}" type="datetimeFigureOut">
              <a:rPr lang="en-US"/>
              <a:pPr>
                <a:defRPr/>
              </a:pPr>
              <a:t>10/11/2013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7BD3F1-BB0B-4B42-99B7-A0E436C448D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0B7AD7-43B1-4B59-9053-E613C081EE55}" type="datetimeFigureOut">
              <a:rPr lang="en-US"/>
              <a:pPr>
                <a:defRPr/>
              </a:pPr>
              <a:t>10/11/2013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AF7196-6E88-4AD8-BA8B-7658EC0C773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B2ED15-D6BB-4A3E-952A-E2FD4A7016CC}" type="datetimeFigureOut">
              <a:rPr lang="en-US"/>
              <a:pPr>
                <a:defRPr/>
              </a:pPr>
              <a:t>10/11/2013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AB4421-6B60-48A6-9B20-A7F0A247B0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3C0C079-5933-4E2C-A47E-038E2E34729F}" type="datetimeFigureOut">
              <a:rPr lang="en-US"/>
              <a:pPr>
                <a:defRPr/>
              </a:pPr>
              <a:t>10/11/2013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8DE7A53-10EE-4187-8862-624D38948D9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gif"/><Relationship Id="rId3" Type="http://schemas.openxmlformats.org/officeDocument/2006/relationships/image" Target="../media/image27.jpe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hyperlink" Target="http://www.geographicguide.net/europe/maps-europe/maps/europe-map.gif" TargetMode="Externa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hyperlink" Target="http://maps.google.com/maps?ll=41.705729,13.974609&amp;spn=45.600416,52.734375&amp;z=4&amp;key=ABQIAAAAWQFGJAjZoaH4Zif4gBI5CBQv40QQqa2V9-3SrxXSEU7uTJHGbxS5Yl900tjQSSIGdyifKbcQ21b-Xw&amp;mapclient=jsapi&amp;oi=map_misc&amp;ct=api_logo"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gif"/><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gif"/><Relationship Id="rId3" Type="http://schemas.openxmlformats.org/officeDocument/2006/relationships/image" Target="../media/image27.jpe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hyperlink" Target="http://www.geographicguide.net/europe/maps-europe/maps/europe-map.gif" TargetMode="Externa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hyperlink" Target="http://maps.google.com/maps?ll=41.705729,13.974609&amp;spn=45.600416,52.734375&amp;z=4&amp;key=ABQIAAAAWQFGJAjZoaH4Zif4gBI5CBQv40QQqa2V9-3SrxXSEU7uTJHGbxS5Yl900tjQSSIGdyifKbcQ21b-Xw&amp;mapclient=jsapi&amp;oi=map_misc&amp;ct=api_logo"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gif"/><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hyperlink" Target="http://www.google.com/intl/sv_ALL/help/terms_maps.html" TargetMode="External"/><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gif"/><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hyperlink" Target="http://maps.google.com/maps?ll=41.705729,13.974609&amp;spn=45.600416,52.734375&amp;z=4&amp;key=ABQIAAAAWQFGJAjZoaH4Zif4gBI5CBQv40QQqa2V9-3SrxXSEU7uTJHGbxS5Yl900tjQSSIGdyifKbcQ21b-Xw&amp;mapclient=jsapi&amp;oi=map_misc&amp;ct=api_logo" TargetMode="External"/><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27.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gif"/><Relationship Id="rId27" Type="http://schemas.openxmlformats.org/officeDocument/2006/relationships/image" Target="../media/image25.png"/><Relationship Id="rId30" Type="http://schemas.openxmlformats.org/officeDocument/2006/relationships/hyperlink" Target="http://www.geographicguide.net/europe/maps-europe/maps/europe-map.gi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gif"/><Relationship Id="rId3" Type="http://schemas.openxmlformats.org/officeDocument/2006/relationships/image" Target="../media/image27.jpe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hyperlink" Target="http://www.geographicguide.net/europe/maps-europe/maps/europe-map.gif" TargetMode="Externa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hyperlink" Target="http://maps.google.com/maps?ll=41.705729,13.974609&amp;spn=45.600416,52.734375&amp;z=4&amp;key=ABQIAAAAWQFGJAjZoaH4Zif4gBI5CBQv40QQqa2V9-3SrxXSEU7uTJHGbxS5Yl900tjQSSIGdyifKbcQ21b-Xw&amp;mapclient=jsapi&amp;oi=map_misc&amp;ct=api_logo"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gif"/><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gif"/><Relationship Id="rId3" Type="http://schemas.openxmlformats.org/officeDocument/2006/relationships/image" Target="../media/image27.jpe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hyperlink" Target="http://www.geographicguide.net/europe/maps-europe/maps/europe-map.gif" TargetMode="Externa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hyperlink" Target="http://maps.google.com/maps?ll=41.705729,13.974609&amp;spn=45.600416,52.734375&amp;z=4&amp;key=ABQIAAAAWQFGJAjZoaH4Zif4gBI5CBQv40QQqa2V9-3SrxXSEU7uTJHGbxS5Yl900tjQSSIGdyifKbcQ21b-Xw&amp;mapclient=jsapi&amp;oi=map_misc&amp;ct=api_logo"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gif"/><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png"/><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285750"/>
            <a:ext cx="7772400" cy="3314700"/>
          </a:xfrm>
        </p:spPr>
        <p:txBody>
          <a:bodyPr/>
          <a:lstStyle/>
          <a:p>
            <a:r>
              <a:rPr lang="en-US" b="1" smtClean="0"/>
              <a:t>Impact of the results of large genetic field experimental</a:t>
            </a:r>
            <a:br>
              <a:rPr lang="en-US" b="1" smtClean="0"/>
            </a:br>
            <a:r>
              <a:rPr lang="en-US" b="1" smtClean="0"/>
              <a:t>networks to practical forestry supporting industry.</a:t>
            </a:r>
            <a:endParaRPr lang="en-US" smtClean="0"/>
          </a:p>
        </p:txBody>
      </p:sp>
      <p:sp>
        <p:nvSpPr>
          <p:cNvPr id="3" name="Subtitle 2"/>
          <p:cNvSpPr>
            <a:spLocks noGrp="1"/>
          </p:cNvSpPr>
          <p:nvPr>
            <p:ph type="subTitle" idx="1"/>
          </p:nvPr>
        </p:nvSpPr>
        <p:spPr/>
        <p:txBody>
          <a:bodyPr rtlCol="0">
            <a:normAutofit fontScale="55000" lnSpcReduction="20000"/>
          </a:bodyPr>
          <a:lstStyle/>
          <a:p>
            <a:pPr fontAlgn="auto">
              <a:spcAft>
                <a:spcPts val="0"/>
              </a:spcAft>
              <a:buFont typeface="Arial" pitchFamily="34" charset="0"/>
              <a:buNone/>
              <a:defRPr/>
            </a:pPr>
            <a:r>
              <a:rPr lang="en-US" i="1" dirty="0" smtClean="0"/>
              <a:t>Dag Lindgren</a:t>
            </a:r>
          </a:p>
          <a:p>
            <a:pPr fontAlgn="auto">
              <a:spcAft>
                <a:spcPts val="0"/>
              </a:spcAft>
              <a:buFont typeface="Arial" pitchFamily="34" charset="0"/>
              <a:buNone/>
              <a:defRPr/>
            </a:pPr>
            <a:r>
              <a:rPr lang="en-US" i="1" dirty="0" smtClean="0"/>
              <a:t>Presentation 100622 at </a:t>
            </a:r>
          </a:p>
          <a:p>
            <a:pPr fontAlgn="auto">
              <a:spcAft>
                <a:spcPts val="0"/>
              </a:spcAft>
              <a:buFont typeface="Arial" pitchFamily="34" charset="0"/>
              <a:buNone/>
              <a:defRPr/>
            </a:pPr>
            <a:r>
              <a:rPr lang="en-US" b="1" dirty="0"/>
              <a:t>TREEBREEDEX Activity 5 seminar</a:t>
            </a:r>
          </a:p>
          <a:p>
            <a:pPr fontAlgn="auto">
              <a:spcAft>
                <a:spcPts val="0"/>
              </a:spcAft>
              <a:buFont typeface="Arial" pitchFamily="34" charset="0"/>
              <a:buNone/>
              <a:defRPr/>
            </a:pPr>
            <a:r>
              <a:rPr lang="en-US" b="1" dirty="0"/>
              <a:t>What do large genetic field experimental networks</a:t>
            </a:r>
          </a:p>
          <a:p>
            <a:pPr fontAlgn="auto">
              <a:spcAft>
                <a:spcPts val="0"/>
              </a:spcAft>
              <a:buFont typeface="Arial" pitchFamily="34" charset="0"/>
              <a:buNone/>
              <a:defRPr/>
            </a:pPr>
            <a:r>
              <a:rPr lang="en-US" b="1" dirty="0"/>
              <a:t>across Europe bring to the scientific community?</a:t>
            </a:r>
          </a:p>
          <a:p>
            <a:pPr fontAlgn="auto">
              <a:spcAft>
                <a:spcPts val="0"/>
              </a:spcAft>
              <a:buFont typeface="Arial" pitchFamily="34" charset="0"/>
              <a:buNone/>
              <a:defRPr/>
            </a:pPr>
            <a:r>
              <a:rPr lang="pl-PL" dirty="0"/>
              <a:t>June 22 – 24, 2010, Sękocin Stary (Poland)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7" name="Picture 183" descr="Se hela bilden">
            <a:hlinkClick r:id="rId2"/>
          </p:cNvPr>
          <p:cNvPicPr>
            <a:picLocks noChangeAspect="1" noChangeArrowheads="1"/>
          </p:cNvPicPr>
          <p:nvPr/>
        </p:nvPicPr>
        <p:blipFill>
          <a:blip r:embed="rId3" cstate="print">
            <a:lum bright="16000" contrast="-52000"/>
          </a:blip>
          <a:srcRect/>
          <a:stretch>
            <a:fillRect/>
          </a:stretch>
        </p:blipFill>
        <p:spPr bwMode="auto">
          <a:xfrm>
            <a:off x="857250" y="571500"/>
            <a:ext cx="6694488" cy="6018213"/>
          </a:xfrm>
          <a:prstGeom prst="rect">
            <a:avLst/>
          </a:prstGeom>
          <a:noFill/>
          <a:effectLst>
            <a:outerShdw blurRad="50800" dist="50800" dir="5400000" algn="ctr" rotWithShape="0">
              <a:srgbClr val="000000"/>
            </a:outerShdw>
          </a:effectLst>
        </p:spPr>
      </p:pic>
      <p:pic>
        <p:nvPicPr>
          <p:cNvPr id="24578" name="Picture 6" descr="http://mt1.google.com/vt/lyrs=m@128&amp;hl=sv&amp;src=api&amp;x=7&amp;y=4&amp;z=4&amp;s=G"/>
          <p:cNvPicPr>
            <a:picLocks noChangeAspect="1" noChangeArrowheads="1"/>
          </p:cNvPicPr>
          <p:nvPr/>
        </p:nvPicPr>
        <p:blipFill>
          <a:blip r:embed="rId4" cstate="print"/>
          <a:srcRect/>
          <a:stretch>
            <a:fillRect/>
          </a:stretch>
        </p:blipFill>
        <p:spPr bwMode="auto">
          <a:xfrm>
            <a:off x="0" y="0"/>
            <a:ext cx="9525" cy="9525"/>
          </a:xfrm>
          <a:prstGeom prst="rect">
            <a:avLst/>
          </a:prstGeom>
          <a:noFill/>
          <a:ln w="9525">
            <a:noFill/>
            <a:miter lim="800000"/>
            <a:headEnd/>
            <a:tailEnd/>
          </a:ln>
        </p:spPr>
      </p:pic>
      <p:pic>
        <p:nvPicPr>
          <p:cNvPr id="24579" name="Picture 7" descr="http://mt1.google.com/vt/lyrs=m@128&amp;hl=sv&amp;src=api&amp;x=7&amp;y=5&amp;z=4&amp;s=Ga"/>
          <p:cNvPicPr>
            <a:picLocks noChangeAspect="1" noChangeArrowheads="1"/>
          </p:cNvPicPr>
          <p:nvPr/>
        </p:nvPicPr>
        <p:blipFill>
          <a:blip r:embed="rId5" cstate="print"/>
          <a:srcRect/>
          <a:stretch>
            <a:fillRect/>
          </a:stretch>
        </p:blipFill>
        <p:spPr bwMode="auto">
          <a:xfrm>
            <a:off x="0" y="0"/>
            <a:ext cx="9525" cy="9525"/>
          </a:xfrm>
          <a:prstGeom prst="rect">
            <a:avLst/>
          </a:prstGeom>
          <a:noFill/>
          <a:ln w="9525">
            <a:noFill/>
            <a:miter lim="800000"/>
            <a:headEnd/>
            <a:tailEnd/>
          </a:ln>
        </p:spPr>
      </p:pic>
      <p:pic>
        <p:nvPicPr>
          <p:cNvPr id="24580" name="Picture 8" descr="http://mt1.google.com/vt/lyrs=m@128&amp;hl=sv&amp;src=api&amp;x=7&amp;y=6&amp;z=4&amp;s=Gal"/>
          <p:cNvPicPr>
            <a:picLocks noChangeAspect="1" noChangeArrowheads="1"/>
          </p:cNvPicPr>
          <p:nvPr/>
        </p:nvPicPr>
        <p:blipFill>
          <a:blip r:embed="rId6" cstate="print"/>
          <a:srcRect/>
          <a:stretch>
            <a:fillRect/>
          </a:stretch>
        </p:blipFill>
        <p:spPr bwMode="auto">
          <a:xfrm>
            <a:off x="0" y="0"/>
            <a:ext cx="9525" cy="9525"/>
          </a:xfrm>
          <a:prstGeom prst="rect">
            <a:avLst/>
          </a:prstGeom>
          <a:noFill/>
          <a:ln w="9525">
            <a:noFill/>
            <a:miter lim="800000"/>
            <a:headEnd/>
            <a:tailEnd/>
          </a:ln>
        </p:spPr>
      </p:pic>
      <p:pic>
        <p:nvPicPr>
          <p:cNvPr id="24581" name="Picture 9" descr="http://mt1.google.com/vt/lyrs=m@128&amp;hl=sv&amp;src=api&amp;x=7&amp;y=7&amp;z=4&amp;s=Gali"/>
          <p:cNvPicPr>
            <a:picLocks noChangeAspect="1" noChangeArrowheads="1"/>
          </p:cNvPicPr>
          <p:nvPr/>
        </p:nvPicPr>
        <p:blipFill>
          <a:blip r:embed="rId7" cstate="print"/>
          <a:srcRect/>
          <a:stretch>
            <a:fillRect/>
          </a:stretch>
        </p:blipFill>
        <p:spPr bwMode="auto">
          <a:xfrm>
            <a:off x="0" y="0"/>
            <a:ext cx="9525" cy="9525"/>
          </a:xfrm>
          <a:prstGeom prst="rect">
            <a:avLst/>
          </a:prstGeom>
          <a:noFill/>
          <a:ln w="9525">
            <a:noFill/>
            <a:miter lim="800000"/>
            <a:headEnd/>
            <a:tailEnd/>
          </a:ln>
        </p:spPr>
      </p:pic>
      <p:pic>
        <p:nvPicPr>
          <p:cNvPr id="24582" name="Picture 10" descr="http://mt0.google.com/vt/lyrs=m@128&amp;hl=sv&amp;src=api&amp;x=8&amp;y=8&amp;z=4&amp;s="/>
          <p:cNvPicPr>
            <a:picLocks noChangeAspect="1" noChangeArrowheads="1"/>
          </p:cNvPicPr>
          <p:nvPr/>
        </p:nvPicPr>
        <p:blipFill>
          <a:blip r:embed="rId8" cstate="print"/>
          <a:srcRect/>
          <a:stretch>
            <a:fillRect/>
          </a:stretch>
        </p:blipFill>
        <p:spPr bwMode="auto">
          <a:xfrm>
            <a:off x="0" y="0"/>
            <a:ext cx="9525" cy="9525"/>
          </a:xfrm>
          <a:prstGeom prst="rect">
            <a:avLst/>
          </a:prstGeom>
          <a:noFill/>
          <a:ln w="9525">
            <a:noFill/>
            <a:miter lim="800000"/>
            <a:headEnd/>
            <a:tailEnd/>
          </a:ln>
        </p:spPr>
      </p:pic>
      <p:pic>
        <p:nvPicPr>
          <p:cNvPr id="24583" name="Picture 11" descr="http://mt0.google.com/vt/lyrs=m@128&amp;hl=sv&amp;src=api&amp;x=8&amp;y=4&amp;z=4&amp;s=Gali"/>
          <p:cNvPicPr>
            <a:picLocks noChangeAspect="1" noChangeArrowheads="1"/>
          </p:cNvPicPr>
          <p:nvPr/>
        </p:nvPicPr>
        <p:blipFill>
          <a:blip r:embed="rId9" cstate="print"/>
          <a:srcRect/>
          <a:stretch>
            <a:fillRect/>
          </a:stretch>
        </p:blipFill>
        <p:spPr bwMode="auto">
          <a:xfrm>
            <a:off x="0" y="0"/>
            <a:ext cx="9525" cy="9525"/>
          </a:xfrm>
          <a:prstGeom prst="rect">
            <a:avLst/>
          </a:prstGeom>
          <a:noFill/>
          <a:ln w="9525">
            <a:noFill/>
            <a:miter lim="800000"/>
            <a:headEnd/>
            <a:tailEnd/>
          </a:ln>
        </p:spPr>
      </p:pic>
      <p:pic>
        <p:nvPicPr>
          <p:cNvPr id="24584" name="Picture 12" descr="http://mt0.google.com/vt/lyrs=m@128&amp;hl=sv&amp;src=api&amp;x=8&amp;y=5&amp;z=4&amp;s=Galil"/>
          <p:cNvPicPr>
            <a:picLocks noChangeAspect="1" noChangeArrowheads="1"/>
          </p:cNvPicPr>
          <p:nvPr/>
        </p:nvPicPr>
        <p:blipFill>
          <a:blip r:embed="rId10" cstate="print"/>
          <a:srcRect/>
          <a:stretch>
            <a:fillRect/>
          </a:stretch>
        </p:blipFill>
        <p:spPr bwMode="auto">
          <a:xfrm>
            <a:off x="0" y="0"/>
            <a:ext cx="9525" cy="9525"/>
          </a:xfrm>
          <a:prstGeom prst="rect">
            <a:avLst/>
          </a:prstGeom>
          <a:noFill/>
          <a:ln w="9525">
            <a:noFill/>
            <a:miter lim="800000"/>
            <a:headEnd/>
            <a:tailEnd/>
          </a:ln>
        </p:spPr>
      </p:pic>
      <p:pic>
        <p:nvPicPr>
          <p:cNvPr id="24585" name="Picture 13" descr="http://mt0.google.com/vt/lyrs=m@128&amp;hl=sv&amp;src=api&amp;x=8&amp;y=6&amp;z=4&amp;s=Galile"/>
          <p:cNvPicPr>
            <a:picLocks noChangeAspect="1" noChangeArrowheads="1"/>
          </p:cNvPicPr>
          <p:nvPr/>
        </p:nvPicPr>
        <p:blipFill>
          <a:blip r:embed="rId11" cstate="print"/>
          <a:srcRect/>
          <a:stretch>
            <a:fillRect/>
          </a:stretch>
        </p:blipFill>
        <p:spPr bwMode="auto">
          <a:xfrm>
            <a:off x="0" y="0"/>
            <a:ext cx="9525" cy="9525"/>
          </a:xfrm>
          <a:prstGeom prst="rect">
            <a:avLst/>
          </a:prstGeom>
          <a:noFill/>
          <a:ln w="9525">
            <a:noFill/>
            <a:miter lim="800000"/>
            <a:headEnd/>
            <a:tailEnd/>
          </a:ln>
        </p:spPr>
      </p:pic>
      <p:pic>
        <p:nvPicPr>
          <p:cNvPr id="24586" name="Picture 14" descr="http://mt0.google.com/vt/lyrs=m@128&amp;hl=sv&amp;src=api&amp;x=8&amp;y=7&amp;z=4&amp;s=Galileo"/>
          <p:cNvPicPr>
            <a:picLocks noChangeAspect="1" noChangeArrowheads="1"/>
          </p:cNvPicPr>
          <p:nvPr/>
        </p:nvPicPr>
        <p:blipFill>
          <a:blip r:embed="rId12" cstate="print"/>
          <a:srcRect/>
          <a:stretch>
            <a:fillRect/>
          </a:stretch>
        </p:blipFill>
        <p:spPr bwMode="auto">
          <a:xfrm>
            <a:off x="0" y="0"/>
            <a:ext cx="9525" cy="9525"/>
          </a:xfrm>
          <a:prstGeom prst="rect">
            <a:avLst/>
          </a:prstGeom>
          <a:noFill/>
          <a:ln w="9525">
            <a:noFill/>
            <a:miter lim="800000"/>
            <a:headEnd/>
            <a:tailEnd/>
          </a:ln>
        </p:spPr>
      </p:pic>
      <p:pic>
        <p:nvPicPr>
          <p:cNvPr id="24587" name="Picture 15" descr="http://mt1.google.com/vt/lyrs=m@128&amp;hl=sv&amp;src=api&amp;x=9&amp;y=8&amp;z=4&amp;s=Gal"/>
          <p:cNvPicPr>
            <a:picLocks noChangeAspect="1" noChangeArrowheads="1"/>
          </p:cNvPicPr>
          <p:nvPr/>
        </p:nvPicPr>
        <p:blipFill>
          <a:blip r:embed="rId13" cstate="print"/>
          <a:srcRect/>
          <a:stretch>
            <a:fillRect/>
          </a:stretch>
        </p:blipFill>
        <p:spPr bwMode="auto">
          <a:xfrm>
            <a:off x="0" y="0"/>
            <a:ext cx="9525" cy="9525"/>
          </a:xfrm>
          <a:prstGeom prst="rect">
            <a:avLst/>
          </a:prstGeom>
          <a:noFill/>
          <a:ln w="9525">
            <a:noFill/>
            <a:miter lim="800000"/>
            <a:headEnd/>
            <a:tailEnd/>
          </a:ln>
        </p:spPr>
      </p:pic>
      <p:pic>
        <p:nvPicPr>
          <p:cNvPr id="24588" name="Picture 16" descr="http://mt1.google.com/vt/lyrs=m@128&amp;hl=sv&amp;src=api&amp;x=9&amp;y=4&amp;z=4&amp;s=Galileo"/>
          <p:cNvPicPr>
            <a:picLocks noChangeAspect="1" noChangeArrowheads="1"/>
          </p:cNvPicPr>
          <p:nvPr/>
        </p:nvPicPr>
        <p:blipFill>
          <a:blip r:embed="rId14" cstate="print"/>
          <a:srcRect/>
          <a:stretch>
            <a:fillRect/>
          </a:stretch>
        </p:blipFill>
        <p:spPr bwMode="auto">
          <a:xfrm>
            <a:off x="0" y="0"/>
            <a:ext cx="9525" cy="9525"/>
          </a:xfrm>
          <a:prstGeom prst="rect">
            <a:avLst/>
          </a:prstGeom>
          <a:noFill/>
          <a:ln w="9525">
            <a:noFill/>
            <a:miter lim="800000"/>
            <a:headEnd/>
            <a:tailEnd/>
          </a:ln>
        </p:spPr>
      </p:pic>
      <p:pic>
        <p:nvPicPr>
          <p:cNvPr id="24589" name="Picture 17" descr="http://mt1.google.com/vt/lyrs=m@128&amp;hl=sv&amp;src=api&amp;x=9&amp;y=5&amp;z=4&amp;s="/>
          <p:cNvPicPr>
            <a:picLocks noChangeAspect="1" noChangeArrowheads="1"/>
          </p:cNvPicPr>
          <p:nvPr/>
        </p:nvPicPr>
        <p:blipFill>
          <a:blip r:embed="rId15" cstate="print"/>
          <a:srcRect/>
          <a:stretch>
            <a:fillRect/>
          </a:stretch>
        </p:blipFill>
        <p:spPr bwMode="auto">
          <a:xfrm>
            <a:off x="0" y="0"/>
            <a:ext cx="9525" cy="9525"/>
          </a:xfrm>
          <a:prstGeom prst="rect">
            <a:avLst/>
          </a:prstGeom>
          <a:noFill/>
          <a:ln w="9525">
            <a:noFill/>
            <a:miter lim="800000"/>
            <a:headEnd/>
            <a:tailEnd/>
          </a:ln>
        </p:spPr>
      </p:pic>
      <p:pic>
        <p:nvPicPr>
          <p:cNvPr id="24590" name="Picture 18" descr="http://mt1.google.com/vt/lyrs=m@128&amp;hl=sv&amp;src=api&amp;x=9&amp;y=6&amp;z=4&amp;s=G"/>
          <p:cNvPicPr>
            <a:picLocks noChangeAspect="1" noChangeArrowheads="1"/>
          </p:cNvPicPr>
          <p:nvPr/>
        </p:nvPicPr>
        <p:blipFill>
          <a:blip r:embed="rId16" cstate="print"/>
          <a:srcRect/>
          <a:stretch>
            <a:fillRect/>
          </a:stretch>
        </p:blipFill>
        <p:spPr bwMode="auto">
          <a:xfrm>
            <a:off x="0" y="0"/>
            <a:ext cx="9525" cy="9525"/>
          </a:xfrm>
          <a:prstGeom prst="rect">
            <a:avLst/>
          </a:prstGeom>
          <a:noFill/>
          <a:ln w="9525">
            <a:noFill/>
            <a:miter lim="800000"/>
            <a:headEnd/>
            <a:tailEnd/>
          </a:ln>
        </p:spPr>
      </p:pic>
      <p:pic>
        <p:nvPicPr>
          <p:cNvPr id="24591" name="Picture 19" descr="http://mt1.google.com/vt/lyrs=m@128&amp;hl=sv&amp;src=api&amp;x=9&amp;y=7&amp;z=4&amp;s=Ga"/>
          <p:cNvPicPr>
            <a:picLocks noChangeAspect="1" noChangeArrowheads="1"/>
          </p:cNvPicPr>
          <p:nvPr/>
        </p:nvPicPr>
        <p:blipFill>
          <a:blip r:embed="rId17" cstate="print"/>
          <a:srcRect/>
          <a:stretch>
            <a:fillRect/>
          </a:stretch>
        </p:blipFill>
        <p:spPr bwMode="auto">
          <a:xfrm>
            <a:off x="0" y="0"/>
            <a:ext cx="9525" cy="9525"/>
          </a:xfrm>
          <a:prstGeom prst="rect">
            <a:avLst/>
          </a:prstGeom>
          <a:noFill/>
          <a:ln w="9525">
            <a:noFill/>
            <a:miter lim="800000"/>
            <a:headEnd/>
            <a:tailEnd/>
          </a:ln>
        </p:spPr>
      </p:pic>
      <p:pic>
        <p:nvPicPr>
          <p:cNvPr id="24592" name="Picture 20" descr="http://mt0.google.com/vt/lyrs=m@128&amp;hl=sv&amp;src=api&amp;x=10&amp;y=8&amp;z=4&amp;s=Galile"/>
          <p:cNvPicPr>
            <a:picLocks noChangeAspect="1" noChangeArrowheads="1"/>
          </p:cNvPicPr>
          <p:nvPr/>
        </p:nvPicPr>
        <p:blipFill>
          <a:blip r:embed="rId18" cstate="print"/>
          <a:srcRect/>
          <a:stretch>
            <a:fillRect/>
          </a:stretch>
        </p:blipFill>
        <p:spPr bwMode="auto">
          <a:xfrm>
            <a:off x="0" y="0"/>
            <a:ext cx="9525" cy="9525"/>
          </a:xfrm>
          <a:prstGeom prst="rect">
            <a:avLst/>
          </a:prstGeom>
          <a:noFill/>
          <a:ln w="9525">
            <a:noFill/>
            <a:miter lim="800000"/>
            <a:headEnd/>
            <a:tailEnd/>
          </a:ln>
        </p:spPr>
      </p:pic>
      <p:pic>
        <p:nvPicPr>
          <p:cNvPr id="24593" name="Picture 21" descr="http://mt0.google.com/vt/lyrs=m@128&amp;hl=sv&amp;src=api&amp;x=10&amp;y=4&amp;z=4&amp;s=Ga"/>
          <p:cNvPicPr>
            <a:picLocks noChangeAspect="1" noChangeArrowheads="1"/>
          </p:cNvPicPr>
          <p:nvPr/>
        </p:nvPicPr>
        <p:blipFill>
          <a:blip r:embed="rId19" cstate="print"/>
          <a:srcRect/>
          <a:stretch>
            <a:fillRect/>
          </a:stretch>
        </p:blipFill>
        <p:spPr bwMode="auto">
          <a:xfrm>
            <a:off x="0" y="0"/>
            <a:ext cx="9525" cy="9525"/>
          </a:xfrm>
          <a:prstGeom prst="rect">
            <a:avLst/>
          </a:prstGeom>
          <a:noFill/>
          <a:ln w="9525">
            <a:noFill/>
            <a:miter lim="800000"/>
            <a:headEnd/>
            <a:tailEnd/>
          </a:ln>
        </p:spPr>
      </p:pic>
      <p:pic>
        <p:nvPicPr>
          <p:cNvPr id="24594" name="Picture 22" descr="http://mt0.google.com/vt/lyrs=m@128&amp;hl=sv&amp;src=api&amp;x=10&amp;y=5&amp;z=4&amp;s=Gal"/>
          <p:cNvPicPr>
            <a:picLocks noChangeAspect="1" noChangeArrowheads="1"/>
          </p:cNvPicPr>
          <p:nvPr/>
        </p:nvPicPr>
        <p:blipFill>
          <a:blip r:embed="rId20" cstate="print"/>
          <a:srcRect/>
          <a:stretch>
            <a:fillRect/>
          </a:stretch>
        </p:blipFill>
        <p:spPr bwMode="auto">
          <a:xfrm>
            <a:off x="0" y="0"/>
            <a:ext cx="9525" cy="9525"/>
          </a:xfrm>
          <a:prstGeom prst="rect">
            <a:avLst/>
          </a:prstGeom>
          <a:noFill/>
          <a:ln w="9525">
            <a:noFill/>
            <a:miter lim="800000"/>
            <a:headEnd/>
            <a:tailEnd/>
          </a:ln>
        </p:spPr>
      </p:pic>
      <p:pic>
        <p:nvPicPr>
          <p:cNvPr id="24595" name="Picture 23" descr="http://mt0.google.com/vt/lyrs=m@128&amp;hl=sv&amp;src=api&amp;x=10&amp;y=6&amp;z=4&amp;s=Gali"/>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24596" name="Picture 24" descr="http://mt0.google.com/vt/lyrs=m@128&amp;hl=sv&amp;src=api&amp;x=10&amp;y=7&amp;z=4&amp;s=Galil"/>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24597" name="Picture 2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598" name="Picture 2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599" name="Picture 2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00" name="Picture 2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01" name="Picture 2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02" name="Picture 3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03" name="Picture 3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04" name="Picture 3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05" name="Picture 3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06" name="Picture 3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07" name="Picture 3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08" name="Picture 3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09" name="Picture 3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10" name="Picture 3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11" name="Picture 3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12" name="Picture 4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13" name="Picture 4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14" name="Picture 4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15" name="Picture 4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16" name="Picture 4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17" name="Picture 4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18" name="Picture 4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19" name="Picture 4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20" name="Picture 4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21" name="Picture 4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22" name="Picture 5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23" name="Picture 5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24" name="Picture 5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25" name="Picture 5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26" name="Picture 5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27" name="Picture 5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28" name="Picture 5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29" name="Picture 5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30" name="Picture 5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31" name="Picture 5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32" name="Picture 6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33" name="Picture 6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34" name="Picture 6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35" name="Picture 6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36" name="Picture 6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37" name="Picture 6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38" name="Picture 6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39" name="Picture 6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40" name="Picture 6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41" name="Picture 6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42" name="Picture 7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43" name="Picture 7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44" name="Picture 7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45" name="Picture 7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46" name="Picture 7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47" name="Picture 7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48" name="Picture 7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49" name="Picture 7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50" name="Picture 7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51" name="Picture 7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52" name="Picture 8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53" name="Picture 8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54" name="Picture 8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55" name="Picture 8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4656" name="Picture 8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4657" name="Picture 8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58" name="Picture 8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59" name="Picture 8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60" name="Picture 8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61" name="Picture 8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62" name="Picture 9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63" name="Picture 9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64" name="Picture 9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65" name="Picture 9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66" name="Picture 9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67" name="Picture 9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68" name="Picture 9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69" name="Picture 9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70" name="Picture 9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71" name="Picture 9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72" name="Picture 10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73" name="Picture 10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74" name="Picture 10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75" name="Picture 10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76" name="Picture 10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77" name="Picture 10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78" name="Picture 10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79" name="Picture 10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80" name="Picture 10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81" name="Picture 10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82" name="Picture 11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83" name="Picture 11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84" name="Picture 11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85" name="Picture 11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86" name="Picture 11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87" name="Picture 11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88" name="Picture 11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89" name="Picture 11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90" name="Picture 11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91" name="Picture 11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92" name="Picture 12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93" name="Picture 12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94" name="Picture 12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95" name="Picture 12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96" name="Picture 12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97" name="Picture 12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698" name="Picture 12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699" name="Picture 12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700" name="Picture 12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701" name="Picture 12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702" name="Picture 13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703" name="Picture 13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704" name="Picture 13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705" name="Picture 13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706" name="Picture 13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707" name="Picture 13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708" name="Picture 13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709" name="Picture 13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710" name="Picture 13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711" name="Picture 13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712" name="Picture 14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713" name="Picture 14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714" name="Picture 14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715" name="Picture 14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4716" name="Picture 14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4717" name="Picture 14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18" name="Picture 14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19" name="Picture 14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0" name="Picture 14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1" name="Picture 14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2" name="Picture 15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3" name="Picture 15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4" name="Picture 15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5" name="Picture 15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6" name="Picture 15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7" name="Picture 15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8" name="Picture 15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29" name="Picture 15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0" name="Picture 15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1" name="Picture 15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2" name="Picture 16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3" name="Picture 16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4" name="Picture 16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5" name="Picture 16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6" name="Picture 16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7" name="Picture 16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8" name="Picture 16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39" name="Picture 16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40" name="Picture 16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41" name="Picture 16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42" name="Picture 17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43" name="Picture 17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44" name="Picture 17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45" name="Picture 17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46" name="Picture 17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4747" name="Picture 178" descr="http://maps.gstatic.com/intl/sv_ALL/mapfiles/mapcontrols2.png"/>
          <p:cNvPicPr>
            <a:picLocks noChangeAspect="1" noChangeArrowheads="1"/>
          </p:cNvPicPr>
          <p:nvPr/>
        </p:nvPicPr>
        <p:blipFill>
          <a:blip r:embed="rId28" cstate="print"/>
          <a:srcRect/>
          <a:stretch>
            <a:fillRect/>
          </a:stretch>
        </p:blipFill>
        <p:spPr bwMode="auto">
          <a:xfrm>
            <a:off x="0" y="0"/>
            <a:ext cx="9525" cy="9525"/>
          </a:xfrm>
          <a:prstGeom prst="rect">
            <a:avLst/>
          </a:prstGeom>
          <a:noFill/>
          <a:ln w="9525">
            <a:noFill/>
            <a:miter lim="800000"/>
            <a:headEnd/>
            <a:tailEnd/>
          </a:ln>
        </p:spPr>
      </p:pic>
      <p:pic>
        <p:nvPicPr>
          <p:cNvPr id="24748" name="Picture 179" descr="http://maps.gstatic.com/intl/sv_ALL/mapfiles/mapcontrols2.png"/>
          <p:cNvPicPr>
            <a:picLocks noChangeAspect="1" noChangeArrowheads="1"/>
          </p:cNvPicPr>
          <p:nvPr/>
        </p:nvPicPr>
        <p:blipFill>
          <a:blip r:embed="rId28" cstate="print"/>
          <a:srcRect/>
          <a:stretch>
            <a:fillRect/>
          </a:stretch>
        </p:blipFill>
        <p:spPr bwMode="auto">
          <a:xfrm>
            <a:off x="0" y="0"/>
            <a:ext cx="9525" cy="9525"/>
          </a:xfrm>
          <a:prstGeom prst="rect">
            <a:avLst/>
          </a:prstGeom>
          <a:noFill/>
          <a:ln w="9525">
            <a:noFill/>
            <a:miter lim="800000"/>
            <a:headEnd/>
            <a:tailEnd/>
          </a:ln>
        </p:spPr>
      </p:pic>
      <p:pic>
        <p:nvPicPr>
          <p:cNvPr id="24749" name="Picture 176" descr="http://maps.gstatic.com/intl/sv_ALL/mapfiles/poweredby.png">
            <a:hlinkClick r:id="rId29" tooltip="Klicka för att visa det här området på Google Maps"/>
          </p:cNvPr>
          <p:cNvPicPr>
            <a:picLocks noChangeAspect="1" noChangeArrowheads="1"/>
          </p:cNvPicPr>
          <p:nvPr/>
        </p:nvPicPr>
        <p:blipFill>
          <a:blip r:embed="rId30" cstate="print"/>
          <a:srcRect/>
          <a:stretch>
            <a:fillRect/>
          </a:stretch>
        </p:blipFill>
        <p:spPr bwMode="auto">
          <a:xfrm>
            <a:off x="349250" y="-274638"/>
            <a:ext cx="590550" cy="276226"/>
          </a:xfrm>
          <a:prstGeom prst="rect">
            <a:avLst/>
          </a:prstGeom>
          <a:noFill/>
          <a:ln w="9525">
            <a:noFill/>
            <a:miter lim="800000"/>
            <a:headEnd/>
            <a:tailEnd/>
          </a:ln>
        </p:spPr>
      </p:pic>
      <p:grpSp>
        <p:nvGrpSpPr>
          <p:cNvPr id="24750" name="Group 191"/>
          <p:cNvGrpSpPr>
            <a:grpSpLocks/>
          </p:cNvGrpSpPr>
          <p:nvPr/>
        </p:nvGrpSpPr>
        <p:grpSpPr bwMode="auto">
          <a:xfrm>
            <a:off x="3643313" y="3500438"/>
            <a:ext cx="500062" cy="571500"/>
            <a:chOff x="7643834" y="3714752"/>
            <a:chExt cx="500066" cy="571504"/>
          </a:xfrm>
        </p:grpSpPr>
        <p:sp>
          <p:nvSpPr>
            <p:cNvPr id="193" name="5-Point Star 192"/>
            <p:cNvSpPr/>
            <p:nvPr/>
          </p:nvSpPr>
          <p:spPr>
            <a:xfrm>
              <a:off x="7929586" y="3714752"/>
              <a:ext cx="214314" cy="21431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 name="5-Point Star 193"/>
            <p:cNvSpPr/>
            <p:nvPr/>
          </p:nvSpPr>
          <p:spPr>
            <a:xfrm>
              <a:off x="7643834" y="3857628"/>
              <a:ext cx="214314" cy="21431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5" name="5-Point Star 194"/>
            <p:cNvSpPr/>
            <p:nvPr/>
          </p:nvSpPr>
          <p:spPr>
            <a:xfrm>
              <a:off x="7929586" y="4071941"/>
              <a:ext cx="214314" cy="21431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96" name="TextBox 195"/>
          <p:cNvSpPr txBox="1"/>
          <p:nvPr/>
        </p:nvSpPr>
        <p:spPr>
          <a:xfrm>
            <a:off x="2643188" y="1500188"/>
            <a:ext cx="4214812" cy="1570037"/>
          </a:xfrm>
          <a:prstGeom prst="rect">
            <a:avLst/>
          </a:prstGeom>
          <a:solidFill>
            <a:schemeClr val="bg1">
              <a:lumMod val="85000"/>
            </a:schemeClr>
          </a:solidFill>
        </p:spPr>
        <p:txBody>
          <a:bodyPr>
            <a:spAutoFit/>
          </a:bodyPr>
          <a:lstStyle/>
          <a:p>
            <a:pPr fontAlgn="auto">
              <a:spcBef>
                <a:spcPts val="0"/>
              </a:spcBef>
              <a:spcAft>
                <a:spcPts val="0"/>
              </a:spcAft>
              <a:defRPr/>
            </a:pPr>
            <a:r>
              <a:rPr lang="en-US" sz="2400" dirty="0">
                <a:latin typeface="+mn-lt"/>
                <a:cs typeface="+mn-cs"/>
              </a:rPr>
              <a:t>Seeds produced by one organization may be used by another if materials are relevantly tested.</a:t>
            </a:r>
          </a:p>
        </p:txBody>
      </p:sp>
      <p:grpSp>
        <p:nvGrpSpPr>
          <p:cNvPr id="5" name="Group 196"/>
          <p:cNvGrpSpPr>
            <a:grpSpLocks/>
          </p:cNvGrpSpPr>
          <p:nvPr/>
        </p:nvGrpSpPr>
        <p:grpSpPr bwMode="auto">
          <a:xfrm>
            <a:off x="4000500" y="3937000"/>
            <a:ext cx="500063" cy="571500"/>
            <a:chOff x="7643834" y="3714752"/>
            <a:chExt cx="500066" cy="571504"/>
          </a:xfrm>
        </p:grpSpPr>
        <p:sp>
          <p:nvSpPr>
            <p:cNvPr id="198" name="5-Point Star 197"/>
            <p:cNvSpPr/>
            <p:nvPr/>
          </p:nvSpPr>
          <p:spPr>
            <a:xfrm>
              <a:off x="7929586" y="3714752"/>
              <a:ext cx="214314" cy="21431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2">
                      <a:lumMod val="50000"/>
                    </a:schemeClr>
                  </a:solidFill>
                </a:ln>
              </a:endParaRPr>
            </a:p>
          </p:txBody>
        </p:sp>
        <p:sp>
          <p:nvSpPr>
            <p:cNvPr id="199" name="5-Point Star 198"/>
            <p:cNvSpPr/>
            <p:nvPr/>
          </p:nvSpPr>
          <p:spPr>
            <a:xfrm>
              <a:off x="7643834" y="3857628"/>
              <a:ext cx="214314" cy="214315"/>
            </a:xfrm>
            <a:prstGeom prst="star5">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2">
                      <a:lumMod val="50000"/>
                    </a:schemeClr>
                  </a:solidFill>
                </a:ln>
              </a:endParaRPr>
            </a:p>
          </p:txBody>
        </p:sp>
        <p:sp>
          <p:nvSpPr>
            <p:cNvPr id="200" name="5-Point Star 199"/>
            <p:cNvSpPr/>
            <p:nvPr/>
          </p:nvSpPr>
          <p:spPr>
            <a:xfrm>
              <a:off x="7929586" y="4071943"/>
              <a:ext cx="214314" cy="214313"/>
            </a:xfrm>
            <a:prstGeom prst="star5">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2">
                      <a:lumMod val="50000"/>
                    </a:schemeClr>
                  </a:solidFill>
                </a:ln>
              </a:endParaRPr>
            </a:p>
          </p:txBody>
        </p:sp>
      </p:grpSp>
      <p:sp>
        <p:nvSpPr>
          <p:cNvPr id="201" name="Oval 200"/>
          <p:cNvSpPr/>
          <p:nvPr/>
        </p:nvSpPr>
        <p:spPr>
          <a:xfrm>
            <a:off x="3490913" y="3429000"/>
            <a:ext cx="723900" cy="704850"/>
          </a:xfrm>
          <a:prstGeom prst="ellipse">
            <a:avLst/>
          </a:prstGeom>
          <a:solidFill>
            <a:srgbClr val="FF0000">
              <a:alpha val="2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2" name="Oval 201"/>
          <p:cNvSpPr/>
          <p:nvPr/>
        </p:nvSpPr>
        <p:spPr>
          <a:xfrm>
            <a:off x="3924300" y="3860800"/>
            <a:ext cx="714375" cy="714375"/>
          </a:xfrm>
          <a:prstGeom prst="ellipse">
            <a:avLst/>
          </a:prstGeom>
          <a:solidFill>
            <a:srgbClr val="FF0000">
              <a:alpha val="2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7" name="Right Arrow 196"/>
          <p:cNvSpPr/>
          <p:nvPr/>
        </p:nvSpPr>
        <p:spPr>
          <a:xfrm rot="2335611">
            <a:off x="3824288" y="3762375"/>
            <a:ext cx="576262" cy="576263"/>
          </a:xfrm>
          <a:prstGeom prst="rightArrow">
            <a:avLst/>
          </a:prstGeom>
          <a:solidFill>
            <a:schemeClr val="accent6">
              <a:lumMod val="50000"/>
              <a:alpha val="48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02"/>
                                        </p:tgtEl>
                                        <p:attrNameLst>
                                          <p:attrName>style.visibility</p:attrName>
                                        </p:attrNameLst>
                                      </p:cBhvr>
                                      <p:to>
                                        <p:strVal val="visible"/>
                                      </p:to>
                                    </p:set>
                                    <p:animEffect transition="in" filter="checkerboard(across)">
                                      <p:cBhvr>
                                        <p:cTn id="11" dur="3000"/>
                                        <p:tgtEl>
                                          <p:spTgt spid="202"/>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96"/>
                                        </p:tgtEl>
                                        <p:attrNameLst>
                                          <p:attrName>style.visibility</p:attrName>
                                        </p:attrNameLst>
                                      </p:cBhvr>
                                      <p:to>
                                        <p:strVal val="visible"/>
                                      </p:to>
                                    </p:set>
                                    <p:animEffect transition="in" filter="box(in)">
                                      <p:cBhvr>
                                        <p:cTn id="14" dur="2000"/>
                                        <p:tgtEl>
                                          <p:spTgt spid="196"/>
                                        </p:tgtEl>
                                      </p:cBhvr>
                                    </p:animEffect>
                                  </p:childTnLst>
                                </p:cTn>
                              </p:par>
                            </p:childTnLst>
                          </p:cTn>
                        </p:par>
                        <p:par>
                          <p:cTn id="15" fill="hold">
                            <p:stCondLst>
                              <p:cond delay="5000"/>
                            </p:stCondLst>
                            <p:childTnLst>
                              <p:par>
                                <p:cTn id="16" presetID="2" presetClass="entr" presetSubtype="4" fill="hold" grpId="0" nodeType="afterEffect">
                                  <p:stCondLst>
                                    <p:cond delay="0"/>
                                  </p:stCondLst>
                                  <p:childTnLst>
                                    <p:set>
                                      <p:cBhvr>
                                        <p:cTn id="17" dur="1" fill="hold">
                                          <p:stCondLst>
                                            <p:cond delay="0"/>
                                          </p:stCondLst>
                                        </p:cTn>
                                        <p:tgtEl>
                                          <p:spTgt spid="197"/>
                                        </p:tgtEl>
                                        <p:attrNameLst>
                                          <p:attrName>style.visibility</p:attrName>
                                        </p:attrNameLst>
                                      </p:cBhvr>
                                      <p:to>
                                        <p:strVal val="visible"/>
                                      </p:to>
                                    </p:set>
                                    <p:anim calcmode="lin" valueType="num">
                                      <p:cBhvr additive="base">
                                        <p:cTn id="18" dur="3000" fill="hold"/>
                                        <p:tgtEl>
                                          <p:spTgt spid="197"/>
                                        </p:tgtEl>
                                        <p:attrNameLst>
                                          <p:attrName>ppt_x</p:attrName>
                                        </p:attrNameLst>
                                      </p:cBhvr>
                                      <p:tavLst>
                                        <p:tav tm="0">
                                          <p:val>
                                            <p:strVal val="#ppt_x"/>
                                          </p:val>
                                        </p:tav>
                                        <p:tav tm="100000">
                                          <p:val>
                                            <p:strVal val="#ppt_x"/>
                                          </p:val>
                                        </p:tav>
                                      </p:tavLst>
                                    </p:anim>
                                    <p:anim calcmode="lin" valueType="num">
                                      <p:cBhvr additive="base">
                                        <p:cTn id="19" dur="3000" fill="hold"/>
                                        <p:tgtEl>
                                          <p:spTgt spid="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202"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5601" name="Content Placeholder 5"/>
          <p:cNvGrpSpPr>
            <a:grpSpLocks noGrp="1"/>
          </p:cNvGrpSpPr>
          <p:nvPr/>
        </p:nvGrpSpPr>
        <p:grpSpPr bwMode="auto">
          <a:xfrm>
            <a:off x="1397000" y="428625"/>
            <a:ext cx="5054600" cy="5438775"/>
            <a:chOff x="1238224" y="260350"/>
            <a:chExt cx="5453394" cy="6121406"/>
          </a:xfrm>
        </p:grpSpPr>
        <p:grpSp>
          <p:nvGrpSpPr>
            <p:cNvPr id="25609" name="Group 345"/>
            <p:cNvGrpSpPr>
              <a:grpSpLocks/>
            </p:cNvGrpSpPr>
            <p:nvPr/>
          </p:nvGrpSpPr>
          <p:grpSpPr bwMode="auto">
            <a:xfrm>
              <a:off x="4741378" y="1846171"/>
              <a:ext cx="1950240" cy="1423622"/>
              <a:chOff x="5320805" y="1122818"/>
              <a:chExt cx="1949002" cy="1423881"/>
            </a:xfrm>
          </p:grpSpPr>
          <p:sp>
            <p:nvSpPr>
              <p:cNvPr id="25626" name="Oval 279"/>
              <p:cNvSpPr>
                <a:spLocks noChangeArrowheads="1"/>
              </p:cNvSpPr>
              <p:nvPr/>
            </p:nvSpPr>
            <p:spPr bwMode="auto">
              <a:xfrm>
                <a:off x="5322326" y="2204881"/>
                <a:ext cx="187143" cy="197834"/>
              </a:xfrm>
              <a:prstGeom prst="ellipse">
                <a:avLst/>
              </a:prstGeom>
              <a:solidFill>
                <a:srgbClr val="66FF66"/>
              </a:solidFill>
              <a:ln w="12700">
                <a:solidFill>
                  <a:srgbClr val="66FF66"/>
                </a:solidFill>
                <a:round/>
                <a:headEnd type="none" w="sm" len="sm"/>
                <a:tailEnd type="none" w="sm" len="sm"/>
              </a:ln>
            </p:spPr>
            <p:txBody>
              <a:bodyPr wrap="none" anchor="ctr"/>
              <a:lstStyle/>
              <a:p>
                <a:endParaRPr lang="sv-SE">
                  <a:latin typeface="Calibri" pitchFamily="34" charset="0"/>
                </a:endParaRPr>
              </a:p>
            </p:txBody>
          </p:sp>
          <p:sp>
            <p:nvSpPr>
              <p:cNvPr id="25627" name="Oval 302"/>
              <p:cNvSpPr>
                <a:spLocks noChangeArrowheads="1"/>
              </p:cNvSpPr>
              <p:nvPr/>
            </p:nvSpPr>
            <p:spPr bwMode="auto">
              <a:xfrm>
                <a:off x="5322326" y="1198511"/>
                <a:ext cx="187143" cy="197833"/>
              </a:xfrm>
              <a:prstGeom prst="ellipse">
                <a:avLst/>
              </a:prstGeom>
              <a:solidFill>
                <a:srgbClr val="CC00FF"/>
              </a:solidFill>
              <a:ln w="12700">
                <a:solidFill>
                  <a:srgbClr val="CC00FF"/>
                </a:solidFill>
                <a:round/>
                <a:headEnd type="none" w="sm" len="sm"/>
                <a:tailEnd type="none" w="sm" len="sm"/>
              </a:ln>
            </p:spPr>
            <p:txBody>
              <a:bodyPr wrap="none" anchor="ctr"/>
              <a:lstStyle/>
              <a:p>
                <a:endParaRPr lang="sv-SE">
                  <a:latin typeface="Calibri" pitchFamily="34" charset="0"/>
                </a:endParaRPr>
              </a:p>
            </p:txBody>
          </p:sp>
          <p:sp>
            <p:nvSpPr>
              <p:cNvPr id="25628" name="Oval 303"/>
              <p:cNvSpPr>
                <a:spLocks noChangeArrowheads="1"/>
              </p:cNvSpPr>
              <p:nvPr/>
            </p:nvSpPr>
            <p:spPr bwMode="auto">
              <a:xfrm>
                <a:off x="5320805" y="1702556"/>
                <a:ext cx="188664" cy="197834"/>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29" name="Text Box 304"/>
              <p:cNvSpPr txBox="1">
                <a:spLocks noChangeArrowheads="1"/>
              </p:cNvSpPr>
              <p:nvPr/>
            </p:nvSpPr>
            <p:spPr bwMode="auto">
              <a:xfrm>
                <a:off x="5544466" y="1122818"/>
                <a:ext cx="1725341" cy="415791"/>
              </a:xfrm>
              <a:prstGeom prst="rect">
                <a:avLst/>
              </a:prstGeom>
              <a:noFill/>
              <a:ln w="9525">
                <a:noFill/>
                <a:miter lim="800000"/>
                <a:headEnd/>
                <a:tailEnd/>
              </a:ln>
            </p:spPr>
            <p:txBody>
              <a:bodyPr wrap="none">
                <a:spAutoFit/>
              </a:bodyPr>
              <a:lstStyle/>
              <a:p>
                <a:r>
                  <a:rPr lang="en-GB">
                    <a:latin typeface="Calibri" pitchFamily="34" charset="0"/>
                  </a:rPr>
                  <a:t>Organisation  </a:t>
                </a:r>
                <a:r>
                  <a:rPr lang="en-GB" i="1">
                    <a:latin typeface="Calibri" pitchFamily="34" charset="0"/>
                  </a:rPr>
                  <a:t>a</a:t>
                </a:r>
              </a:p>
            </p:txBody>
          </p:sp>
          <p:sp>
            <p:nvSpPr>
              <p:cNvPr id="25630" name="Text Box 305"/>
              <p:cNvSpPr txBox="1">
                <a:spLocks noChangeArrowheads="1"/>
              </p:cNvSpPr>
              <p:nvPr/>
            </p:nvSpPr>
            <p:spPr bwMode="auto">
              <a:xfrm>
                <a:off x="5561204" y="1626864"/>
                <a:ext cx="1668306" cy="415791"/>
              </a:xfrm>
              <a:prstGeom prst="rect">
                <a:avLst/>
              </a:prstGeom>
              <a:noFill/>
              <a:ln w="9525">
                <a:noFill/>
                <a:miter lim="800000"/>
                <a:headEnd/>
                <a:tailEnd/>
              </a:ln>
            </p:spPr>
            <p:txBody>
              <a:bodyPr wrap="none">
                <a:spAutoFit/>
              </a:bodyPr>
              <a:lstStyle/>
              <a:p>
                <a:r>
                  <a:rPr lang="en-GB">
                    <a:latin typeface="Calibri" pitchFamily="34" charset="0"/>
                  </a:rPr>
                  <a:t>Organisation </a:t>
                </a:r>
                <a:r>
                  <a:rPr lang="en-GB" i="1">
                    <a:latin typeface="Calibri" pitchFamily="34" charset="0"/>
                  </a:rPr>
                  <a:t>b</a:t>
                </a:r>
              </a:p>
            </p:txBody>
          </p:sp>
          <p:sp>
            <p:nvSpPr>
              <p:cNvPr id="25631" name="Text Box 306"/>
              <p:cNvSpPr txBox="1">
                <a:spLocks noChangeArrowheads="1"/>
              </p:cNvSpPr>
              <p:nvPr/>
            </p:nvSpPr>
            <p:spPr bwMode="auto">
              <a:xfrm>
                <a:off x="5567290" y="2130909"/>
                <a:ext cx="1644108" cy="415790"/>
              </a:xfrm>
              <a:prstGeom prst="rect">
                <a:avLst/>
              </a:prstGeom>
              <a:noFill/>
              <a:ln w="9525">
                <a:noFill/>
                <a:miter lim="800000"/>
                <a:headEnd/>
                <a:tailEnd/>
              </a:ln>
            </p:spPr>
            <p:txBody>
              <a:bodyPr wrap="none">
                <a:spAutoFit/>
              </a:bodyPr>
              <a:lstStyle/>
              <a:p>
                <a:r>
                  <a:rPr lang="en-GB">
                    <a:latin typeface="Calibri" pitchFamily="34" charset="0"/>
                  </a:rPr>
                  <a:t>Organisation </a:t>
                </a:r>
                <a:r>
                  <a:rPr lang="en-GB" i="1">
                    <a:latin typeface="Calibri" pitchFamily="34" charset="0"/>
                  </a:rPr>
                  <a:t>c</a:t>
                </a:r>
              </a:p>
            </p:txBody>
          </p:sp>
        </p:grpSp>
        <p:grpSp>
          <p:nvGrpSpPr>
            <p:cNvPr id="25610" name="Group 327"/>
            <p:cNvGrpSpPr>
              <a:grpSpLocks/>
            </p:cNvGrpSpPr>
            <p:nvPr/>
          </p:nvGrpSpPr>
          <p:grpSpPr bwMode="auto">
            <a:xfrm>
              <a:off x="1238224" y="260350"/>
              <a:ext cx="2746379" cy="6121406"/>
              <a:chOff x="1238224" y="260350"/>
              <a:chExt cx="2746379" cy="6121406"/>
            </a:xfrm>
          </p:grpSpPr>
          <p:grpSp>
            <p:nvGrpSpPr>
              <p:cNvPr id="5" name="Group 336"/>
              <p:cNvGrpSpPr>
                <a:grpSpLocks/>
              </p:cNvGrpSpPr>
              <p:nvPr/>
            </p:nvGrpSpPr>
            <p:grpSpPr bwMode="auto">
              <a:xfrm>
                <a:off x="1238224" y="260350"/>
                <a:ext cx="2746379" cy="6121406"/>
                <a:chOff x="930" y="164"/>
                <a:chExt cx="1730" cy="3856"/>
              </a:xfrm>
              <a:noFill/>
            </p:grpSpPr>
            <p:sp>
              <p:nvSpPr>
                <p:cNvPr id="28" name="Freeform 6"/>
                <p:cNvSpPr>
                  <a:spLocks/>
                </p:cNvSpPr>
                <p:nvPr/>
              </p:nvSpPr>
              <p:spPr bwMode="auto">
                <a:xfrm>
                  <a:off x="1008" y="164"/>
                  <a:ext cx="1544" cy="3856"/>
                </a:xfrm>
                <a:custGeom>
                  <a:avLst/>
                  <a:gdLst>
                    <a:gd name="T0" fmla="*/ 50 w 2491"/>
                    <a:gd name="T1" fmla="*/ 44 h 5927"/>
                    <a:gd name="T2" fmla="*/ 47 w 2491"/>
                    <a:gd name="T3" fmla="*/ 46 h 5927"/>
                    <a:gd name="T4" fmla="*/ 45 w 2491"/>
                    <a:gd name="T5" fmla="*/ 51 h 5927"/>
                    <a:gd name="T6" fmla="*/ 45 w 2491"/>
                    <a:gd name="T7" fmla="*/ 60 h 5927"/>
                    <a:gd name="T8" fmla="*/ 44 w 2491"/>
                    <a:gd name="T9" fmla="*/ 67 h 5927"/>
                    <a:gd name="T10" fmla="*/ 41 w 2491"/>
                    <a:gd name="T11" fmla="*/ 74 h 5927"/>
                    <a:gd name="T12" fmla="*/ 37 w 2491"/>
                    <a:gd name="T13" fmla="*/ 77 h 5927"/>
                    <a:gd name="T14" fmla="*/ 34 w 2491"/>
                    <a:gd name="T15" fmla="*/ 83 h 5927"/>
                    <a:gd name="T16" fmla="*/ 31 w 2491"/>
                    <a:gd name="T17" fmla="*/ 85 h 5927"/>
                    <a:gd name="T18" fmla="*/ 30 w 2491"/>
                    <a:gd name="T19" fmla="*/ 91 h 5927"/>
                    <a:gd name="T20" fmla="*/ 30 w 2491"/>
                    <a:gd name="T21" fmla="*/ 95 h 5927"/>
                    <a:gd name="T22" fmla="*/ 30 w 2491"/>
                    <a:gd name="T23" fmla="*/ 103 h 5927"/>
                    <a:gd name="T24" fmla="*/ 29 w 2491"/>
                    <a:gd name="T25" fmla="*/ 108 h 5927"/>
                    <a:gd name="T26" fmla="*/ 29 w 2491"/>
                    <a:gd name="T27" fmla="*/ 116 h 5927"/>
                    <a:gd name="T28" fmla="*/ 33 w 2491"/>
                    <a:gd name="T29" fmla="*/ 119 h 5927"/>
                    <a:gd name="T30" fmla="*/ 36 w 2491"/>
                    <a:gd name="T31" fmla="*/ 125 h 5927"/>
                    <a:gd name="T32" fmla="*/ 36 w 2491"/>
                    <a:gd name="T33" fmla="*/ 131 h 5927"/>
                    <a:gd name="T34" fmla="*/ 35 w 2491"/>
                    <a:gd name="T35" fmla="*/ 135 h 5927"/>
                    <a:gd name="T36" fmla="*/ 35 w 2491"/>
                    <a:gd name="T37" fmla="*/ 135 h 5927"/>
                    <a:gd name="T38" fmla="*/ 32 w 2491"/>
                    <a:gd name="T39" fmla="*/ 141 h 5927"/>
                    <a:gd name="T40" fmla="*/ 32 w 2491"/>
                    <a:gd name="T41" fmla="*/ 140 h 5927"/>
                    <a:gd name="T42" fmla="*/ 29 w 2491"/>
                    <a:gd name="T43" fmla="*/ 144 h 5927"/>
                    <a:gd name="T44" fmla="*/ 25 w 2491"/>
                    <a:gd name="T45" fmla="*/ 146 h 5927"/>
                    <a:gd name="T46" fmla="*/ 28 w 2491"/>
                    <a:gd name="T47" fmla="*/ 151 h 5927"/>
                    <a:gd name="T48" fmla="*/ 27 w 2491"/>
                    <a:gd name="T49" fmla="*/ 157 h 5927"/>
                    <a:gd name="T50" fmla="*/ 26 w 2491"/>
                    <a:gd name="T51" fmla="*/ 163 h 5927"/>
                    <a:gd name="T52" fmla="*/ 25 w 2491"/>
                    <a:gd name="T53" fmla="*/ 172 h 5927"/>
                    <a:gd name="T54" fmla="*/ 22 w 2491"/>
                    <a:gd name="T55" fmla="*/ 180 h 5927"/>
                    <a:gd name="T56" fmla="*/ 17 w 2491"/>
                    <a:gd name="T57" fmla="*/ 180 h 5927"/>
                    <a:gd name="T58" fmla="*/ 14 w 2491"/>
                    <a:gd name="T59" fmla="*/ 184 h 5927"/>
                    <a:gd name="T60" fmla="*/ 11 w 2491"/>
                    <a:gd name="T61" fmla="*/ 189 h 5927"/>
                    <a:gd name="T62" fmla="*/ 7 w 2491"/>
                    <a:gd name="T63" fmla="*/ 186 h 5927"/>
                    <a:gd name="T64" fmla="*/ 5 w 2491"/>
                    <a:gd name="T65" fmla="*/ 176 h 5927"/>
                    <a:gd name="T66" fmla="*/ 7 w 2491"/>
                    <a:gd name="T67" fmla="*/ 173 h 5927"/>
                    <a:gd name="T68" fmla="*/ 4 w 2491"/>
                    <a:gd name="T69" fmla="*/ 164 h 5927"/>
                    <a:gd name="T70" fmla="*/ 2 w 2491"/>
                    <a:gd name="T71" fmla="*/ 157 h 5927"/>
                    <a:gd name="T72" fmla="*/ 2 w 2491"/>
                    <a:gd name="T73" fmla="*/ 148 h 5927"/>
                    <a:gd name="T74" fmla="*/ 1 w 2491"/>
                    <a:gd name="T75" fmla="*/ 147 h 5927"/>
                    <a:gd name="T76" fmla="*/ 0 w 2491"/>
                    <a:gd name="T77" fmla="*/ 137 h 5927"/>
                    <a:gd name="T78" fmla="*/ 2 w 2491"/>
                    <a:gd name="T79" fmla="*/ 136 h 5927"/>
                    <a:gd name="T80" fmla="*/ 4 w 2491"/>
                    <a:gd name="T81" fmla="*/ 127 h 5927"/>
                    <a:gd name="T82" fmla="*/ 7 w 2491"/>
                    <a:gd name="T83" fmla="*/ 119 h 5927"/>
                    <a:gd name="T84" fmla="*/ 9 w 2491"/>
                    <a:gd name="T85" fmla="*/ 110 h 5927"/>
                    <a:gd name="T86" fmla="*/ 7 w 2491"/>
                    <a:gd name="T87" fmla="*/ 98 h 5927"/>
                    <a:gd name="T88" fmla="*/ 7 w 2491"/>
                    <a:gd name="T89" fmla="*/ 87 h 5927"/>
                    <a:gd name="T90" fmla="*/ 7 w 2491"/>
                    <a:gd name="T91" fmla="*/ 76 h 5927"/>
                    <a:gd name="T92" fmla="*/ 13 w 2491"/>
                    <a:gd name="T93" fmla="*/ 70 h 5927"/>
                    <a:gd name="T94" fmla="*/ 14 w 2491"/>
                    <a:gd name="T95" fmla="*/ 62 h 5927"/>
                    <a:gd name="T96" fmla="*/ 17 w 2491"/>
                    <a:gd name="T97" fmla="*/ 51 h 5927"/>
                    <a:gd name="T98" fmla="*/ 19 w 2491"/>
                    <a:gd name="T99" fmla="*/ 41 h 5927"/>
                    <a:gd name="T100" fmla="*/ 23 w 2491"/>
                    <a:gd name="T101" fmla="*/ 32 h 5927"/>
                    <a:gd name="T102" fmla="*/ 24 w 2491"/>
                    <a:gd name="T103" fmla="*/ 22 h 5927"/>
                    <a:gd name="T104" fmla="*/ 30 w 2491"/>
                    <a:gd name="T105" fmla="*/ 16 h 5927"/>
                    <a:gd name="T106" fmla="*/ 33 w 2491"/>
                    <a:gd name="T107" fmla="*/ 8 h 5927"/>
                    <a:gd name="T108" fmla="*/ 37 w 2491"/>
                    <a:gd name="T109" fmla="*/ 3 h 5927"/>
                    <a:gd name="T110" fmla="*/ 42 w 2491"/>
                    <a:gd name="T111" fmla="*/ 5 h 5927"/>
                    <a:gd name="T112" fmla="*/ 48 w 2491"/>
                    <a:gd name="T113" fmla="*/ 10 h 5927"/>
                    <a:gd name="T114" fmla="*/ 50 w 2491"/>
                    <a:gd name="T115" fmla="*/ 20 h 5927"/>
                    <a:gd name="T116" fmla="*/ 52 w 2491"/>
                    <a:gd name="T117" fmla="*/ 27 h 5927"/>
                    <a:gd name="T118" fmla="*/ 53 w 2491"/>
                    <a:gd name="T119" fmla="*/ 38 h 59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91"/>
                    <a:gd name="T181" fmla="*/ 0 h 5927"/>
                    <a:gd name="T182" fmla="*/ 2491 w 2491"/>
                    <a:gd name="T183" fmla="*/ 5927 h 59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91" h="5927">
                      <a:moveTo>
                        <a:pt x="2487" y="1335"/>
                      </a:moveTo>
                      <a:lnTo>
                        <a:pt x="2460" y="1337"/>
                      </a:lnTo>
                      <a:lnTo>
                        <a:pt x="2439" y="1348"/>
                      </a:lnTo>
                      <a:lnTo>
                        <a:pt x="2415" y="1335"/>
                      </a:lnTo>
                      <a:lnTo>
                        <a:pt x="2391" y="1344"/>
                      </a:lnTo>
                      <a:lnTo>
                        <a:pt x="2363" y="1344"/>
                      </a:lnTo>
                      <a:lnTo>
                        <a:pt x="2349" y="1359"/>
                      </a:lnTo>
                      <a:lnTo>
                        <a:pt x="2325" y="1351"/>
                      </a:lnTo>
                      <a:lnTo>
                        <a:pt x="2339" y="1386"/>
                      </a:lnTo>
                      <a:lnTo>
                        <a:pt x="2307" y="1383"/>
                      </a:lnTo>
                      <a:lnTo>
                        <a:pt x="2280" y="1368"/>
                      </a:lnTo>
                      <a:lnTo>
                        <a:pt x="2263" y="1348"/>
                      </a:lnTo>
                      <a:lnTo>
                        <a:pt x="2243" y="1331"/>
                      </a:lnTo>
                      <a:lnTo>
                        <a:pt x="2243" y="1348"/>
                      </a:lnTo>
                      <a:lnTo>
                        <a:pt x="2239" y="1383"/>
                      </a:lnTo>
                      <a:lnTo>
                        <a:pt x="2215" y="1375"/>
                      </a:lnTo>
                      <a:lnTo>
                        <a:pt x="2193" y="1348"/>
                      </a:lnTo>
                      <a:lnTo>
                        <a:pt x="2177" y="1372"/>
                      </a:lnTo>
                      <a:lnTo>
                        <a:pt x="2177" y="1407"/>
                      </a:lnTo>
                      <a:lnTo>
                        <a:pt x="2173" y="1434"/>
                      </a:lnTo>
                      <a:lnTo>
                        <a:pt x="2190" y="1465"/>
                      </a:lnTo>
                      <a:lnTo>
                        <a:pt x="2173" y="1473"/>
                      </a:lnTo>
                      <a:lnTo>
                        <a:pt x="2142" y="1458"/>
                      </a:lnTo>
                      <a:lnTo>
                        <a:pt x="2153" y="1486"/>
                      </a:lnTo>
                      <a:lnTo>
                        <a:pt x="2127" y="1497"/>
                      </a:lnTo>
                      <a:lnTo>
                        <a:pt x="2118" y="1510"/>
                      </a:lnTo>
                      <a:lnTo>
                        <a:pt x="2121" y="1537"/>
                      </a:lnTo>
                      <a:lnTo>
                        <a:pt x="2090" y="1552"/>
                      </a:lnTo>
                      <a:lnTo>
                        <a:pt x="2063" y="1563"/>
                      </a:lnTo>
                      <a:lnTo>
                        <a:pt x="2069" y="1590"/>
                      </a:lnTo>
                      <a:lnTo>
                        <a:pt x="2079" y="1622"/>
                      </a:lnTo>
                      <a:lnTo>
                        <a:pt x="2069" y="1652"/>
                      </a:lnTo>
                      <a:lnTo>
                        <a:pt x="2066" y="1679"/>
                      </a:lnTo>
                      <a:lnTo>
                        <a:pt x="2063" y="1710"/>
                      </a:lnTo>
                      <a:lnTo>
                        <a:pt x="2045" y="1736"/>
                      </a:lnTo>
                      <a:lnTo>
                        <a:pt x="2028" y="1756"/>
                      </a:lnTo>
                      <a:lnTo>
                        <a:pt x="2010" y="1787"/>
                      </a:lnTo>
                      <a:lnTo>
                        <a:pt x="2000" y="1824"/>
                      </a:lnTo>
                      <a:lnTo>
                        <a:pt x="2021" y="1832"/>
                      </a:lnTo>
                      <a:lnTo>
                        <a:pt x="2035" y="1856"/>
                      </a:lnTo>
                      <a:lnTo>
                        <a:pt x="2024" y="1870"/>
                      </a:lnTo>
                      <a:lnTo>
                        <a:pt x="2041" y="1898"/>
                      </a:lnTo>
                      <a:lnTo>
                        <a:pt x="2059" y="1911"/>
                      </a:lnTo>
                      <a:lnTo>
                        <a:pt x="2087" y="1938"/>
                      </a:lnTo>
                      <a:lnTo>
                        <a:pt x="2103" y="1960"/>
                      </a:lnTo>
                      <a:lnTo>
                        <a:pt x="2090" y="1997"/>
                      </a:lnTo>
                      <a:lnTo>
                        <a:pt x="2069" y="2028"/>
                      </a:lnTo>
                      <a:lnTo>
                        <a:pt x="2045" y="2050"/>
                      </a:lnTo>
                      <a:lnTo>
                        <a:pt x="2031" y="2078"/>
                      </a:lnTo>
                      <a:lnTo>
                        <a:pt x="2010" y="2102"/>
                      </a:lnTo>
                      <a:lnTo>
                        <a:pt x="1997" y="2129"/>
                      </a:lnTo>
                      <a:lnTo>
                        <a:pt x="1993" y="2161"/>
                      </a:lnTo>
                      <a:lnTo>
                        <a:pt x="1989" y="2185"/>
                      </a:lnTo>
                      <a:lnTo>
                        <a:pt x="1979" y="2209"/>
                      </a:lnTo>
                      <a:lnTo>
                        <a:pt x="1966" y="2247"/>
                      </a:lnTo>
                      <a:lnTo>
                        <a:pt x="1942" y="2264"/>
                      </a:lnTo>
                      <a:lnTo>
                        <a:pt x="1927" y="2264"/>
                      </a:lnTo>
                      <a:lnTo>
                        <a:pt x="1914" y="2291"/>
                      </a:lnTo>
                      <a:lnTo>
                        <a:pt x="1900" y="2308"/>
                      </a:lnTo>
                      <a:lnTo>
                        <a:pt x="1879" y="2308"/>
                      </a:lnTo>
                      <a:lnTo>
                        <a:pt x="1861" y="2333"/>
                      </a:lnTo>
                      <a:lnTo>
                        <a:pt x="1831" y="2354"/>
                      </a:lnTo>
                      <a:lnTo>
                        <a:pt x="1802" y="2374"/>
                      </a:lnTo>
                      <a:lnTo>
                        <a:pt x="1789" y="2405"/>
                      </a:lnTo>
                      <a:lnTo>
                        <a:pt x="1775" y="2433"/>
                      </a:lnTo>
                      <a:lnTo>
                        <a:pt x="1758" y="2409"/>
                      </a:lnTo>
                      <a:lnTo>
                        <a:pt x="1741" y="2385"/>
                      </a:lnTo>
                      <a:lnTo>
                        <a:pt x="1734" y="2416"/>
                      </a:lnTo>
                      <a:lnTo>
                        <a:pt x="1727" y="2429"/>
                      </a:lnTo>
                      <a:lnTo>
                        <a:pt x="1696" y="2422"/>
                      </a:lnTo>
                      <a:lnTo>
                        <a:pt x="1696" y="2453"/>
                      </a:lnTo>
                      <a:lnTo>
                        <a:pt x="1682" y="2485"/>
                      </a:lnTo>
                      <a:lnTo>
                        <a:pt x="1668" y="2506"/>
                      </a:lnTo>
                      <a:lnTo>
                        <a:pt x="1661" y="2530"/>
                      </a:lnTo>
                      <a:lnTo>
                        <a:pt x="1633" y="2519"/>
                      </a:lnTo>
                      <a:lnTo>
                        <a:pt x="1609" y="2512"/>
                      </a:lnTo>
                      <a:lnTo>
                        <a:pt x="1626" y="2534"/>
                      </a:lnTo>
                      <a:lnTo>
                        <a:pt x="1596" y="2554"/>
                      </a:lnTo>
                      <a:lnTo>
                        <a:pt x="1571" y="2571"/>
                      </a:lnTo>
                      <a:lnTo>
                        <a:pt x="1554" y="2602"/>
                      </a:lnTo>
                      <a:lnTo>
                        <a:pt x="1543" y="2617"/>
                      </a:lnTo>
                      <a:lnTo>
                        <a:pt x="1567" y="2637"/>
                      </a:lnTo>
                      <a:lnTo>
                        <a:pt x="1558" y="2661"/>
                      </a:lnTo>
                      <a:lnTo>
                        <a:pt x="1547" y="2689"/>
                      </a:lnTo>
                      <a:lnTo>
                        <a:pt x="1516" y="2685"/>
                      </a:lnTo>
                      <a:lnTo>
                        <a:pt x="1506" y="2720"/>
                      </a:lnTo>
                      <a:lnTo>
                        <a:pt x="1475" y="2724"/>
                      </a:lnTo>
                      <a:lnTo>
                        <a:pt x="1453" y="2703"/>
                      </a:lnTo>
                      <a:lnTo>
                        <a:pt x="1447" y="2675"/>
                      </a:lnTo>
                      <a:lnTo>
                        <a:pt x="1429" y="2651"/>
                      </a:lnTo>
                      <a:lnTo>
                        <a:pt x="1413" y="2648"/>
                      </a:lnTo>
                      <a:lnTo>
                        <a:pt x="1429" y="2665"/>
                      </a:lnTo>
                      <a:lnTo>
                        <a:pt x="1440" y="2696"/>
                      </a:lnTo>
                      <a:lnTo>
                        <a:pt x="1447" y="2716"/>
                      </a:lnTo>
                      <a:lnTo>
                        <a:pt x="1461" y="2740"/>
                      </a:lnTo>
                      <a:lnTo>
                        <a:pt x="1464" y="2779"/>
                      </a:lnTo>
                      <a:lnTo>
                        <a:pt x="1450" y="2810"/>
                      </a:lnTo>
                      <a:lnTo>
                        <a:pt x="1447" y="2838"/>
                      </a:lnTo>
                      <a:lnTo>
                        <a:pt x="1426" y="2852"/>
                      </a:lnTo>
                      <a:lnTo>
                        <a:pt x="1402" y="2830"/>
                      </a:lnTo>
                      <a:lnTo>
                        <a:pt x="1402" y="2862"/>
                      </a:lnTo>
                      <a:lnTo>
                        <a:pt x="1402" y="2882"/>
                      </a:lnTo>
                      <a:lnTo>
                        <a:pt x="1374" y="2858"/>
                      </a:lnTo>
                      <a:lnTo>
                        <a:pt x="1354" y="2848"/>
                      </a:lnTo>
                      <a:lnTo>
                        <a:pt x="1347" y="2876"/>
                      </a:lnTo>
                      <a:lnTo>
                        <a:pt x="1343" y="2910"/>
                      </a:lnTo>
                      <a:lnTo>
                        <a:pt x="1357" y="2928"/>
                      </a:lnTo>
                      <a:lnTo>
                        <a:pt x="1381" y="2952"/>
                      </a:lnTo>
                      <a:lnTo>
                        <a:pt x="1398" y="2976"/>
                      </a:lnTo>
                      <a:lnTo>
                        <a:pt x="1381" y="2972"/>
                      </a:lnTo>
                      <a:lnTo>
                        <a:pt x="1374" y="2986"/>
                      </a:lnTo>
                      <a:lnTo>
                        <a:pt x="1367" y="3018"/>
                      </a:lnTo>
                      <a:lnTo>
                        <a:pt x="1367" y="3049"/>
                      </a:lnTo>
                      <a:lnTo>
                        <a:pt x="1354" y="3080"/>
                      </a:lnTo>
                      <a:lnTo>
                        <a:pt x="1350" y="3110"/>
                      </a:lnTo>
                      <a:lnTo>
                        <a:pt x="1350" y="3141"/>
                      </a:lnTo>
                      <a:lnTo>
                        <a:pt x="1357" y="3169"/>
                      </a:lnTo>
                      <a:lnTo>
                        <a:pt x="1374" y="3183"/>
                      </a:lnTo>
                      <a:lnTo>
                        <a:pt x="1378" y="3211"/>
                      </a:lnTo>
                      <a:lnTo>
                        <a:pt x="1357" y="3218"/>
                      </a:lnTo>
                      <a:lnTo>
                        <a:pt x="1331" y="3190"/>
                      </a:lnTo>
                      <a:lnTo>
                        <a:pt x="1324" y="3204"/>
                      </a:lnTo>
                      <a:lnTo>
                        <a:pt x="1320" y="3228"/>
                      </a:lnTo>
                      <a:lnTo>
                        <a:pt x="1306" y="3235"/>
                      </a:lnTo>
                      <a:lnTo>
                        <a:pt x="1313" y="3255"/>
                      </a:lnTo>
                      <a:lnTo>
                        <a:pt x="1309" y="3277"/>
                      </a:lnTo>
                      <a:lnTo>
                        <a:pt x="1317" y="3305"/>
                      </a:lnTo>
                      <a:lnTo>
                        <a:pt x="1306" y="3318"/>
                      </a:lnTo>
                      <a:lnTo>
                        <a:pt x="1317" y="3345"/>
                      </a:lnTo>
                      <a:lnTo>
                        <a:pt x="1324" y="3363"/>
                      </a:lnTo>
                      <a:lnTo>
                        <a:pt x="1309" y="3363"/>
                      </a:lnTo>
                      <a:lnTo>
                        <a:pt x="1327" y="3387"/>
                      </a:lnTo>
                      <a:lnTo>
                        <a:pt x="1317" y="3415"/>
                      </a:lnTo>
                      <a:lnTo>
                        <a:pt x="1320" y="3446"/>
                      </a:lnTo>
                      <a:lnTo>
                        <a:pt x="1324" y="3481"/>
                      </a:lnTo>
                      <a:lnTo>
                        <a:pt x="1317" y="3509"/>
                      </a:lnTo>
                      <a:lnTo>
                        <a:pt x="1333" y="3536"/>
                      </a:lnTo>
                      <a:lnTo>
                        <a:pt x="1343" y="3570"/>
                      </a:lnTo>
                      <a:lnTo>
                        <a:pt x="1350" y="3595"/>
                      </a:lnTo>
                      <a:lnTo>
                        <a:pt x="1337" y="3623"/>
                      </a:lnTo>
                      <a:lnTo>
                        <a:pt x="1343" y="3636"/>
                      </a:lnTo>
                      <a:lnTo>
                        <a:pt x="1367" y="3639"/>
                      </a:lnTo>
                      <a:lnTo>
                        <a:pt x="1391" y="3643"/>
                      </a:lnTo>
                      <a:lnTo>
                        <a:pt x="1419" y="3656"/>
                      </a:lnTo>
                      <a:lnTo>
                        <a:pt x="1429" y="3691"/>
                      </a:lnTo>
                      <a:lnTo>
                        <a:pt x="1444" y="3695"/>
                      </a:lnTo>
                      <a:lnTo>
                        <a:pt x="1457" y="3671"/>
                      </a:lnTo>
                      <a:lnTo>
                        <a:pt x="1488" y="3663"/>
                      </a:lnTo>
                      <a:lnTo>
                        <a:pt x="1499" y="3695"/>
                      </a:lnTo>
                      <a:lnTo>
                        <a:pt x="1516" y="3722"/>
                      </a:lnTo>
                      <a:lnTo>
                        <a:pt x="1540" y="3746"/>
                      </a:lnTo>
                      <a:lnTo>
                        <a:pt x="1554" y="3774"/>
                      </a:lnTo>
                      <a:lnTo>
                        <a:pt x="1585" y="3774"/>
                      </a:lnTo>
                      <a:lnTo>
                        <a:pt x="1609" y="3795"/>
                      </a:lnTo>
                      <a:lnTo>
                        <a:pt x="1630" y="3819"/>
                      </a:lnTo>
                      <a:lnTo>
                        <a:pt x="1596" y="3816"/>
                      </a:lnTo>
                      <a:lnTo>
                        <a:pt x="1609" y="3840"/>
                      </a:lnTo>
                      <a:lnTo>
                        <a:pt x="1624" y="3871"/>
                      </a:lnTo>
                      <a:lnTo>
                        <a:pt x="1648" y="3864"/>
                      </a:lnTo>
                      <a:lnTo>
                        <a:pt x="1668" y="3888"/>
                      </a:lnTo>
                      <a:lnTo>
                        <a:pt x="1679" y="3923"/>
                      </a:lnTo>
                      <a:lnTo>
                        <a:pt x="1699" y="3958"/>
                      </a:lnTo>
                      <a:lnTo>
                        <a:pt x="1716" y="3982"/>
                      </a:lnTo>
                      <a:lnTo>
                        <a:pt x="1710" y="4009"/>
                      </a:lnTo>
                      <a:lnTo>
                        <a:pt x="1738" y="4024"/>
                      </a:lnTo>
                      <a:lnTo>
                        <a:pt x="1720" y="4044"/>
                      </a:lnTo>
                      <a:lnTo>
                        <a:pt x="1696" y="4040"/>
                      </a:lnTo>
                      <a:lnTo>
                        <a:pt x="1672" y="4057"/>
                      </a:lnTo>
                      <a:lnTo>
                        <a:pt x="1657" y="4082"/>
                      </a:lnTo>
                      <a:lnTo>
                        <a:pt x="1644" y="4103"/>
                      </a:lnTo>
                      <a:lnTo>
                        <a:pt x="1616" y="4130"/>
                      </a:lnTo>
                      <a:lnTo>
                        <a:pt x="1598" y="4154"/>
                      </a:lnTo>
                      <a:lnTo>
                        <a:pt x="1578" y="4171"/>
                      </a:lnTo>
                      <a:lnTo>
                        <a:pt x="1571" y="4186"/>
                      </a:lnTo>
                      <a:lnTo>
                        <a:pt x="1540" y="4169"/>
                      </a:lnTo>
                      <a:lnTo>
                        <a:pt x="1534" y="4196"/>
                      </a:lnTo>
                      <a:lnTo>
                        <a:pt x="1558" y="4193"/>
                      </a:lnTo>
                      <a:lnTo>
                        <a:pt x="1550" y="4210"/>
                      </a:lnTo>
                      <a:lnTo>
                        <a:pt x="1578" y="4196"/>
                      </a:lnTo>
                      <a:lnTo>
                        <a:pt x="1602" y="4199"/>
                      </a:lnTo>
                      <a:lnTo>
                        <a:pt x="1609" y="4182"/>
                      </a:lnTo>
                      <a:lnTo>
                        <a:pt x="1620" y="4171"/>
                      </a:lnTo>
                      <a:lnTo>
                        <a:pt x="1644" y="4189"/>
                      </a:lnTo>
                      <a:lnTo>
                        <a:pt x="1672" y="4196"/>
                      </a:lnTo>
                      <a:lnTo>
                        <a:pt x="1648" y="4193"/>
                      </a:lnTo>
                      <a:lnTo>
                        <a:pt x="1661" y="4217"/>
                      </a:lnTo>
                      <a:lnTo>
                        <a:pt x="1648" y="4230"/>
                      </a:lnTo>
                      <a:lnTo>
                        <a:pt x="1633" y="4248"/>
                      </a:lnTo>
                      <a:lnTo>
                        <a:pt x="1609" y="4244"/>
                      </a:lnTo>
                      <a:lnTo>
                        <a:pt x="1585" y="4220"/>
                      </a:lnTo>
                      <a:lnTo>
                        <a:pt x="1578" y="4226"/>
                      </a:lnTo>
                      <a:lnTo>
                        <a:pt x="1598" y="4255"/>
                      </a:lnTo>
                      <a:lnTo>
                        <a:pt x="1609" y="4285"/>
                      </a:lnTo>
                      <a:lnTo>
                        <a:pt x="1585" y="4307"/>
                      </a:lnTo>
                      <a:lnTo>
                        <a:pt x="1567" y="4307"/>
                      </a:lnTo>
                      <a:lnTo>
                        <a:pt x="1540" y="4331"/>
                      </a:lnTo>
                      <a:lnTo>
                        <a:pt x="1523" y="4344"/>
                      </a:lnTo>
                      <a:lnTo>
                        <a:pt x="1508" y="4379"/>
                      </a:lnTo>
                      <a:lnTo>
                        <a:pt x="1506" y="4407"/>
                      </a:lnTo>
                      <a:lnTo>
                        <a:pt x="1488" y="4407"/>
                      </a:lnTo>
                      <a:lnTo>
                        <a:pt x="1485" y="4434"/>
                      </a:lnTo>
                      <a:lnTo>
                        <a:pt x="1477" y="4417"/>
                      </a:lnTo>
                      <a:lnTo>
                        <a:pt x="1475" y="4390"/>
                      </a:lnTo>
                      <a:lnTo>
                        <a:pt x="1461" y="4362"/>
                      </a:lnTo>
                      <a:lnTo>
                        <a:pt x="1464" y="4331"/>
                      </a:lnTo>
                      <a:lnTo>
                        <a:pt x="1457" y="4313"/>
                      </a:lnTo>
                      <a:lnTo>
                        <a:pt x="1447" y="4300"/>
                      </a:lnTo>
                      <a:lnTo>
                        <a:pt x="1437" y="4307"/>
                      </a:lnTo>
                      <a:lnTo>
                        <a:pt x="1444" y="4334"/>
                      </a:lnTo>
                      <a:lnTo>
                        <a:pt x="1450" y="4362"/>
                      </a:lnTo>
                      <a:lnTo>
                        <a:pt x="1444" y="4375"/>
                      </a:lnTo>
                      <a:lnTo>
                        <a:pt x="1437" y="4362"/>
                      </a:lnTo>
                      <a:lnTo>
                        <a:pt x="1433" y="4397"/>
                      </a:lnTo>
                      <a:lnTo>
                        <a:pt x="1419" y="4421"/>
                      </a:lnTo>
                      <a:lnTo>
                        <a:pt x="1398" y="4417"/>
                      </a:lnTo>
                      <a:lnTo>
                        <a:pt x="1405" y="4445"/>
                      </a:lnTo>
                      <a:lnTo>
                        <a:pt x="1381" y="4452"/>
                      </a:lnTo>
                      <a:lnTo>
                        <a:pt x="1360" y="4465"/>
                      </a:lnTo>
                      <a:lnTo>
                        <a:pt x="1331" y="4473"/>
                      </a:lnTo>
                      <a:lnTo>
                        <a:pt x="1324" y="4483"/>
                      </a:lnTo>
                      <a:lnTo>
                        <a:pt x="1324" y="4511"/>
                      </a:lnTo>
                      <a:lnTo>
                        <a:pt x="1306" y="4513"/>
                      </a:lnTo>
                      <a:lnTo>
                        <a:pt x="1282" y="4528"/>
                      </a:lnTo>
                      <a:lnTo>
                        <a:pt x="1261" y="4535"/>
                      </a:lnTo>
                      <a:lnTo>
                        <a:pt x="1227" y="4521"/>
                      </a:lnTo>
                      <a:lnTo>
                        <a:pt x="1188" y="4517"/>
                      </a:lnTo>
                      <a:lnTo>
                        <a:pt x="1157" y="4507"/>
                      </a:lnTo>
                      <a:lnTo>
                        <a:pt x="1126" y="4517"/>
                      </a:lnTo>
                      <a:lnTo>
                        <a:pt x="1151" y="4524"/>
                      </a:lnTo>
                      <a:lnTo>
                        <a:pt x="1171" y="4528"/>
                      </a:lnTo>
                      <a:lnTo>
                        <a:pt x="1199" y="4528"/>
                      </a:lnTo>
                      <a:lnTo>
                        <a:pt x="1234" y="4531"/>
                      </a:lnTo>
                      <a:lnTo>
                        <a:pt x="1258" y="4552"/>
                      </a:lnTo>
                      <a:lnTo>
                        <a:pt x="1282" y="4576"/>
                      </a:lnTo>
                      <a:lnTo>
                        <a:pt x="1261" y="4597"/>
                      </a:lnTo>
                      <a:lnTo>
                        <a:pt x="1230" y="4600"/>
                      </a:lnTo>
                      <a:lnTo>
                        <a:pt x="1234" y="4618"/>
                      </a:lnTo>
                      <a:lnTo>
                        <a:pt x="1241" y="4645"/>
                      </a:lnTo>
                      <a:lnTo>
                        <a:pt x="1247" y="4669"/>
                      </a:lnTo>
                      <a:lnTo>
                        <a:pt x="1261" y="4701"/>
                      </a:lnTo>
                      <a:lnTo>
                        <a:pt x="1258" y="4728"/>
                      </a:lnTo>
                      <a:lnTo>
                        <a:pt x="1234" y="4739"/>
                      </a:lnTo>
                      <a:lnTo>
                        <a:pt x="1243" y="4767"/>
                      </a:lnTo>
                      <a:lnTo>
                        <a:pt x="1227" y="4798"/>
                      </a:lnTo>
                      <a:lnTo>
                        <a:pt x="1247" y="4822"/>
                      </a:lnTo>
                      <a:lnTo>
                        <a:pt x="1247" y="4849"/>
                      </a:lnTo>
                      <a:lnTo>
                        <a:pt x="1216" y="4835"/>
                      </a:lnTo>
                      <a:lnTo>
                        <a:pt x="1192" y="4831"/>
                      </a:lnTo>
                      <a:lnTo>
                        <a:pt x="1210" y="4870"/>
                      </a:lnTo>
                      <a:lnTo>
                        <a:pt x="1210" y="4873"/>
                      </a:lnTo>
                      <a:lnTo>
                        <a:pt x="1195" y="4873"/>
                      </a:lnTo>
                      <a:lnTo>
                        <a:pt x="1213" y="4894"/>
                      </a:lnTo>
                      <a:lnTo>
                        <a:pt x="1230" y="4912"/>
                      </a:lnTo>
                      <a:lnTo>
                        <a:pt x="1213" y="4918"/>
                      </a:lnTo>
                      <a:lnTo>
                        <a:pt x="1213" y="4949"/>
                      </a:lnTo>
                      <a:lnTo>
                        <a:pt x="1203" y="4984"/>
                      </a:lnTo>
                      <a:lnTo>
                        <a:pt x="1227" y="5004"/>
                      </a:lnTo>
                      <a:lnTo>
                        <a:pt x="1227" y="5036"/>
                      </a:lnTo>
                      <a:lnTo>
                        <a:pt x="1206" y="5060"/>
                      </a:lnTo>
                      <a:lnTo>
                        <a:pt x="1195" y="5094"/>
                      </a:lnTo>
                      <a:lnTo>
                        <a:pt x="1185" y="5136"/>
                      </a:lnTo>
                      <a:lnTo>
                        <a:pt x="1192" y="5168"/>
                      </a:lnTo>
                      <a:lnTo>
                        <a:pt x="1206" y="5195"/>
                      </a:lnTo>
                      <a:lnTo>
                        <a:pt x="1195" y="5208"/>
                      </a:lnTo>
                      <a:lnTo>
                        <a:pt x="1182" y="5232"/>
                      </a:lnTo>
                      <a:lnTo>
                        <a:pt x="1182" y="5278"/>
                      </a:lnTo>
                      <a:lnTo>
                        <a:pt x="1168" y="5309"/>
                      </a:lnTo>
                      <a:lnTo>
                        <a:pt x="1171" y="5319"/>
                      </a:lnTo>
                      <a:lnTo>
                        <a:pt x="1161" y="5350"/>
                      </a:lnTo>
                      <a:lnTo>
                        <a:pt x="1144" y="5378"/>
                      </a:lnTo>
                      <a:lnTo>
                        <a:pt x="1129" y="5405"/>
                      </a:lnTo>
                      <a:lnTo>
                        <a:pt x="1116" y="5444"/>
                      </a:lnTo>
                      <a:lnTo>
                        <a:pt x="1102" y="5471"/>
                      </a:lnTo>
                      <a:lnTo>
                        <a:pt x="1092" y="5502"/>
                      </a:lnTo>
                      <a:lnTo>
                        <a:pt x="1092" y="5516"/>
                      </a:lnTo>
                      <a:lnTo>
                        <a:pt x="1085" y="5551"/>
                      </a:lnTo>
                      <a:lnTo>
                        <a:pt x="1065" y="5578"/>
                      </a:lnTo>
                      <a:lnTo>
                        <a:pt x="1047" y="5613"/>
                      </a:lnTo>
                      <a:lnTo>
                        <a:pt x="1019" y="5613"/>
                      </a:lnTo>
                      <a:lnTo>
                        <a:pt x="1008" y="5582"/>
                      </a:lnTo>
                      <a:lnTo>
                        <a:pt x="981" y="5569"/>
                      </a:lnTo>
                      <a:lnTo>
                        <a:pt x="960" y="5585"/>
                      </a:lnTo>
                      <a:lnTo>
                        <a:pt x="960" y="5613"/>
                      </a:lnTo>
                      <a:lnTo>
                        <a:pt x="947" y="5585"/>
                      </a:lnTo>
                      <a:lnTo>
                        <a:pt x="918" y="5600"/>
                      </a:lnTo>
                      <a:lnTo>
                        <a:pt x="905" y="5582"/>
                      </a:lnTo>
                      <a:lnTo>
                        <a:pt x="878" y="5585"/>
                      </a:lnTo>
                      <a:lnTo>
                        <a:pt x="839" y="5578"/>
                      </a:lnTo>
                      <a:lnTo>
                        <a:pt x="815" y="5589"/>
                      </a:lnTo>
                      <a:lnTo>
                        <a:pt x="791" y="5585"/>
                      </a:lnTo>
                      <a:lnTo>
                        <a:pt x="767" y="5593"/>
                      </a:lnTo>
                      <a:lnTo>
                        <a:pt x="773" y="5620"/>
                      </a:lnTo>
                      <a:lnTo>
                        <a:pt x="780" y="5644"/>
                      </a:lnTo>
                      <a:lnTo>
                        <a:pt x="753" y="5644"/>
                      </a:lnTo>
                      <a:lnTo>
                        <a:pt x="740" y="5624"/>
                      </a:lnTo>
                      <a:lnTo>
                        <a:pt x="712" y="5637"/>
                      </a:lnTo>
                      <a:lnTo>
                        <a:pt x="694" y="5657"/>
                      </a:lnTo>
                      <a:lnTo>
                        <a:pt x="666" y="5683"/>
                      </a:lnTo>
                      <a:lnTo>
                        <a:pt x="646" y="5710"/>
                      </a:lnTo>
                      <a:lnTo>
                        <a:pt x="642" y="5734"/>
                      </a:lnTo>
                      <a:lnTo>
                        <a:pt x="642" y="5773"/>
                      </a:lnTo>
                      <a:lnTo>
                        <a:pt x="656" y="5797"/>
                      </a:lnTo>
                      <a:lnTo>
                        <a:pt x="670" y="5837"/>
                      </a:lnTo>
                      <a:lnTo>
                        <a:pt x="666" y="5865"/>
                      </a:lnTo>
                      <a:lnTo>
                        <a:pt x="642" y="5900"/>
                      </a:lnTo>
                      <a:lnTo>
                        <a:pt x="622" y="5917"/>
                      </a:lnTo>
                      <a:lnTo>
                        <a:pt x="587" y="5907"/>
                      </a:lnTo>
                      <a:lnTo>
                        <a:pt x="560" y="5896"/>
                      </a:lnTo>
                      <a:lnTo>
                        <a:pt x="525" y="5893"/>
                      </a:lnTo>
                      <a:lnTo>
                        <a:pt x="490" y="5903"/>
                      </a:lnTo>
                      <a:lnTo>
                        <a:pt x="448" y="5917"/>
                      </a:lnTo>
                      <a:lnTo>
                        <a:pt x="411" y="5927"/>
                      </a:lnTo>
                      <a:lnTo>
                        <a:pt x="387" y="5920"/>
                      </a:lnTo>
                      <a:lnTo>
                        <a:pt x="356" y="5907"/>
                      </a:lnTo>
                      <a:lnTo>
                        <a:pt x="325" y="5900"/>
                      </a:lnTo>
                      <a:lnTo>
                        <a:pt x="299" y="5896"/>
                      </a:lnTo>
                      <a:lnTo>
                        <a:pt x="325" y="5893"/>
                      </a:lnTo>
                      <a:lnTo>
                        <a:pt x="331" y="5869"/>
                      </a:lnTo>
                      <a:lnTo>
                        <a:pt x="321" y="5830"/>
                      </a:lnTo>
                      <a:lnTo>
                        <a:pt x="338" y="5806"/>
                      </a:lnTo>
                      <a:lnTo>
                        <a:pt x="358" y="5786"/>
                      </a:lnTo>
                      <a:lnTo>
                        <a:pt x="341" y="5758"/>
                      </a:lnTo>
                      <a:lnTo>
                        <a:pt x="328" y="5741"/>
                      </a:lnTo>
                      <a:lnTo>
                        <a:pt x="321" y="5703"/>
                      </a:lnTo>
                      <a:lnTo>
                        <a:pt x="303" y="5679"/>
                      </a:lnTo>
                      <a:lnTo>
                        <a:pt x="290" y="5641"/>
                      </a:lnTo>
                      <a:lnTo>
                        <a:pt x="275" y="5617"/>
                      </a:lnTo>
                      <a:lnTo>
                        <a:pt x="255" y="5582"/>
                      </a:lnTo>
                      <a:lnTo>
                        <a:pt x="248" y="5543"/>
                      </a:lnTo>
                      <a:lnTo>
                        <a:pt x="231" y="5506"/>
                      </a:lnTo>
                      <a:lnTo>
                        <a:pt x="269" y="5523"/>
                      </a:lnTo>
                      <a:lnTo>
                        <a:pt x="293" y="5543"/>
                      </a:lnTo>
                      <a:lnTo>
                        <a:pt x="314" y="5527"/>
                      </a:lnTo>
                      <a:lnTo>
                        <a:pt x="299" y="5492"/>
                      </a:lnTo>
                      <a:lnTo>
                        <a:pt x="275" y="5464"/>
                      </a:lnTo>
                      <a:lnTo>
                        <a:pt x="259" y="5436"/>
                      </a:lnTo>
                      <a:lnTo>
                        <a:pt x="290" y="5433"/>
                      </a:lnTo>
                      <a:lnTo>
                        <a:pt x="321" y="5447"/>
                      </a:lnTo>
                      <a:lnTo>
                        <a:pt x="341" y="5440"/>
                      </a:lnTo>
                      <a:lnTo>
                        <a:pt x="349" y="5402"/>
                      </a:lnTo>
                      <a:lnTo>
                        <a:pt x="334" y="5361"/>
                      </a:lnTo>
                      <a:lnTo>
                        <a:pt x="297" y="5346"/>
                      </a:lnTo>
                      <a:lnTo>
                        <a:pt x="283" y="5315"/>
                      </a:lnTo>
                      <a:lnTo>
                        <a:pt x="272" y="5295"/>
                      </a:lnTo>
                      <a:lnTo>
                        <a:pt x="262" y="5267"/>
                      </a:lnTo>
                      <a:lnTo>
                        <a:pt x="238" y="5243"/>
                      </a:lnTo>
                      <a:lnTo>
                        <a:pt x="217" y="5223"/>
                      </a:lnTo>
                      <a:lnTo>
                        <a:pt x="211" y="5181"/>
                      </a:lnTo>
                      <a:lnTo>
                        <a:pt x="196" y="5142"/>
                      </a:lnTo>
                      <a:lnTo>
                        <a:pt x="185" y="5115"/>
                      </a:lnTo>
                      <a:lnTo>
                        <a:pt x="172" y="5087"/>
                      </a:lnTo>
                      <a:lnTo>
                        <a:pt x="179" y="5056"/>
                      </a:lnTo>
                      <a:lnTo>
                        <a:pt x="169" y="5028"/>
                      </a:lnTo>
                      <a:lnTo>
                        <a:pt x="161" y="5001"/>
                      </a:lnTo>
                      <a:lnTo>
                        <a:pt x="148" y="5028"/>
                      </a:lnTo>
                      <a:lnTo>
                        <a:pt x="130" y="5012"/>
                      </a:lnTo>
                      <a:lnTo>
                        <a:pt x="130" y="4980"/>
                      </a:lnTo>
                      <a:lnTo>
                        <a:pt x="130" y="4946"/>
                      </a:lnTo>
                      <a:lnTo>
                        <a:pt x="121" y="4914"/>
                      </a:lnTo>
                      <a:lnTo>
                        <a:pt x="113" y="4890"/>
                      </a:lnTo>
                      <a:lnTo>
                        <a:pt x="86" y="4881"/>
                      </a:lnTo>
                      <a:lnTo>
                        <a:pt x="113" y="4863"/>
                      </a:lnTo>
                      <a:lnTo>
                        <a:pt x="99" y="4839"/>
                      </a:lnTo>
                      <a:lnTo>
                        <a:pt x="95" y="4807"/>
                      </a:lnTo>
                      <a:lnTo>
                        <a:pt x="113" y="4780"/>
                      </a:lnTo>
                      <a:lnTo>
                        <a:pt x="121" y="4741"/>
                      </a:lnTo>
                      <a:lnTo>
                        <a:pt x="134" y="4704"/>
                      </a:lnTo>
                      <a:lnTo>
                        <a:pt x="141" y="4662"/>
                      </a:lnTo>
                      <a:lnTo>
                        <a:pt x="127" y="4631"/>
                      </a:lnTo>
                      <a:lnTo>
                        <a:pt x="106" y="4625"/>
                      </a:lnTo>
                      <a:lnTo>
                        <a:pt x="86" y="4645"/>
                      </a:lnTo>
                      <a:lnTo>
                        <a:pt x="62" y="4638"/>
                      </a:lnTo>
                      <a:lnTo>
                        <a:pt x="79" y="4614"/>
                      </a:lnTo>
                      <a:lnTo>
                        <a:pt x="86" y="4579"/>
                      </a:lnTo>
                      <a:lnTo>
                        <a:pt x="75" y="4583"/>
                      </a:lnTo>
                      <a:lnTo>
                        <a:pt x="68" y="4611"/>
                      </a:lnTo>
                      <a:lnTo>
                        <a:pt x="48" y="4638"/>
                      </a:lnTo>
                      <a:lnTo>
                        <a:pt x="37" y="4614"/>
                      </a:lnTo>
                      <a:lnTo>
                        <a:pt x="37" y="4587"/>
                      </a:lnTo>
                      <a:lnTo>
                        <a:pt x="31" y="4590"/>
                      </a:lnTo>
                      <a:lnTo>
                        <a:pt x="9" y="4597"/>
                      </a:lnTo>
                      <a:lnTo>
                        <a:pt x="3" y="4576"/>
                      </a:lnTo>
                      <a:lnTo>
                        <a:pt x="20" y="4548"/>
                      </a:lnTo>
                      <a:lnTo>
                        <a:pt x="9" y="4521"/>
                      </a:lnTo>
                      <a:lnTo>
                        <a:pt x="16" y="4476"/>
                      </a:lnTo>
                      <a:lnTo>
                        <a:pt x="3" y="4441"/>
                      </a:lnTo>
                      <a:lnTo>
                        <a:pt x="13" y="4403"/>
                      </a:lnTo>
                      <a:lnTo>
                        <a:pt x="9" y="4366"/>
                      </a:lnTo>
                      <a:lnTo>
                        <a:pt x="0" y="4334"/>
                      </a:lnTo>
                      <a:lnTo>
                        <a:pt x="0" y="4292"/>
                      </a:lnTo>
                      <a:lnTo>
                        <a:pt x="13" y="4279"/>
                      </a:lnTo>
                      <a:lnTo>
                        <a:pt x="51" y="4279"/>
                      </a:lnTo>
                      <a:lnTo>
                        <a:pt x="64" y="4313"/>
                      </a:lnTo>
                      <a:lnTo>
                        <a:pt x="68" y="4351"/>
                      </a:lnTo>
                      <a:lnTo>
                        <a:pt x="86" y="4372"/>
                      </a:lnTo>
                      <a:lnTo>
                        <a:pt x="106" y="4362"/>
                      </a:lnTo>
                      <a:lnTo>
                        <a:pt x="113" y="4331"/>
                      </a:lnTo>
                      <a:lnTo>
                        <a:pt x="127" y="4300"/>
                      </a:lnTo>
                      <a:lnTo>
                        <a:pt x="137" y="4272"/>
                      </a:lnTo>
                      <a:lnTo>
                        <a:pt x="141" y="4244"/>
                      </a:lnTo>
                      <a:lnTo>
                        <a:pt x="152" y="4217"/>
                      </a:lnTo>
                      <a:lnTo>
                        <a:pt x="152" y="4182"/>
                      </a:lnTo>
                      <a:lnTo>
                        <a:pt x="145" y="4154"/>
                      </a:lnTo>
                      <a:lnTo>
                        <a:pt x="145" y="4120"/>
                      </a:lnTo>
                      <a:lnTo>
                        <a:pt x="137" y="4088"/>
                      </a:lnTo>
                      <a:lnTo>
                        <a:pt x="145" y="4057"/>
                      </a:lnTo>
                      <a:lnTo>
                        <a:pt x="179" y="4040"/>
                      </a:lnTo>
                      <a:lnTo>
                        <a:pt x="185" y="4006"/>
                      </a:lnTo>
                      <a:lnTo>
                        <a:pt x="182" y="3978"/>
                      </a:lnTo>
                      <a:lnTo>
                        <a:pt x="203" y="3950"/>
                      </a:lnTo>
                      <a:lnTo>
                        <a:pt x="238" y="3950"/>
                      </a:lnTo>
                      <a:lnTo>
                        <a:pt x="269" y="3937"/>
                      </a:lnTo>
                      <a:lnTo>
                        <a:pt x="293" y="3910"/>
                      </a:lnTo>
                      <a:lnTo>
                        <a:pt x="314" y="3884"/>
                      </a:lnTo>
                      <a:lnTo>
                        <a:pt x="328" y="3854"/>
                      </a:lnTo>
                      <a:lnTo>
                        <a:pt x="331" y="3823"/>
                      </a:lnTo>
                      <a:lnTo>
                        <a:pt x="328" y="3788"/>
                      </a:lnTo>
                      <a:lnTo>
                        <a:pt x="341" y="3757"/>
                      </a:lnTo>
                      <a:lnTo>
                        <a:pt x="352" y="3733"/>
                      </a:lnTo>
                      <a:lnTo>
                        <a:pt x="356" y="3705"/>
                      </a:lnTo>
                      <a:lnTo>
                        <a:pt x="352" y="3678"/>
                      </a:lnTo>
                      <a:lnTo>
                        <a:pt x="341" y="3650"/>
                      </a:lnTo>
                      <a:lnTo>
                        <a:pt x="331" y="3619"/>
                      </a:lnTo>
                      <a:lnTo>
                        <a:pt x="314" y="3570"/>
                      </a:lnTo>
                      <a:lnTo>
                        <a:pt x="299" y="3505"/>
                      </a:lnTo>
                      <a:lnTo>
                        <a:pt x="299" y="3463"/>
                      </a:lnTo>
                      <a:lnTo>
                        <a:pt x="341" y="3453"/>
                      </a:lnTo>
                      <a:lnTo>
                        <a:pt x="369" y="3456"/>
                      </a:lnTo>
                      <a:lnTo>
                        <a:pt x="383" y="3443"/>
                      </a:lnTo>
                      <a:lnTo>
                        <a:pt x="393" y="3411"/>
                      </a:lnTo>
                      <a:lnTo>
                        <a:pt x="415" y="3377"/>
                      </a:lnTo>
                      <a:lnTo>
                        <a:pt x="421" y="3353"/>
                      </a:lnTo>
                      <a:lnTo>
                        <a:pt x="424" y="3325"/>
                      </a:lnTo>
                      <a:lnTo>
                        <a:pt x="404" y="3287"/>
                      </a:lnTo>
                      <a:lnTo>
                        <a:pt x="376" y="3242"/>
                      </a:lnTo>
                      <a:lnTo>
                        <a:pt x="338" y="3228"/>
                      </a:lnTo>
                      <a:lnTo>
                        <a:pt x="310" y="3190"/>
                      </a:lnTo>
                      <a:lnTo>
                        <a:pt x="290" y="3145"/>
                      </a:lnTo>
                      <a:lnTo>
                        <a:pt x="303" y="3090"/>
                      </a:lnTo>
                      <a:lnTo>
                        <a:pt x="310" y="3038"/>
                      </a:lnTo>
                      <a:lnTo>
                        <a:pt x="317" y="3000"/>
                      </a:lnTo>
                      <a:lnTo>
                        <a:pt x="328" y="2959"/>
                      </a:lnTo>
                      <a:lnTo>
                        <a:pt x="331" y="2924"/>
                      </a:lnTo>
                      <a:lnTo>
                        <a:pt x="321" y="2889"/>
                      </a:lnTo>
                      <a:lnTo>
                        <a:pt x="314" y="2858"/>
                      </a:lnTo>
                      <a:lnTo>
                        <a:pt x="307" y="2823"/>
                      </a:lnTo>
                      <a:lnTo>
                        <a:pt x="299" y="2790"/>
                      </a:lnTo>
                      <a:lnTo>
                        <a:pt x="314" y="2758"/>
                      </a:lnTo>
                      <a:lnTo>
                        <a:pt x="321" y="2727"/>
                      </a:lnTo>
                      <a:lnTo>
                        <a:pt x="317" y="2685"/>
                      </a:lnTo>
                      <a:lnTo>
                        <a:pt x="325" y="2644"/>
                      </a:lnTo>
                      <a:lnTo>
                        <a:pt x="341" y="2620"/>
                      </a:lnTo>
                      <a:lnTo>
                        <a:pt x="331" y="2589"/>
                      </a:lnTo>
                      <a:lnTo>
                        <a:pt x="321" y="2554"/>
                      </a:lnTo>
                      <a:lnTo>
                        <a:pt x="307" y="2519"/>
                      </a:lnTo>
                      <a:lnTo>
                        <a:pt x="310" y="2495"/>
                      </a:lnTo>
                      <a:lnTo>
                        <a:pt x="334" y="2453"/>
                      </a:lnTo>
                      <a:lnTo>
                        <a:pt x="345" y="2429"/>
                      </a:lnTo>
                      <a:lnTo>
                        <a:pt x="349" y="2402"/>
                      </a:lnTo>
                      <a:lnTo>
                        <a:pt x="345" y="2378"/>
                      </a:lnTo>
                      <a:lnTo>
                        <a:pt x="358" y="2354"/>
                      </a:lnTo>
                      <a:lnTo>
                        <a:pt x="376" y="2330"/>
                      </a:lnTo>
                      <a:lnTo>
                        <a:pt x="397" y="2295"/>
                      </a:lnTo>
                      <a:lnTo>
                        <a:pt x="421" y="2260"/>
                      </a:lnTo>
                      <a:lnTo>
                        <a:pt x="446" y="2223"/>
                      </a:lnTo>
                      <a:lnTo>
                        <a:pt x="466" y="2198"/>
                      </a:lnTo>
                      <a:lnTo>
                        <a:pt x="494" y="2177"/>
                      </a:lnTo>
                      <a:lnTo>
                        <a:pt x="529" y="2167"/>
                      </a:lnTo>
                      <a:lnTo>
                        <a:pt x="563" y="2167"/>
                      </a:lnTo>
                      <a:lnTo>
                        <a:pt x="597" y="2177"/>
                      </a:lnTo>
                      <a:lnTo>
                        <a:pt x="639" y="2185"/>
                      </a:lnTo>
                      <a:lnTo>
                        <a:pt x="666" y="2194"/>
                      </a:lnTo>
                      <a:lnTo>
                        <a:pt x="698" y="2185"/>
                      </a:lnTo>
                      <a:lnTo>
                        <a:pt x="712" y="2161"/>
                      </a:lnTo>
                      <a:lnTo>
                        <a:pt x="722" y="2133"/>
                      </a:lnTo>
                      <a:lnTo>
                        <a:pt x="725" y="2094"/>
                      </a:lnTo>
                      <a:lnTo>
                        <a:pt x="725" y="2028"/>
                      </a:lnTo>
                      <a:lnTo>
                        <a:pt x="705" y="1997"/>
                      </a:lnTo>
                      <a:lnTo>
                        <a:pt x="674" y="1980"/>
                      </a:lnTo>
                      <a:lnTo>
                        <a:pt x="650" y="1960"/>
                      </a:lnTo>
                      <a:lnTo>
                        <a:pt x="656" y="1911"/>
                      </a:lnTo>
                      <a:lnTo>
                        <a:pt x="674" y="1877"/>
                      </a:lnTo>
                      <a:lnTo>
                        <a:pt x="694" y="1842"/>
                      </a:lnTo>
                      <a:lnTo>
                        <a:pt x="718" y="1808"/>
                      </a:lnTo>
                      <a:lnTo>
                        <a:pt x="742" y="1763"/>
                      </a:lnTo>
                      <a:lnTo>
                        <a:pt x="760" y="1732"/>
                      </a:lnTo>
                      <a:lnTo>
                        <a:pt x="767" y="1718"/>
                      </a:lnTo>
                      <a:lnTo>
                        <a:pt x="773" y="1673"/>
                      </a:lnTo>
                      <a:lnTo>
                        <a:pt x="795" y="1642"/>
                      </a:lnTo>
                      <a:lnTo>
                        <a:pt x="801" y="1596"/>
                      </a:lnTo>
                      <a:lnTo>
                        <a:pt x="804" y="1563"/>
                      </a:lnTo>
                      <a:lnTo>
                        <a:pt x="808" y="1513"/>
                      </a:lnTo>
                      <a:lnTo>
                        <a:pt x="815" y="1473"/>
                      </a:lnTo>
                      <a:lnTo>
                        <a:pt x="822" y="1434"/>
                      </a:lnTo>
                      <a:lnTo>
                        <a:pt x="826" y="1390"/>
                      </a:lnTo>
                      <a:lnTo>
                        <a:pt x="822" y="1344"/>
                      </a:lnTo>
                      <a:lnTo>
                        <a:pt x="812" y="1306"/>
                      </a:lnTo>
                      <a:lnTo>
                        <a:pt x="822" y="1282"/>
                      </a:lnTo>
                      <a:lnTo>
                        <a:pt x="854" y="1282"/>
                      </a:lnTo>
                      <a:lnTo>
                        <a:pt x="885" y="1278"/>
                      </a:lnTo>
                      <a:lnTo>
                        <a:pt x="912" y="1269"/>
                      </a:lnTo>
                      <a:lnTo>
                        <a:pt x="936" y="1248"/>
                      </a:lnTo>
                      <a:lnTo>
                        <a:pt x="964" y="1227"/>
                      </a:lnTo>
                      <a:lnTo>
                        <a:pt x="975" y="1199"/>
                      </a:lnTo>
                      <a:lnTo>
                        <a:pt x="960" y="1158"/>
                      </a:lnTo>
                      <a:lnTo>
                        <a:pt x="968" y="1120"/>
                      </a:lnTo>
                      <a:lnTo>
                        <a:pt x="988" y="1096"/>
                      </a:lnTo>
                      <a:lnTo>
                        <a:pt x="1012" y="1065"/>
                      </a:lnTo>
                      <a:lnTo>
                        <a:pt x="1030" y="1023"/>
                      </a:lnTo>
                      <a:lnTo>
                        <a:pt x="1047" y="985"/>
                      </a:lnTo>
                      <a:lnTo>
                        <a:pt x="1061" y="961"/>
                      </a:lnTo>
                      <a:lnTo>
                        <a:pt x="1089" y="936"/>
                      </a:lnTo>
                      <a:lnTo>
                        <a:pt x="1120" y="908"/>
                      </a:lnTo>
                      <a:lnTo>
                        <a:pt x="1129" y="877"/>
                      </a:lnTo>
                      <a:lnTo>
                        <a:pt x="1129" y="844"/>
                      </a:lnTo>
                      <a:lnTo>
                        <a:pt x="1123" y="816"/>
                      </a:lnTo>
                      <a:lnTo>
                        <a:pt x="1105" y="781"/>
                      </a:lnTo>
                      <a:lnTo>
                        <a:pt x="1081" y="746"/>
                      </a:lnTo>
                      <a:lnTo>
                        <a:pt x="1092" y="708"/>
                      </a:lnTo>
                      <a:lnTo>
                        <a:pt x="1123" y="698"/>
                      </a:lnTo>
                      <a:lnTo>
                        <a:pt x="1144" y="649"/>
                      </a:lnTo>
                      <a:lnTo>
                        <a:pt x="1155" y="616"/>
                      </a:lnTo>
                      <a:lnTo>
                        <a:pt x="1164" y="574"/>
                      </a:lnTo>
                      <a:lnTo>
                        <a:pt x="1171" y="553"/>
                      </a:lnTo>
                      <a:lnTo>
                        <a:pt x="1203" y="511"/>
                      </a:lnTo>
                      <a:lnTo>
                        <a:pt x="1241" y="480"/>
                      </a:lnTo>
                      <a:lnTo>
                        <a:pt x="1265" y="460"/>
                      </a:lnTo>
                      <a:lnTo>
                        <a:pt x="1293" y="456"/>
                      </a:lnTo>
                      <a:lnTo>
                        <a:pt x="1324" y="480"/>
                      </a:lnTo>
                      <a:lnTo>
                        <a:pt x="1350" y="498"/>
                      </a:lnTo>
                      <a:lnTo>
                        <a:pt x="1374" y="476"/>
                      </a:lnTo>
                      <a:lnTo>
                        <a:pt x="1389" y="443"/>
                      </a:lnTo>
                      <a:lnTo>
                        <a:pt x="1398" y="404"/>
                      </a:lnTo>
                      <a:lnTo>
                        <a:pt x="1395" y="360"/>
                      </a:lnTo>
                      <a:lnTo>
                        <a:pt x="1391" y="321"/>
                      </a:lnTo>
                      <a:lnTo>
                        <a:pt x="1389" y="279"/>
                      </a:lnTo>
                      <a:lnTo>
                        <a:pt x="1413" y="252"/>
                      </a:lnTo>
                      <a:lnTo>
                        <a:pt x="1440" y="248"/>
                      </a:lnTo>
                      <a:lnTo>
                        <a:pt x="1461" y="270"/>
                      </a:lnTo>
                      <a:lnTo>
                        <a:pt x="1516" y="263"/>
                      </a:lnTo>
                      <a:lnTo>
                        <a:pt x="1561" y="270"/>
                      </a:lnTo>
                      <a:lnTo>
                        <a:pt x="1602" y="290"/>
                      </a:lnTo>
                      <a:lnTo>
                        <a:pt x="1651" y="305"/>
                      </a:lnTo>
                      <a:lnTo>
                        <a:pt x="1688" y="301"/>
                      </a:lnTo>
                      <a:lnTo>
                        <a:pt x="1710" y="259"/>
                      </a:lnTo>
                      <a:lnTo>
                        <a:pt x="1688" y="235"/>
                      </a:lnTo>
                      <a:lnTo>
                        <a:pt x="1703" y="189"/>
                      </a:lnTo>
                      <a:lnTo>
                        <a:pt x="1716" y="159"/>
                      </a:lnTo>
                      <a:lnTo>
                        <a:pt x="1723" y="125"/>
                      </a:lnTo>
                      <a:lnTo>
                        <a:pt x="1723" y="90"/>
                      </a:lnTo>
                      <a:lnTo>
                        <a:pt x="1716" y="62"/>
                      </a:lnTo>
                      <a:lnTo>
                        <a:pt x="1699" y="31"/>
                      </a:lnTo>
                      <a:lnTo>
                        <a:pt x="1706" y="7"/>
                      </a:lnTo>
                      <a:lnTo>
                        <a:pt x="1747" y="0"/>
                      </a:lnTo>
                      <a:lnTo>
                        <a:pt x="1778" y="0"/>
                      </a:lnTo>
                      <a:lnTo>
                        <a:pt x="1806" y="38"/>
                      </a:lnTo>
                      <a:lnTo>
                        <a:pt x="1817" y="62"/>
                      </a:lnTo>
                      <a:lnTo>
                        <a:pt x="1844" y="79"/>
                      </a:lnTo>
                      <a:lnTo>
                        <a:pt x="1876" y="107"/>
                      </a:lnTo>
                      <a:lnTo>
                        <a:pt x="1907" y="138"/>
                      </a:lnTo>
                      <a:lnTo>
                        <a:pt x="1938" y="165"/>
                      </a:lnTo>
                      <a:lnTo>
                        <a:pt x="1973" y="189"/>
                      </a:lnTo>
                      <a:lnTo>
                        <a:pt x="2007" y="218"/>
                      </a:lnTo>
                      <a:lnTo>
                        <a:pt x="2031" y="228"/>
                      </a:lnTo>
                      <a:lnTo>
                        <a:pt x="2055" y="235"/>
                      </a:lnTo>
                      <a:lnTo>
                        <a:pt x="2100" y="242"/>
                      </a:lnTo>
                      <a:lnTo>
                        <a:pt x="2131" y="255"/>
                      </a:lnTo>
                      <a:lnTo>
                        <a:pt x="2159" y="273"/>
                      </a:lnTo>
                      <a:lnTo>
                        <a:pt x="2184" y="297"/>
                      </a:lnTo>
                      <a:lnTo>
                        <a:pt x="2197" y="335"/>
                      </a:lnTo>
                      <a:lnTo>
                        <a:pt x="2204" y="360"/>
                      </a:lnTo>
                      <a:lnTo>
                        <a:pt x="2221" y="353"/>
                      </a:lnTo>
                      <a:lnTo>
                        <a:pt x="2243" y="384"/>
                      </a:lnTo>
                      <a:lnTo>
                        <a:pt x="2267" y="408"/>
                      </a:lnTo>
                      <a:lnTo>
                        <a:pt x="2291" y="439"/>
                      </a:lnTo>
                      <a:lnTo>
                        <a:pt x="2280" y="463"/>
                      </a:lnTo>
                      <a:lnTo>
                        <a:pt x="2274" y="502"/>
                      </a:lnTo>
                      <a:lnTo>
                        <a:pt x="2280" y="535"/>
                      </a:lnTo>
                      <a:lnTo>
                        <a:pt x="2287" y="566"/>
                      </a:lnTo>
                      <a:lnTo>
                        <a:pt x="2287" y="601"/>
                      </a:lnTo>
                      <a:lnTo>
                        <a:pt x="2280" y="632"/>
                      </a:lnTo>
                      <a:lnTo>
                        <a:pt x="2318" y="643"/>
                      </a:lnTo>
                      <a:lnTo>
                        <a:pt x="2339" y="667"/>
                      </a:lnTo>
                      <a:lnTo>
                        <a:pt x="2342" y="691"/>
                      </a:lnTo>
                      <a:lnTo>
                        <a:pt x="2329" y="715"/>
                      </a:lnTo>
                      <a:lnTo>
                        <a:pt x="2318" y="739"/>
                      </a:lnTo>
                      <a:lnTo>
                        <a:pt x="2329" y="778"/>
                      </a:lnTo>
                      <a:lnTo>
                        <a:pt x="2346" y="805"/>
                      </a:lnTo>
                      <a:lnTo>
                        <a:pt x="2366" y="840"/>
                      </a:lnTo>
                      <a:lnTo>
                        <a:pt x="2384" y="860"/>
                      </a:lnTo>
                      <a:lnTo>
                        <a:pt x="2401" y="884"/>
                      </a:lnTo>
                      <a:lnTo>
                        <a:pt x="2401" y="912"/>
                      </a:lnTo>
                      <a:lnTo>
                        <a:pt x="2397" y="950"/>
                      </a:lnTo>
                      <a:lnTo>
                        <a:pt x="2401" y="985"/>
                      </a:lnTo>
                      <a:lnTo>
                        <a:pt x="2397" y="1023"/>
                      </a:lnTo>
                      <a:lnTo>
                        <a:pt x="2373" y="1061"/>
                      </a:lnTo>
                      <a:lnTo>
                        <a:pt x="2377" y="1109"/>
                      </a:lnTo>
                      <a:lnTo>
                        <a:pt x="2384" y="1140"/>
                      </a:lnTo>
                      <a:lnTo>
                        <a:pt x="2405" y="1171"/>
                      </a:lnTo>
                      <a:lnTo>
                        <a:pt x="2429" y="1186"/>
                      </a:lnTo>
                      <a:lnTo>
                        <a:pt x="2443" y="1217"/>
                      </a:lnTo>
                      <a:lnTo>
                        <a:pt x="2456" y="1245"/>
                      </a:lnTo>
                      <a:lnTo>
                        <a:pt x="2478" y="1276"/>
                      </a:lnTo>
                      <a:lnTo>
                        <a:pt x="2491" y="1309"/>
                      </a:lnTo>
                      <a:lnTo>
                        <a:pt x="2487" y="1335"/>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29" name="Freeform 7"/>
                <p:cNvSpPr>
                  <a:spLocks/>
                </p:cNvSpPr>
                <p:nvPr/>
              </p:nvSpPr>
              <p:spPr bwMode="auto">
                <a:xfrm>
                  <a:off x="1031" y="3178"/>
                  <a:ext cx="60" cy="58"/>
                </a:xfrm>
                <a:custGeom>
                  <a:avLst/>
                  <a:gdLst>
                    <a:gd name="T0" fmla="*/ 1 w 97"/>
                    <a:gd name="T1" fmla="*/ 1 h 86"/>
                    <a:gd name="T2" fmla="*/ 2 w 97"/>
                    <a:gd name="T3" fmla="*/ 1 h 86"/>
                    <a:gd name="T4" fmla="*/ 1 w 97"/>
                    <a:gd name="T5" fmla="*/ 3 h 86"/>
                    <a:gd name="T6" fmla="*/ 1 w 97"/>
                    <a:gd name="T7" fmla="*/ 3 h 86"/>
                    <a:gd name="T8" fmla="*/ 1 w 97"/>
                    <a:gd name="T9" fmla="*/ 3 h 86"/>
                    <a:gd name="T10" fmla="*/ 1 w 97"/>
                    <a:gd name="T11" fmla="*/ 3 h 86"/>
                    <a:gd name="T12" fmla="*/ 0 w 97"/>
                    <a:gd name="T13" fmla="*/ 2 h 86"/>
                    <a:gd name="T14" fmla="*/ 1 w 97"/>
                    <a:gd name="T15" fmla="*/ 1 h 86"/>
                    <a:gd name="T16" fmla="*/ 1 w 97"/>
                    <a:gd name="T17" fmla="*/ 1 h 86"/>
                    <a:gd name="T18" fmla="*/ 1 w 97"/>
                    <a:gd name="T19" fmla="*/ 0 h 86"/>
                    <a:gd name="T20" fmla="*/ 1 w 97"/>
                    <a:gd name="T21" fmla="*/ 1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86"/>
                    <a:gd name="T35" fmla="*/ 97 w 97"/>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86">
                      <a:moveTo>
                        <a:pt x="80" y="3"/>
                      </a:moveTo>
                      <a:lnTo>
                        <a:pt x="97" y="34"/>
                      </a:lnTo>
                      <a:lnTo>
                        <a:pt x="86" y="69"/>
                      </a:lnTo>
                      <a:lnTo>
                        <a:pt x="66" y="86"/>
                      </a:lnTo>
                      <a:lnTo>
                        <a:pt x="45" y="76"/>
                      </a:lnTo>
                      <a:lnTo>
                        <a:pt x="18" y="79"/>
                      </a:lnTo>
                      <a:lnTo>
                        <a:pt x="0" y="58"/>
                      </a:lnTo>
                      <a:lnTo>
                        <a:pt x="21" y="34"/>
                      </a:lnTo>
                      <a:lnTo>
                        <a:pt x="52" y="18"/>
                      </a:lnTo>
                      <a:lnTo>
                        <a:pt x="69" y="0"/>
                      </a:lnTo>
                      <a:lnTo>
                        <a:pt x="80" y="3"/>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0" name="Freeform 8"/>
                <p:cNvSpPr>
                  <a:spLocks/>
                </p:cNvSpPr>
                <p:nvPr/>
              </p:nvSpPr>
              <p:spPr bwMode="auto">
                <a:xfrm>
                  <a:off x="1045" y="3244"/>
                  <a:ext cx="34" cy="30"/>
                </a:xfrm>
                <a:custGeom>
                  <a:avLst/>
                  <a:gdLst>
                    <a:gd name="T0" fmla="*/ 1 w 55"/>
                    <a:gd name="T1" fmla="*/ 1 h 45"/>
                    <a:gd name="T2" fmla="*/ 1 w 55"/>
                    <a:gd name="T3" fmla="*/ 1 h 45"/>
                    <a:gd name="T4" fmla="*/ 1 w 55"/>
                    <a:gd name="T5" fmla="*/ 2 h 45"/>
                    <a:gd name="T6" fmla="*/ 1 w 55"/>
                    <a:gd name="T7" fmla="*/ 1 h 45"/>
                    <a:gd name="T8" fmla="*/ 0 w 55"/>
                    <a:gd name="T9" fmla="*/ 0 h 45"/>
                    <a:gd name="T10" fmla="*/ 1 w 55"/>
                    <a:gd name="T11" fmla="*/ 0 h 45"/>
                    <a:gd name="T12" fmla="*/ 1 w 55"/>
                    <a:gd name="T13" fmla="*/ 1 h 45"/>
                    <a:gd name="T14" fmla="*/ 0 60000 65536"/>
                    <a:gd name="T15" fmla="*/ 0 60000 65536"/>
                    <a:gd name="T16" fmla="*/ 0 60000 65536"/>
                    <a:gd name="T17" fmla="*/ 0 60000 65536"/>
                    <a:gd name="T18" fmla="*/ 0 60000 65536"/>
                    <a:gd name="T19" fmla="*/ 0 60000 65536"/>
                    <a:gd name="T20" fmla="*/ 0 60000 65536"/>
                    <a:gd name="T21" fmla="*/ 0 w 55"/>
                    <a:gd name="T22" fmla="*/ 0 h 45"/>
                    <a:gd name="T23" fmla="*/ 55 w 5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5">
                      <a:moveTo>
                        <a:pt x="55" y="6"/>
                      </a:moveTo>
                      <a:lnTo>
                        <a:pt x="35" y="32"/>
                      </a:lnTo>
                      <a:lnTo>
                        <a:pt x="13" y="45"/>
                      </a:lnTo>
                      <a:lnTo>
                        <a:pt x="10" y="24"/>
                      </a:lnTo>
                      <a:lnTo>
                        <a:pt x="0" y="0"/>
                      </a:lnTo>
                      <a:lnTo>
                        <a:pt x="28" y="0"/>
                      </a:lnTo>
                      <a:lnTo>
                        <a:pt x="55" y="6"/>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1" name="Freeform 9"/>
                <p:cNvSpPr>
                  <a:spLocks/>
                </p:cNvSpPr>
                <p:nvPr/>
              </p:nvSpPr>
              <p:spPr bwMode="auto">
                <a:xfrm>
                  <a:off x="1972" y="3291"/>
                  <a:ext cx="138" cy="295"/>
                </a:xfrm>
                <a:custGeom>
                  <a:avLst/>
                  <a:gdLst>
                    <a:gd name="T0" fmla="*/ 1 w 224"/>
                    <a:gd name="T1" fmla="*/ 15 h 453"/>
                    <a:gd name="T2" fmla="*/ 1 w 224"/>
                    <a:gd name="T3" fmla="*/ 14 h 453"/>
                    <a:gd name="T4" fmla="*/ 1 w 224"/>
                    <a:gd name="T5" fmla="*/ 13 h 453"/>
                    <a:gd name="T6" fmla="*/ 1 w 224"/>
                    <a:gd name="T7" fmla="*/ 12 h 453"/>
                    <a:gd name="T8" fmla="*/ 1 w 224"/>
                    <a:gd name="T9" fmla="*/ 12 h 453"/>
                    <a:gd name="T10" fmla="*/ 1 w 224"/>
                    <a:gd name="T11" fmla="*/ 12 h 453"/>
                    <a:gd name="T12" fmla="*/ 1 w 224"/>
                    <a:gd name="T13" fmla="*/ 10 h 453"/>
                    <a:gd name="T14" fmla="*/ 1 w 224"/>
                    <a:gd name="T15" fmla="*/ 9 h 453"/>
                    <a:gd name="T16" fmla="*/ 1 w 224"/>
                    <a:gd name="T17" fmla="*/ 8 h 453"/>
                    <a:gd name="T18" fmla="*/ 1 w 224"/>
                    <a:gd name="T19" fmla="*/ 8 h 453"/>
                    <a:gd name="T20" fmla="*/ 1 w 224"/>
                    <a:gd name="T21" fmla="*/ 7 h 453"/>
                    <a:gd name="T22" fmla="*/ 0 w 224"/>
                    <a:gd name="T23" fmla="*/ 6 h 453"/>
                    <a:gd name="T24" fmla="*/ 1 w 224"/>
                    <a:gd name="T25" fmla="*/ 5 h 453"/>
                    <a:gd name="T26" fmla="*/ 1 w 224"/>
                    <a:gd name="T27" fmla="*/ 5 h 453"/>
                    <a:gd name="T28" fmla="*/ 1 w 224"/>
                    <a:gd name="T29" fmla="*/ 3 h 453"/>
                    <a:gd name="T30" fmla="*/ 1 w 224"/>
                    <a:gd name="T31" fmla="*/ 2 h 453"/>
                    <a:gd name="T32" fmla="*/ 2 w 224"/>
                    <a:gd name="T33" fmla="*/ 1 h 453"/>
                    <a:gd name="T34" fmla="*/ 2 w 224"/>
                    <a:gd name="T35" fmla="*/ 1 h 453"/>
                    <a:gd name="T36" fmla="*/ 2 w 224"/>
                    <a:gd name="T37" fmla="*/ 1 h 453"/>
                    <a:gd name="T38" fmla="*/ 4 w 224"/>
                    <a:gd name="T39" fmla="*/ 1 h 453"/>
                    <a:gd name="T40" fmla="*/ 4 w 224"/>
                    <a:gd name="T41" fmla="*/ 1 h 453"/>
                    <a:gd name="T42" fmla="*/ 4 w 224"/>
                    <a:gd name="T43" fmla="*/ 0 h 453"/>
                    <a:gd name="T44" fmla="*/ 4 w 224"/>
                    <a:gd name="T45" fmla="*/ 1 h 453"/>
                    <a:gd name="T46" fmla="*/ 4 w 224"/>
                    <a:gd name="T47" fmla="*/ 1 h 453"/>
                    <a:gd name="T48" fmla="*/ 4 w 224"/>
                    <a:gd name="T49" fmla="*/ 2 h 453"/>
                    <a:gd name="T50" fmla="*/ 4 w 224"/>
                    <a:gd name="T51" fmla="*/ 3 h 453"/>
                    <a:gd name="T52" fmla="*/ 4 w 224"/>
                    <a:gd name="T53" fmla="*/ 3 h 453"/>
                    <a:gd name="T54" fmla="*/ 4 w 224"/>
                    <a:gd name="T55" fmla="*/ 4 h 453"/>
                    <a:gd name="T56" fmla="*/ 4 w 224"/>
                    <a:gd name="T57" fmla="*/ 5 h 453"/>
                    <a:gd name="T58" fmla="*/ 4 w 224"/>
                    <a:gd name="T59" fmla="*/ 6 h 453"/>
                    <a:gd name="T60" fmla="*/ 4 w 224"/>
                    <a:gd name="T61" fmla="*/ 7 h 453"/>
                    <a:gd name="T62" fmla="*/ 4 w 224"/>
                    <a:gd name="T63" fmla="*/ 8 h 453"/>
                    <a:gd name="T64" fmla="*/ 4 w 224"/>
                    <a:gd name="T65" fmla="*/ 8 h 453"/>
                    <a:gd name="T66" fmla="*/ 2 w 224"/>
                    <a:gd name="T67" fmla="*/ 9 h 453"/>
                    <a:gd name="T68" fmla="*/ 2 w 224"/>
                    <a:gd name="T69" fmla="*/ 10 h 453"/>
                    <a:gd name="T70" fmla="*/ 2 w 224"/>
                    <a:gd name="T71" fmla="*/ 10 h 453"/>
                    <a:gd name="T72" fmla="*/ 2 w 224"/>
                    <a:gd name="T73" fmla="*/ 10 h 453"/>
                    <a:gd name="T74" fmla="*/ 1 w 224"/>
                    <a:gd name="T75" fmla="*/ 12 h 453"/>
                    <a:gd name="T76" fmla="*/ 1 w 224"/>
                    <a:gd name="T77" fmla="*/ 13 h 453"/>
                    <a:gd name="T78" fmla="*/ 1 w 224"/>
                    <a:gd name="T79" fmla="*/ 14 h 453"/>
                    <a:gd name="T80" fmla="*/ 1 w 224"/>
                    <a:gd name="T81" fmla="*/ 14 h 453"/>
                    <a:gd name="T82" fmla="*/ 1 w 224"/>
                    <a:gd name="T83" fmla="*/ 15 h 4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4"/>
                    <a:gd name="T127" fmla="*/ 0 h 453"/>
                    <a:gd name="T128" fmla="*/ 224 w 224"/>
                    <a:gd name="T129" fmla="*/ 453 h 4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4" h="453">
                      <a:moveTo>
                        <a:pt x="20" y="453"/>
                      </a:moveTo>
                      <a:lnTo>
                        <a:pt x="17" y="433"/>
                      </a:lnTo>
                      <a:lnTo>
                        <a:pt x="31" y="398"/>
                      </a:lnTo>
                      <a:lnTo>
                        <a:pt x="52" y="367"/>
                      </a:lnTo>
                      <a:lnTo>
                        <a:pt x="28" y="381"/>
                      </a:lnTo>
                      <a:lnTo>
                        <a:pt x="24" y="346"/>
                      </a:lnTo>
                      <a:lnTo>
                        <a:pt x="13" y="311"/>
                      </a:lnTo>
                      <a:lnTo>
                        <a:pt x="4" y="280"/>
                      </a:lnTo>
                      <a:lnTo>
                        <a:pt x="17" y="256"/>
                      </a:lnTo>
                      <a:lnTo>
                        <a:pt x="13" y="232"/>
                      </a:lnTo>
                      <a:lnTo>
                        <a:pt x="4" y="208"/>
                      </a:lnTo>
                      <a:lnTo>
                        <a:pt x="0" y="184"/>
                      </a:lnTo>
                      <a:lnTo>
                        <a:pt x="17" y="160"/>
                      </a:lnTo>
                      <a:lnTo>
                        <a:pt x="42" y="132"/>
                      </a:lnTo>
                      <a:lnTo>
                        <a:pt x="62" y="98"/>
                      </a:lnTo>
                      <a:lnTo>
                        <a:pt x="76" y="59"/>
                      </a:lnTo>
                      <a:lnTo>
                        <a:pt x="97" y="46"/>
                      </a:lnTo>
                      <a:lnTo>
                        <a:pt x="121" y="21"/>
                      </a:lnTo>
                      <a:lnTo>
                        <a:pt x="142" y="4"/>
                      </a:lnTo>
                      <a:lnTo>
                        <a:pt x="156" y="24"/>
                      </a:lnTo>
                      <a:lnTo>
                        <a:pt x="160" y="35"/>
                      </a:lnTo>
                      <a:lnTo>
                        <a:pt x="180" y="0"/>
                      </a:lnTo>
                      <a:lnTo>
                        <a:pt x="208" y="15"/>
                      </a:lnTo>
                      <a:lnTo>
                        <a:pt x="224" y="42"/>
                      </a:lnTo>
                      <a:lnTo>
                        <a:pt x="208" y="59"/>
                      </a:lnTo>
                      <a:lnTo>
                        <a:pt x="193" y="83"/>
                      </a:lnTo>
                      <a:lnTo>
                        <a:pt x="166" y="83"/>
                      </a:lnTo>
                      <a:lnTo>
                        <a:pt x="160" y="118"/>
                      </a:lnTo>
                      <a:lnTo>
                        <a:pt x="160" y="146"/>
                      </a:lnTo>
                      <a:lnTo>
                        <a:pt x="156" y="184"/>
                      </a:lnTo>
                      <a:lnTo>
                        <a:pt x="169" y="208"/>
                      </a:lnTo>
                      <a:lnTo>
                        <a:pt x="190" y="225"/>
                      </a:lnTo>
                      <a:lnTo>
                        <a:pt x="156" y="249"/>
                      </a:lnTo>
                      <a:lnTo>
                        <a:pt x="134" y="278"/>
                      </a:lnTo>
                      <a:lnTo>
                        <a:pt x="142" y="302"/>
                      </a:lnTo>
                      <a:lnTo>
                        <a:pt x="114" y="311"/>
                      </a:lnTo>
                      <a:lnTo>
                        <a:pt x="90" y="335"/>
                      </a:lnTo>
                      <a:lnTo>
                        <a:pt x="76" y="364"/>
                      </a:lnTo>
                      <a:lnTo>
                        <a:pt x="66" y="394"/>
                      </a:lnTo>
                      <a:lnTo>
                        <a:pt x="70" y="416"/>
                      </a:lnTo>
                      <a:lnTo>
                        <a:pt x="42" y="443"/>
                      </a:lnTo>
                      <a:lnTo>
                        <a:pt x="20" y="453"/>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2" name="Freeform 10"/>
                <p:cNvSpPr>
                  <a:spLocks/>
                </p:cNvSpPr>
                <p:nvPr/>
              </p:nvSpPr>
              <p:spPr bwMode="auto">
                <a:xfrm>
                  <a:off x="2118" y="3152"/>
                  <a:ext cx="23" cy="19"/>
                </a:xfrm>
                <a:custGeom>
                  <a:avLst/>
                  <a:gdLst>
                    <a:gd name="T0" fmla="*/ 1 w 39"/>
                    <a:gd name="T1" fmla="*/ 1 h 31"/>
                    <a:gd name="T2" fmla="*/ 1 w 39"/>
                    <a:gd name="T3" fmla="*/ 1 h 31"/>
                    <a:gd name="T4" fmla="*/ 1 w 39"/>
                    <a:gd name="T5" fmla="*/ 1 h 31"/>
                    <a:gd name="T6" fmla="*/ 1 w 39"/>
                    <a:gd name="T7" fmla="*/ 1 h 31"/>
                    <a:gd name="T8" fmla="*/ 1 w 39"/>
                    <a:gd name="T9" fmla="*/ 1 h 31"/>
                    <a:gd name="T10" fmla="*/ 0 w 39"/>
                    <a:gd name="T11" fmla="*/ 1 h 31"/>
                    <a:gd name="T12" fmla="*/ 1 w 39"/>
                    <a:gd name="T13" fmla="*/ 0 h 31"/>
                    <a:gd name="T14" fmla="*/ 1 w 39"/>
                    <a:gd name="T15" fmla="*/ 1 h 31"/>
                    <a:gd name="T16" fmla="*/ 1 w 39"/>
                    <a:gd name="T17" fmla="*/ 1 h 31"/>
                    <a:gd name="T18" fmla="*/ 1 w 39"/>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1"/>
                    <a:gd name="T32" fmla="*/ 39 w 3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1">
                      <a:moveTo>
                        <a:pt x="39" y="9"/>
                      </a:moveTo>
                      <a:lnTo>
                        <a:pt x="31" y="20"/>
                      </a:lnTo>
                      <a:lnTo>
                        <a:pt x="24" y="24"/>
                      </a:lnTo>
                      <a:lnTo>
                        <a:pt x="13" y="31"/>
                      </a:lnTo>
                      <a:lnTo>
                        <a:pt x="7" y="20"/>
                      </a:lnTo>
                      <a:lnTo>
                        <a:pt x="0" y="13"/>
                      </a:lnTo>
                      <a:lnTo>
                        <a:pt x="4" y="0"/>
                      </a:lnTo>
                      <a:lnTo>
                        <a:pt x="13" y="3"/>
                      </a:lnTo>
                      <a:lnTo>
                        <a:pt x="21" y="6"/>
                      </a:lnTo>
                      <a:lnTo>
                        <a:pt x="39" y="9"/>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3" name="Freeform 11"/>
                <p:cNvSpPr>
                  <a:spLocks/>
                </p:cNvSpPr>
                <p:nvPr/>
              </p:nvSpPr>
              <p:spPr bwMode="auto">
                <a:xfrm>
                  <a:off x="1727" y="3459"/>
                  <a:ext cx="109" cy="330"/>
                </a:xfrm>
                <a:custGeom>
                  <a:avLst/>
                  <a:gdLst>
                    <a:gd name="T0" fmla="*/ 1 w 172"/>
                    <a:gd name="T1" fmla="*/ 16 h 505"/>
                    <a:gd name="T2" fmla="*/ 1 w 172"/>
                    <a:gd name="T3" fmla="*/ 16 h 505"/>
                    <a:gd name="T4" fmla="*/ 1 w 172"/>
                    <a:gd name="T5" fmla="*/ 14 h 505"/>
                    <a:gd name="T6" fmla="*/ 0 w 172"/>
                    <a:gd name="T7" fmla="*/ 12 h 505"/>
                    <a:gd name="T8" fmla="*/ 1 w 172"/>
                    <a:gd name="T9" fmla="*/ 12 h 505"/>
                    <a:gd name="T10" fmla="*/ 1 w 172"/>
                    <a:gd name="T11" fmla="*/ 10 h 505"/>
                    <a:gd name="T12" fmla="*/ 1 w 172"/>
                    <a:gd name="T13" fmla="*/ 9 h 505"/>
                    <a:gd name="T14" fmla="*/ 1 w 172"/>
                    <a:gd name="T15" fmla="*/ 8 h 505"/>
                    <a:gd name="T16" fmla="*/ 2 w 172"/>
                    <a:gd name="T17" fmla="*/ 8 h 505"/>
                    <a:gd name="T18" fmla="*/ 2 w 172"/>
                    <a:gd name="T19" fmla="*/ 7 h 505"/>
                    <a:gd name="T20" fmla="*/ 3 w 172"/>
                    <a:gd name="T21" fmla="*/ 5 h 505"/>
                    <a:gd name="T22" fmla="*/ 3 w 172"/>
                    <a:gd name="T23" fmla="*/ 4 h 505"/>
                    <a:gd name="T24" fmla="*/ 3 w 172"/>
                    <a:gd name="T25" fmla="*/ 3 h 505"/>
                    <a:gd name="T26" fmla="*/ 4 w 172"/>
                    <a:gd name="T27" fmla="*/ 1 h 505"/>
                    <a:gd name="T28" fmla="*/ 4 w 172"/>
                    <a:gd name="T29" fmla="*/ 1 h 505"/>
                    <a:gd name="T30" fmla="*/ 4 w 172"/>
                    <a:gd name="T31" fmla="*/ 0 h 505"/>
                    <a:gd name="T32" fmla="*/ 4 w 172"/>
                    <a:gd name="T33" fmla="*/ 1 h 505"/>
                    <a:gd name="T34" fmla="*/ 4 w 172"/>
                    <a:gd name="T35" fmla="*/ 1 h 505"/>
                    <a:gd name="T36" fmla="*/ 4 w 172"/>
                    <a:gd name="T37" fmla="*/ 3 h 505"/>
                    <a:gd name="T38" fmla="*/ 4 w 172"/>
                    <a:gd name="T39" fmla="*/ 3 h 505"/>
                    <a:gd name="T40" fmla="*/ 3 w 172"/>
                    <a:gd name="T41" fmla="*/ 5 h 505"/>
                    <a:gd name="T42" fmla="*/ 3 w 172"/>
                    <a:gd name="T43" fmla="*/ 5 h 505"/>
                    <a:gd name="T44" fmla="*/ 3 w 172"/>
                    <a:gd name="T45" fmla="*/ 7 h 505"/>
                    <a:gd name="T46" fmla="*/ 3 w 172"/>
                    <a:gd name="T47" fmla="*/ 8 h 505"/>
                    <a:gd name="T48" fmla="*/ 3 w 172"/>
                    <a:gd name="T49" fmla="*/ 9 h 505"/>
                    <a:gd name="T50" fmla="*/ 2 w 172"/>
                    <a:gd name="T51" fmla="*/ 10 h 505"/>
                    <a:gd name="T52" fmla="*/ 2 w 172"/>
                    <a:gd name="T53" fmla="*/ 12 h 505"/>
                    <a:gd name="T54" fmla="*/ 2 w 172"/>
                    <a:gd name="T55" fmla="*/ 12 h 505"/>
                    <a:gd name="T56" fmla="*/ 2 w 172"/>
                    <a:gd name="T57" fmla="*/ 13 h 505"/>
                    <a:gd name="T58" fmla="*/ 1 w 172"/>
                    <a:gd name="T59" fmla="*/ 15 h 505"/>
                    <a:gd name="T60" fmla="*/ 1 w 172"/>
                    <a:gd name="T61" fmla="*/ 16 h 505"/>
                    <a:gd name="T62" fmla="*/ 1 w 172"/>
                    <a:gd name="T63" fmla="*/ 16 h 5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
                    <a:gd name="T97" fmla="*/ 0 h 505"/>
                    <a:gd name="T98" fmla="*/ 172 w 172"/>
                    <a:gd name="T99" fmla="*/ 505 h 5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 h="505">
                      <a:moveTo>
                        <a:pt x="10" y="505"/>
                      </a:moveTo>
                      <a:lnTo>
                        <a:pt x="7" y="460"/>
                      </a:lnTo>
                      <a:lnTo>
                        <a:pt x="7" y="415"/>
                      </a:lnTo>
                      <a:lnTo>
                        <a:pt x="0" y="380"/>
                      </a:lnTo>
                      <a:lnTo>
                        <a:pt x="7" y="353"/>
                      </a:lnTo>
                      <a:lnTo>
                        <a:pt x="21" y="314"/>
                      </a:lnTo>
                      <a:lnTo>
                        <a:pt x="27" y="283"/>
                      </a:lnTo>
                      <a:lnTo>
                        <a:pt x="42" y="255"/>
                      </a:lnTo>
                      <a:lnTo>
                        <a:pt x="58" y="228"/>
                      </a:lnTo>
                      <a:lnTo>
                        <a:pt x="80" y="200"/>
                      </a:lnTo>
                      <a:lnTo>
                        <a:pt x="97" y="156"/>
                      </a:lnTo>
                      <a:lnTo>
                        <a:pt x="114" y="121"/>
                      </a:lnTo>
                      <a:lnTo>
                        <a:pt x="121" y="79"/>
                      </a:lnTo>
                      <a:lnTo>
                        <a:pt x="132" y="48"/>
                      </a:lnTo>
                      <a:lnTo>
                        <a:pt x="135" y="24"/>
                      </a:lnTo>
                      <a:lnTo>
                        <a:pt x="152" y="0"/>
                      </a:lnTo>
                      <a:lnTo>
                        <a:pt x="172" y="14"/>
                      </a:lnTo>
                      <a:lnTo>
                        <a:pt x="156" y="38"/>
                      </a:lnTo>
                      <a:lnTo>
                        <a:pt x="152" y="75"/>
                      </a:lnTo>
                      <a:lnTo>
                        <a:pt x="141" y="104"/>
                      </a:lnTo>
                      <a:lnTo>
                        <a:pt x="124" y="138"/>
                      </a:lnTo>
                      <a:lnTo>
                        <a:pt x="117" y="169"/>
                      </a:lnTo>
                      <a:lnTo>
                        <a:pt x="114" y="204"/>
                      </a:lnTo>
                      <a:lnTo>
                        <a:pt x="100" y="246"/>
                      </a:lnTo>
                      <a:lnTo>
                        <a:pt x="86" y="283"/>
                      </a:lnTo>
                      <a:lnTo>
                        <a:pt x="80" y="314"/>
                      </a:lnTo>
                      <a:lnTo>
                        <a:pt x="66" y="342"/>
                      </a:lnTo>
                      <a:lnTo>
                        <a:pt x="55" y="369"/>
                      </a:lnTo>
                      <a:lnTo>
                        <a:pt x="55" y="397"/>
                      </a:lnTo>
                      <a:lnTo>
                        <a:pt x="42" y="449"/>
                      </a:lnTo>
                      <a:lnTo>
                        <a:pt x="24" y="494"/>
                      </a:lnTo>
                      <a:lnTo>
                        <a:pt x="10" y="505"/>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4" name="Freeform 12"/>
                <p:cNvSpPr>
                  <a:spLocks/>
                </p:cNvSpPr>
                <p:nvPr/>
              </p:nvSpPr>
              <p:spPr bwMode="auto">
                <a:xfrm>
                  <a:off x="2034" y="2652"/>
                  <a:ext cx="2" cy="15"/>
                </a:xfrm>
                <a:custGeom>
                  <a:avLst/>
                  <a:gdLst>
                    <a:gd name="T0" fmla="*/ 0 w 2"/>
                    <a:gd name="T1" fmla="*/ 1 h 21"/>
                    <a:gd name="T2" fmla="*/ 0 w 2"/>
                    <a:gd name="T3" fmla="*/ 0 h 21"/>
                    <a:gd name="T4" fmla="*/ 0 w 2"/>
                    <a:gd name="T5" fmla="*/ 1 h 21"/>
                    <a:gd name="T6" fmla="*/ 0 60000 65536"/>
                    <a:gd name="T7" fmla="*/ 0 60000 65536"/>
                    <a:gd name="T8" fmla="*/ 0 60000 65536"/>
                    <a:gd name="T9" fmla="*/ 0 w 2"/>
                    <a:gd name="T10" fmla="*/ 0 h 21"/>
                    <a:gd name="T11" fmla="*/ 2 w 2"/>
                    <a:gd name="T12" fmla="*/ 21 h 21"/>
                  </a:gdLst>
                  <a:ahLst/>
                  <a:cxnLst>
                    <a:cxn ang="T6">
                      <a:pos x="T0" y="T1"/>
                    </a:cxn>
                    <a:cxn ang="T7">
                      <a:pos x="T2" y="T3"/>
                    </a:cxn>
                    <a:cxn ang="T8">
                      <a:pos x="T4" y="T5"/>
                    </a:cxn>
                  </a:cxnLst>
                  <a:rect l="T9" t="T10" r="T11" b="T12"/>
                  <a:pathLst>
                    <a:path w="2" h="21">
                      <a:moveTo>
                        <a:pt x="0" y="21"/>
                      </a:moveTo>
                      <a:lnTo>
                        <a:pt x="0" y="0"/>
                      </a:lnTo>
                      <a:lnTo>
                        <a:pt x="0" y="21"/>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5" name="Freeform 13"/>
                <p:cNvSpPr>
                  <a:spLocks/>
                </p:cNvSpPr>
                <p:nvPr/>
              </p:nvSpPr>
              <p:spPr bwMode="auto">
                <a:xfrm>
                  <a:off x="1845" y="2026"/>
                  <a:ext cx="20" cy="31"/>
                </a:xfrm>
                <a:custGeom>
                  <a:avLst/>
                  <a:gdLst>
                    <a:gd name="T0" fmla="*/ 0 w 31"/>
                    <a:gd name="T1" fmla="*/ 0 h 48"/>
                    <a:gd name="T2" fmla="*/ 1 w 31"/>
                    <a:gd name="T3" fmla="*/ 1 h 48"/>
                    <a:gd name="T4" fmla="*/ 1 w 31"/>
                    <a:gd name="T5" fmla="*/ 1 h 48"/>
                    <a:gd name="T6" fmla="*/ 1 w 31"/>
                    <a:gd name="T7" fmla="*/ 1 h 48"/>
                    <a:gd name="T8" fmla="*/ 1 w 31"/>
                    <a:gd name="T9" fmla="*/ 1 h 48"/>
                    <a:gd name="T10" fmla="*/ 0 w 31"/>
                    <a:gd name="T11" fmla="*/ 0 h 48"/>
                    <a:gd name="T12" fmla="*/ 0 60000 65536"/>
                    <a:gd name="T13" fmla="*/ 0 60000 65536"/>
                    <a:gd name="T14" fmla="*/ 0 60000 65536"/>
                    <a:gd name="T15" fmla="*/ 0 60000 65536"/>
                    <a:gd name="T16" fmla="*/ 0 60000 65536"/>
                    <a:gd name="T17" fmla="*/ 0 60000 65536"/>
                    <a:gd name="T18" fmla="*/ 0 w 31"/>
                    <a:gd name="T19" fmla="*/ 0 h 48"/>
                    <a:gd name="T20" fmla="*/ 31 w 31"/>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1" h="48">
                      <a:moveTo>
                        <a:pt x="0" y="0"/>
                      </a:moveTo>
                      <a:lnTo>
                        <a:pt x="24" y="10"/>
                      </a:lnTo>
                      <a:lnTo>
                        <a:pt x="31" y="34"/>
                      </a:lnTo>
                      <a:lnTo>
                        <a:pt x="10" y="48"/>
                      </a:lnTo>
                      <a:lnTo>
                        <a:pt x="4" y="20"/>
                      </a:lnTo>
                      <a:lnTo>
                        <a:pt x="0" y="0"/>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6" name="Freeform 14"/>
                <p:cNvSpPr>
                  <a:spLocks/>
                </p:cNvSpPr>
                <p:nvPr/>
              </p:nvSpPr>
              <p:spPr bwMode="auto">
                <a:xfrm>
                  <a:off x="2109" y="3270"/>
                  <a:ext cx="38" cy="33"/>
                </a:xfrm>
                <a:custGeom>
                  <a:avLst/>
                  <a:gdLst>
                    <a:gd name="T0" fmla="*/ 1 w 62"/>
                    <a:gd name="T1" fmla="*/ 0 h 49"/>
                    <a:gd name="T2" fmla="*/ 1 w 62"/>
                    <a:gd name="T3" fmla="*/ 1 h 49"/>
                    <a:gd name="T4" fmla="*/ 1 w 62"/>
                    <a:gd name="T5" fmla="*/ 2 h 49"/>
                    <a:gd name="T6" fmla="*/ 0 w 62"/>
                    <a:gd name="T7" fmla="*/ 2 h 49"/>
                    <a:gd name="T8" fmla="*/ 0 w 62"/>
                    <a:gd name="T9" fmla="*/ 1 h 49"/>
                    <a:gd name="T10" fmla="*/ 1 w 62"/>
                    <a:gd name="T11" fmla="*/ 1 h 49"/>
                    <a:gd name="T12" fmla="*/ 1 w 62"/>
                    <a:gd name="T13" fmla="*/ 0 h 49"/>
                    <a:gd name="T14" fmla="*/ 1 w 62"/>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9"/>
                    <a:gd name="T26" fmla="*/ 62 w 6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9">
                      <a:moveTo>
                        <a:pt x="62" y="0"/>
                      </a:moveTo>
                      <a:lnTo>
                        <a:pt x="35" y="18"/>
                      </a:lnTo>
                      <a:lnTo>
                        <a:pt x="21" y="42"/>
                      </a:lnTo>
                      <a:lnTo>
                        <a:pt x="0" y="49"/>
                      </a:lnTo>
                      <a:lnTo>
                        <a:pt x="0" y="24"/>
                      </a:lnTo>
                      <a:lnTo>
                        <a:pt x="18" y="4"/>
                      </a:lnTo>
                      <a:lnTo>
                        <a:pt x="45" y="0"/>
                      </a:lnTo>
                      <a:lnTo>
                        <a:pt x="62" y="0"/>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7" name="Freeform 15"/>
                <p:cNvSpPr>
                  <a:spLocks/>
                </p:cNvSpPr>
                <p:nvPr/>
              </p:nvSpPr>
              <p:spPr bwMode="auto">
                <a:xfrm>
                  <a:off x="1955" y="2989"/>
                  <a:ext cx="13" cy="15"/>
                </a:xfrm>
                <a:custGeom>
                  <a:avLst/>
                  <a:gdLst>
                    <a:gd name="T0" fmla="*/ 0 w 21"/>
                    <a:gd name="T1" fmla="*/ 1 h 22"/>
                    <a:gd name="T2" fmla="*/ 1 w 21"/>
                    <a:gd name="T3" fmla="*/ 1 h 22"/>
                    <a:gd name="T4" fmla="*/ 1 w 21"/>
                    <a:gd name="T5" fmla="*/ 0 h 22"/>
                    <a:gd name="T6" fmla="*/ 0 w 21"/>
                    <a:gd name="T7" fmla="*/ 1 h 22"/>
                    <a:gd name="T8" fmla="*/ 0 60000 65536"/>
                    <a:gd name="T9" fmla="*/ 0 60000 65536"/>
                    <a:gd name="T10" fmla="*/ 0 60000 65536"/>
                    <a:gd name="T11" fmla="*/ 0 60000 65536"/>
                    <a:gd name="T12" fmla="*/ 0 w 21"/>
                    <a:gd name="T13" fmla="*/ 0 h 22"/>
                    <a:gd name="T14" fmla="*/ 21 w 21"/>
                    <a:gd name="T15" fmla="*/ 22 h 22"/>
                  </a:gdLst>
                  <a:ahLst/>
                  <a:cxnLst>
                    <a:cxn ang="T8">
                      <a:pos x="T0" y="T1"/>
                    </a:cxn>
                    <a:cxn ang="T9">
                      <a:pos x="T2" y="T3"/>
                    </a:cxn>
                    <a:cxn ang="T10">
                      <a:pos x="T4" y="T5"/>
                    </a:cxn>
                    <a:cxn ang="T11">
                      <a:pos x="T6" y="T7"/>
                    </a:cxn>
                  </a:cxnLst>
                  <a:rect l="T12" t="T13" r="T14" b="T15"/>
                  <a:pathLst>
                    <a:path w="21" h="22">
                      <a:moveTo>
                        <a:pt x="0" y="22"/>
                      </a:moveTo>
                      <a:lnTo>
                        <a:pt x="21" y="14"/>
                      </a:lnTo>
                      <a:lnTo>
                        <a:pt x="21" y="0"/>
                      </a:lnTo>
                      <a:lnTo>
                        <a:pt x="0" y="22"/>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8" name="Freeform 16"/>
                <p:cNvSpPr>
                  <a:spLocks/>
                </p:cNvSpPr>
                <p:nvPr/>
              </p:nvSpPr>
              <p:spPr bwMode="auto">
                <a:xfrm>
                  <a:off x="1972" y="3008"/>
                  <a:ext cx="14" cy="9"/>
                </a:xfrm>
                <a:custGeom>
                  <a:avLst/>
                  <a:gdLst>
                    <a:gd name="T0" fmla="*/ 0 w 24"/>
                    <a:gd name="T1" fmla="*/ 1 h 14"/>
                    <a:gd name="T2" fmla="*/ 1 w 24"/>
                    <a:gd name="T3" fmla="*/ 1 h 14"/>
                    <a:gd name="T4" fmla="*/ 1 w 24"/>
                    <a:gd name="T5" fmla="*/ 0 h 14"/>
                    <a:gd name="T6" fmla="*/ 0 w 24"/>
                    <a:gd name="T7" fmla="*/ 1 h 14"/>
                    <a:gd name="T8" fmla="*/ 0 60000 65536"/>
                    <a:gd name="T9" fmla="*/ 0 60000 65536"/>
                    <a:gd name="T10" fmla="*/ 0 60000 65536"/>
                    <a:gd name="T11" fmla="*/ 0 60000 65536"/>
                    <a:gd name="T12" fmla="*/ 0 w 24"/>
                    <a:gd name="T13" fmla="*/ 0 h 14"/>
                    <a:gd name="T14" fmla="*/ 24 w 24"/>
                    <a:gd name="T15" fmla="*/ 14 h 14"/>
                  </a:gdLst>
                  <a:ahLst/>
                  <a:cxnLst>
                    <a:cxn ang="T8">
                      <a:pos x="T0" y="T1"/>
                    </a:cxn>
                    <a:cxn ang="T9">
                      <a:pos x="T2" y="T3"/>
                    </a:cxn>
                    <a:cxn ang="T10">
                      <a:pos x="T4" y="T5"/>
                    </a:cxn>
                    <a:cxn ang="T11">
                      <a:pos x="T6" y="T7"/>
                    </a:cxn>
                  </a:cxnLst>
                  <a:rect l="T12" t="T13" r="T14" b="T15"/>
                  <a:pathLst>
                    <a:path w="24" h="14">
                      <a:moveTo>
                        <a:pt x="0" y="14"/>
                      </a:moveTo>
                      <a:lnTo>
                        <a:pt x="24" y="7"/>
                      </a:lnTo>
                      <a:lnTo>
                        <a:pt x="17" y="0"/>
                      </a:lnTo>
                      <a:lnTo>
                        <a:pt x="0" y="14"/>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39" name="Freeform 17"/>
                <p:cNvSpPr>
                  <a:spLocks/>
                </p:cNvSpPr>
                <p:nvPr/>
              </p:nvSpPr>
              <p:spPr bwMode="auto">
                <a:xfrm>
                  <a:off x="1995" y="2963"/>
                  <a:ext cx="11" cy="18"/>
                </a:xfrm>
                <a:custGeom>
                  <a:avLst/>
                  <a:gdLst>
                    <a:gd name="T0" fmla="*/ 0 w 17"/>
                    <a:gd name="T1" fmla="*/ 1 h 28"/>
                    <a:gd name="T2" fmla="*/ 1 w 17"/>
                    <a:gd name="T3" fmla="*/ 1 h 28"/>
                    <a:gd name="T4" fmla="*/ 1 w 17"/>
                    <a:gd name="T5" fmla="*/ 0 h 28"/>
                    <a:gd name="T6" fmla="*/ 0 w 17"/>
                    <a:gd name="T7" fmla="*/ 1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28"/>
                      </a:moveTo>
                      <a:lnTo>
                        <a:pt x="17" y="17"/>
                      </a:lnTo>
                      <a:lnTo>
                        <a:pt x="17" y="0"/>
                      </a:lnTo>
                      <a:lnTo>
                        <a:pt x="0" y="28"/>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0" name="Freeform 18"/>
                <p:cNvSpPr>
                  <a:spLocks/>
                </p:cNvSpPr>
                <p:nvPr/>
              </p:nvSpPr>
              <p:spPr bwMode="auto">
                <a:xfrm>
                  <a:off x="2016" y="2839"/>
                  <a:ext cx="17" cy="39"/>
                </a:xfrm>
                <a:custGeom>
                  <a:avLst/>
                  <a:gdLst>
                    <a:gd name="T0" fmla="*/ 1 w 27"/>
                    <a:gd name="T1" fmla="*/ 2 h 59"/>
                    <a:gd name="T2" fmla="*/ 1 w 27"/>
                    <a:gd name="T3" fmla="*/ 1 h 59"/>
                    <a:gd name="T4" fmla="*/ 1 w 27"/>
                    <a:gd name="T5" fmla="*/ 0 h 59"/>
                    <a:gd name="T6" fmla="*/ 1 w 27"/>
                    <a:gd name="T7" fmla="*/ 1 h 59"/>
                    <a:gd name="T8" fmla="*/ 0 w 27"/>
                    <a:gd name="T9" fmla="*/ 1 h 59"/>
                    <a:gd name="T10" fmla="*/ 1 w 27"/>
                    <a:gd name="T11" fmla="*/ 2 h 59"/>
                    <a:gd name="T12" fmla="*/ 0 60000 65536"/>
                    <a:gd name="T13" fmla="*/ 0 60000 65536"/>
                    <a:gd name="T14" fmla="*/ 0 60000 65536"/>
                    <a:gd name="T15" fmla="*/ 0 60000 65536"/>
                    <a:gd name="T16" fmla="*/ 0 60000 65536"/>
                    <a:gd name="T17" fmla="*/ 0 60000 65536"/>
                    <a:gd name="T18" fmla="*/ 0 w 27"/>
                    <a:gd name="T19" fmla="*/ 0 h 59"/>
                    <a:gd name="T20" fmla="*/ 27 w 27"/>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 h="59">
                      <a:moveTo>
                        <a:pt x="2" y="59"/>
                      </a:moveTo>
                      <a:lnTo>
                        <a:pt x="9" y="28"/>
                      </a:lnTo>
                      <a:lnTo>
                        <a:pt x="27" y="0"/>
                      </a:lnTo>
                      <a:lnTo>
                        <a:pt x="2" y="22"/>
                      </a:lnTo>
                      <a:lnTo>
                        <a:pt x="0" y="35"/>
                      </a:lnTo>
                      <a:lnTo>
                        <a:pt x="2" y="59"/>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1" name="Freeform 19"/>
                <p:cNvSpPr>
                  <a:spLocks/>
                </p:cNvSpPr>
                <p:nvPr/>
              </p:nvSpPr>
              <p:spPr bwMode="auto">
                <a:xfrm>
                  <a:off x="2045" y="2690"/>
                  <a:ext cx="36" cy="73"/>
                </a:xfrm>
                <a:custGeom>
                  <a:avLst/>
                  <a:gdLst>
                    <a:gd name="T0" fmla="*/ 1 w 58"/>
                    <a:gd name="T1" fmla="*/ 3 h 114"/>
                    <a:gd name="T2" fmla="*/ 1 w 58"/>
                    <a:gd name="T3" fmla="*/ 2 h 114"/>
                    <a:gd name="T4" fmla="*/ 1 w 58"/>
                    <a:gd name="T5" fmla="*/ 1 h 114"/>
                    <a:gd name="T6" fmla="*/ 1 w 58"/>
                    <a:gd name="T7" fmla="*/ 0 h 114"/>
                    <a:gd name="T8" fmla="*/ 0 w 58"/>
                    <a:gd name="T9" fmla="*/ 1 h 114"/>
                    <a:gd name="T10" fmla="*/ 1 w 58"/>
                    <a:gd name="T11" fmla="*/ 1 h 114"/>
                    <a:gd name="T12" fmla="*/ 1 w 58"/>
                    <a:gd name="T13" fmla="*/ 3 h 114"/>
                    <a:gd name="T14" fmla="*/ 1 w 58"/>
                    <a:gd name="T15" fmla="*/ 3 h 114"/>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114"/>
                    <a:gd name="T26" fmla="*/ 58 w 58"/>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114">
                      <a:moveTo>
                        <a:pt x="58" y="114"/>
                      </a:moveTo>
                      <a:lnTo>
                        <a:pt x="48" y="76"/>
                      </a:lnTo>
                      <a:lnTo>
                        <a:pt x="20" y="41"/>
                      </a:lnTo>
                      <a:lnTo>
                        <a:pt x="10" y="0"/>
                      </a:lnTo>
                      <a:lnTo>
                        <a:pt x="0" y="17"/>
                      </a:lnTo>
                      <a:lnTo>
                        <a:pt x="13" y="44"/>
                      </a:lnTo>
                      <a:lnTo>
                        <a:pt x="38" y="83"/>
                      </a:lnTo>
                      <a:lnTo>
                        <a:pt x="58" y="114"/>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2" name="Freeform 20"/>
                <p:cNvSpPr>
                  <a:spLocks/>
                </p:cNvSpPr>
                <p:nvPr/>
              </p:nvSpPr>
              <p:spPr bwMode="auto">
                <a:xfrm>
                  <a:off x="1986" y="2577"/>
                  <a:ext cx="25" cy="51"/>
                </a:xfrm>
                <a:custGeom>
                  <a:avLst/>
                  <a:gdLst>
                    <a:gd name="T0" fmla="*/ 1 w 38"/>
                    <a:gd name="T1" fmla="*/ 3 h 79"/>
                    <a:gd name="T2" fmla="*/ 1 w 38"/>
                    <a:gd name="T3" fmla="*/ 2 h 79"/>
                    <a:gd name="T4" fmla="*/ 1 w 38"/>
                    <a:gd name="T5" fmla="*/ 1 h 79"/>
                    <a:gd name="T6" fmla="*/ 1 w 38"/>
                    <a:gd name="T7" fmla="*/ 0 h 79"/>
                    <a:gd name="T8" fmla="*/ 0 w 38"/>
                    <a:gd name="T9" fmla="*/ 1 h 79"/>
                    <a:gd name="T10" fmla="*/ 1 w 38"/>
                    <a:gd name="T11" fmla="*/ 1 h 79"/>
                    <a:gd name="T12" fmla="*/ 1 w 38"/>
                    <a:gd name="T13" fmla="*/ 2 h 79"/>
                    <a:gd name="T14" fmla="*/ 1 w 38"/>
                    <a:gd name="T15" fmla="*/ 3 h 7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79"/>
                    <a:gd name="T26" fmla="*/ 38 w 38"/>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79">
                      <a:moveTo>
                        <a:pt x="38" y="79"/>
                      </a:moveTo>
                      <a:lnTo>
                        <a:pt x="38" y="55"/>
                      </a:lnTo>
                      <a:lnTo>
                        <a:pt x="18" y="28"/>
                      </a:lnTo>
                      <a:lnTo>
                        <a:pt x="7" y="0"/>
                      </a:lnTo>
                      <a:lnTo>
                        <a:pt x="0" y="13"/>
                      </a:lnTo>
                      <a:lnTo>
                        <a:pt x="4" y="37"/>
                      </a:lnTo>
                      <a:lnTo>
                        <a:pt x="20" y="65"/>
                      </a:lnTo>
                      <a:lnTo>
                        <a:pt x="38" y="79"/>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3" name="Freeform 21"/>
                <p:cNvSpPr>
                  <a:spLocks/>
                </p:cNvSpPr>
                <p:nvPr/>
              </p:nvSpPr>
              <p:spPr bwMode="auto">
                <a:xfrm>
                  <a:off x="1926" y="1946"/>
                  <a:ext cx="4" cy="23"/>
                </a:xfrm>
                <a:custGeom>
                  <a:avLst/>
                  <a:gdLst>
                    <a:gd name="T0" fmla="*/ 0 w 7"/>
                    <a:gd name="T1" fmla="*/ 1 h 35"/>
                    <a:gd name="T2" fmla="*/ 1 w 7"/>
                    <a:gd name="T3" fmla="*/ 0 h 35"/>
                    <a:gd name="T4" fmla="*/ 0 w 7"/>
                    <a:gd name="T5" fmla="*/ 1 h 35"/>
                    <a:gd name="T6" fmla="*/ 0 60000 65536"/>
                    <a:gd name="T7" fmla="*/ 0 60000 65536"/>
                    <a:gd name="T8" fmla="*/ 0 60000 65536"/>
                    <a:gd name="T9" fmla="*/ 0 w 7"/>
                    <a:gd name="T10" fmla="*/ 0 h 35"/>
                    <a:gd name="T11" fmla="*/ 7 w 7"/>
                    <a:gd name="T12" fmla="*/ 35 h 35"/>
                  </a:gdLst>
                  <a:ahLst/>
                  <a:cxnLst>
                    <a:cxn ang="T6">
                      <a:pos x="T0" y="T1"/>
                    </a:cxn>
                    <a:cxn ang="T7">
                      <a:pos x="T2" y="T3"/>
                    </a:cxn>
                    <a:cxn ang="T8">
                      <a:pos x="T4" y="T5"/>
                    </a:cxn>
                  </a:cxnLst>
                  <a:rect l="T9" t="T10" r="T11" b="T12"/>
                  <a:pathLst>
                    <a:path w="7" h="35">
                      <a:moveTo>
                        <a:pt x="0" y="35"/>
                      </a:moveTo>
                      <a:lnTo>
                        <a:pt x="7" y="0"/>
                      </a:lnTo>
                      <a:lnTo>
                        <a:pt x="0" y="35"/>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4" name="Freeform 22"/>
                <p:cNvSpPr>
                  <a:spLocks/>
                </p:cNvSpPr>
                <p:nvPr/>
              </p:nvSpPr>
              <p:spPr bwMode="auto">
                <a:xfrm>
                  <a:off x="2241" y="1631"/>
                  <a:ext cx="10" cy="32"/>
                </a:xfrm>
                <a:custGeom>
                  <a:avLst/>
                  <a:gdLst>
                    <a:gd name="T0" fmla="*/ 1 w 18"/>
                    <a:gd name="T1" fmla="*/ 2 h 49"/>
                    <a:gd name="T2" fmla="*/ 1 w 18"/>
                    <a:gd name="T3" fmla="*/ 1 h 49"/>
                    <a:gd name="T4" fmla="*/ 1 w 18"/>
                    <a:gd name="T5" fmla="*/ 1 h 49"/>
                    <a:gd name="T6" fmla="*/ 1 w 18"/>
                    <a:gd name="T7" fmla="*/ 1 h 49"/>
                    <a:gd name="T8" fmla="*/ 1 w 18"/>
                    <a:gd name="T9" fmla="*/ 1 h 49"/>
                    <a:gd name="T10" fmla="*/ 1 w 18"/>
                    <a:gd name="T11" fmla="*/ 0 h 49"/>
                    <a:gd name="T12" fmla="*/ 0 w 18"/>
                    <a:gd name="T13" fmla="*/ 1 h 49"/>
                    <a:gd name="T14" fmla="*/ 0 w 18"/>
                    <a:gd name="T15" fmla="*/ 1 h 49"/>
                    <a:gd name="T16" fmla="*/ 1 w 18"/>
                    <a:gd name="T17" fmla="*/ 1 h 49"/>
                    <a:gd name="T18" fmla="*/ 1 w 18"/>
                    <a:gd name="T19" fmla="*/ 1 h 49"/>
                    <a:gd name="T20" fmla="*/ 0 w 18"/>
                    <a:gd name="T21" fmla="*/ 1 h 49"/>
                    <a:gd name="T22" fmla="*/ 1 w 18"/>
                    <a:gd name="T23" fmla="*/ 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49"/>
                    <a:gd name="T38" fmla="*/ 18 w 18"/>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49">
                      <a:moveTo>
                        <a:pt x="7" y="49"/>
                      </a:moveTo>
                      <a:lnTo>
                        <a:pt x="18" y="42"/>
                      </a:lnTo>
                      <a:lnTo>
                        <a:pt x="18" y="31"/>
                      </a:lnTo>
                      <a:lnTo>
                        <a:pt x="11" y="24"/>
                      </a:lnTo>
                      <a:lnTo>
                        <a:pt x="14" y="10"/>
                      </a:lnTo>
                      <a:lnTo>
                        <a:pt x="11" y="0"/>
                      </a:lnTo>
                      <a:lnTo>
                        <a:pt x="0" y="3"/>
                      </a:lnTo>
                      <a:lnTo>
                        <a:pt x="0" y="18"/>
                      </a:lnTo>
                      <a:lnTo>
                        <a:pt x="11" y="27"/>
                      </a:lnTo>
                      <a:lnTo>
                        <a:pt x="3" y="31"/>
                      </a:lnTo>
                      <a:lnTo>
                        <a:pt x="0" y="42"/>
                      </a:lnTo>
                      <a:lnTo>
                        <a:pt x="7" y="49"/>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5" name="Freeform 23"/>
                <p:cNvSpPr>
                  <a:spLocks/>
                </p:cNvSpPr>
                <p:nvPr/>
              </p:nvSpPr>
              <p:spPr bwMode="auto">
                <a:xfrm>
                  <a:off x="1429" y="3256"/>
                  <a:ext cx="14" cy="26"/>
                </a:xfrm>
                <a:custGeom>
                  <a:avLst/>
                  <a:gdLst>
                    <a:gd name="T0" fmla="*/ 0 w 20"/>
                    <a:gd name="T1" fmla="*/ 1 h 42"/>
                    <a:gd name="T2" fmla="*/ 1 w 20"/>
                    <a:gd name="T3" fmla="*/ 0 h 42"/>
                    <a:gd name="T4" fmla="*/ 1 w 20"/>
                    <a:gd name="T5" fmla="*/ 1 h 42"/>
                    <a:gd name="T6" fmla="*/ 0 w 20"/>
                    <a:gd name="T7" fmla="*/ 1 h 42"/>
                    <a:gd name="T8" fmla="*/ 0 60000 65536"/>
                    <a:gd name="T9" fmla="*/ 0 60000 65536"/>
                    <a:gd name="T10" fmla="*/ 0 60000 65536"/>
                    <a:gd name="T11" fmla="*/ 0 60000 65536"/>
                    <a:gd name="T12" fmla="*/ 0 w 20"/>
                    <a:gd name="T13" fmla="*/ 0 h 42"/>
                    <a:gd name="T14" fmla="*/ 20 w 20"/>
                    <a:gd name="T15" fmla="*/ 42 h 42"/>
                  </a:gdLst>
                  <a:ahLst/>
                  <a:cxnLst>
                    <a:cxn ang="T8">
                      <a:pos x="T0" y="T1"/>
                    </a:cxn>
                    <a:cxn ang="T9">
                      <a:pos x="T2" y="T3"/>
                    </a:cxn>
                    <a:cxn ang="T10">
                      <a:pos x="T4" y="T5"/>
                    </a:cxn>
                    <a:cxn ang="T11">
                      <a:pos x="T6" y="T7"/>
                    </a:cxn>
                  </a:cxnLst>
                  <a:rect l="T12" t="T13" r="T14" b="T15"/>
                  <a:pathLst>
                    <a:path w="20" h="42">
                      <a:moveTo>
                        <a:pt x="0" y="42"/>
                      </a:moveTo>
                      <a:lnTo>
                        <a:pt x="17" y="0"/>
                      </a:lnTo>
                      <a:lnTo>
                        <a:pt x="20" y="7"/>
                      </a:lnTo>
                      <a:lnTo>
                        <a:pt x="0" y="42"/>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6" name="Freeform 24"/>
                <p:cNvSpPr>
                  <a:spLocks/>
                </p:cNvSpPr>
                <p:nvPr/>
              </p:nvSpPr>
              <p:spPr bwMode="auto">
                <a:xfrm>
                  <a:off x="1358" y="3043"/>
                  <a:ext cx="16" cy="24"/>
                </a:xfrm>
                <a:custGeom>
                  <a:avLst/>
                  <a:gdLst>
                    <a:gd name="T0" fmla="*/ 0 w 24"/>
                    <a:gd name="T1" fmla="*/ 1 h 35"/>
                    <a:gd name="T2" fmla="*/ 0 w 24"/>
                    <a:gd name="T3" fmla="*/ 0 h 35"/>
                    <a:gd name="T4" fmla="*/ 1 w 24"/>
                    <a:gd name="T5" fmla="*/ 0 h 35"/>
                    <a:gd name="T6" fmla="*/ 1 w 24"/>
                    <a:gd name="T7" fmla="*/ 1 h 35"/>
                    <a:gd name="T8" fmla="*/ 0 w 24"/>
                    <a:gd name="T9" fmla="*/ 1 h 35"/>
                    <a:gd name="T10" fmla="*/ 0 60000 65536"/>
                    <a:gd name="T11" fmla="*/ 0 60000 65536"/>
                    <a:gd name="T12" fmla="*/ 0 60000 65536"/>
                    <a:gd name="T13" fmla="*/ 0 60000 65536"/>
                    <a:gd name="T14" fmla="*/ 0 60000 65536"/>
                    <a:gd name="T15" fmla="*/ 0 w 24"/>
                    <a:gd name="T16" fmla="*/ 0 h 35"/>
                    <a:gd name="T17" fmla="*/ 24 w 24"/>
                    <a:gd name="T18" fmla="*/ 35 h 35"/>
                  </a:gdLst>
                  <a:ahLst/>
                  <a:cxnLst>
                    <a:cxn ang="T10">
                      <a:pos x="T0" y="T1"/>
                    </a:cxn>
                    <a:cxn ang="T11">
                      <a:pos x="T2" y="T3"/>
                    </a:cxn>
                    <a:cxn ang="T12">
                      <a:pos x="T4" y="T5"/>
                    </a:cxn>
                    <a:cxn ang="T13">
                      <a:pos x="T6" y="T7"/>
                    </a:cxn>
                    <a:cxn ang="T14">
                      <a:pos x="T8" y="T9"/>
                    </a:cxn>
                  </a:cxnLst>
                  <a:rect l="T15" t="T16" r="T17" b="T18"/>
                  <a:pathLst>
                    <a:path w="24" h="35">
                      <a:moveTo>
                        <a:pt x="0" y="35"/>
                      </a:moveTo>
                      <a:lnTo>
                        <a:pt x="0" y="0"/>
                      </a:lnTo>
                      <a:lnTo>
                        <a:pt x="24" y="0"/>
                      </a:lnTo>
                      <a:lnTo>
                        <a:pt x="13" y="31"/>
                      </a:lnTo>
                      <a:lnTo>
                        <a:pt x="0" y="35"/>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7" name="Freeform 25"/>
                <p:cNvSpPr>
                  <a:spLocks/>
                </p:cNvSpPr>
                <p:nvPr/>
              </p:nvSpPr>
              <p:spPr bwMode="auto">
                <a:xfrm>
                  <a:off x="1403" y="3051"/>
                  <a:ext cx="124" cy="286"/>
                </a:xfrm>
                <a:custGeom>
                  <a:avLst/>
                  <a:gdLst>
                    <a:gd name="T0" fmla="*/ 1 w 201"/>
                    <a:gd name="T1" fmla="*/ 14 h 439"/>
                    <a:gd name="T2" fmla="*/ 0 w 201"/>
                    <a:gd name="T3" fmla="*/ 13 h 439"/>
                    <a:gd name="T4" fmla="*/ 1 w 201"/>
                    <a:gd name="T5" fmla="*/ 12 h 439"/>
                    <a:gd name="T6" fmla="*/ 1 w 201"/>
                    <a:gd name="T7" fmla="*/ 10 h 439"/>
                    <a:gd name="T8" fmla="*/ 1 w 201"/>
                    <a:gd name="T9" fmla="*/ 9 h 439"/>
                    <a:gd name="T10" fmla="*/ 1 w 201"/>
                    <a:gd name="T11" fmla="*/ 8 h 439"/>
                    <a:gd name="T12" fmla="*/ 1 w 201"/>
                    <a:gd name="T13" fmla="*/ 7 h 439"/>
                    <a:gd name="T14" fmla="*/ 1 w 201"/>
                    <a:gd name="T15" fmla="*/ 6 h 439"/>
                    <a:gd name="T16" fmla="*/ 2 w 201"/>
                    <a:gd name="T17" fmla="*/ 5 h 439"/>
                    <a:gd name="T18" fmla="*/ 2 w 201"/>
                    <a:gd name="T19" fmla="*/ 3 h 439"/>
                    <a:gd name="T20" fmla="*/ 2 w 201"/>
                    <a:gd name="T21" fmla="*/ 3 h 439"/>
                    <a:gd name="T22" fmla="*/ 2 w 201"/>
                    <a:gd name="T23" fmla="*/ 2 h 439"/>
                    <a:gd name="T24" fmla="*/ 4 w 201"/>
                    <a:gd name="T25" fmla="*/ 1 h 439"/>
                    <a:gd name="T26" fmla="*/ 4 w 201"/>
                    <a:gd name="T27" fmla="*/ 1 h 439"/>
                    <a:gd name="T28" fmla="*/ 4 w 201"/>
                    <a:gd name="T29" fmla="*/ 0 h 439"/>
                    <a:gd name="T30" fmla="*/ 4 w 201"/>
                    <a:gd name="T31" fmla="*/ 1 h 439"/>
                    <a:gd name="T32" fmla="*/ 4 w 201"/>
                    <a:gd name="T33" fmla="*/ 2 h 439"/>
                    <a:gd name="T34" fmla="*/ 4 w 201"/>
                    <a:gd name="T35" fmla="*/ 3 h 439"/>
                    <a:gd name="T36" fmla="*/ 4 w 201"/>
                    <a:gd name="T37" fmla="*/ 4 h 439"/>
                    <a:gd name="T38" fmla="*/ 4 w 201"/>
                    <a:gd name="T39" fmla="*/ 5 h 439"/>
                    <a:gd name="T40" fmla="*/ 4 w 201"/>
                    <a:gd name="T41" fmla="*/ 5 h 439"/>
                    <a:gd name="T42" fmla="*/ 2 w 201"/>
                    <a:gd name="T43" fmla="*/ 6 h 439"/>
                    <a:gd name="T44" fmla="*/ 2 w 201"/>
                    <a:gd name="T45" fmla="*/ 7 h 439"/>
                    <a:gd name="T46" fmla="*/ 2 w 201"/>
                    <a:gd name="T47" fmla="*/ 8 h 439"/>
                    <a:gd name="T48" fmla="*/ 2 w 201"/>
                    <a:gd name="T49" fmla="*/ 9 h 439"/>
                    <a:gd name="T50" fmla="*/ 2 w 201"/>
                    <a:gd name="T51" fmla="*/ 10 h 439"/>
                    <a:gd name="T52" fmla="*/ 1 w 201"/>
                    <a:gd name="T53" fmla="*/ 12 h 439"/>
                    <a:gd name="T54" fmla="*/ 1 w 201"/>
                    <a:gd name="T55" fmla="*/ 12 h 439"/>
                    <a:gd name="T56" fmla="*/ 1 w 201"/>
                    <a:gd name="T57" fmla="*/ 13 h 439"/>
                    <a:gd name="T58" fmla="*/ 1 w 201"/>
                    <a:gd name="T59" fmla="*/ 14 h 439"/>
                    <a:gd name="T60" fmla="*/ 1 w 201"/>
                    <a:gd name="T61" fmla="*/ 14 h 4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1"/>
                    <a:gd name="T94" fmla="*/ 0 h 439"/>
                    <a:gd name="T95" fmla="*/ 201 w 201"/>
                    <a:gd name="T96" fmla="*/ 439 h 4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1" h="439">
                      <a:moveTo>
                        <a:pt x="4" y="435"/>
                      </a:moveTo>
                      <a:lnTo>
                        <a:pt x="0" y="397"/>
                      </a:lnTo>
                      <a:lnTo>
                        <a:pt x="4" y="360"/>
                      </a:lnTo>
                      <a:lnTo>
                        <a:pt x="21" y="321"/>
                      </a:lnTo>
                      <a:lnTo>
                        <a:pt x="24" y="283"/>
                      </a:lnTo>
                      <a:lnTo>
                        <a:pt x="39" y="239"/>
                      </a:lnTo>
                      <a:lnTo>
                        <a:pt x="52" y="211"/>
                      </a:lnTo>
                      <a:lnTo>
                        <a:pt x="73" y="176"/>
                      </a:lnTo>
                      <a:lnTo>
                        <a:pt x="90" y="141"/>
                      </a:lnTo>
                      <a:lnTo>
                        <a:pt x="101" y="107"/>
                      </a:lnTo>
                      <a:lnTo>
                        <a:pt x="107" y="83"/>
                      </a:lnTo>
                      <a:lnTo>
                        <a:pt x="129" y="66"/>
                      </a:lnTo>
                      <a:lnTo>
                        <a:pt x="149" y="45"/>
                      </a:lnTo>
                      <a:lnTo>
                        <a:pt x="166" y="20"/>
                      </a:lnTo>
                      <a:lnTo>
                        <a:pt x="187" y="0"/>
                      </a:lnTo>
                      <a:lnTo>
                        <a:pt x="201" y="20"/>
                      </a:lnTo>
                      <a:lnTo>
                        <a:pt x="195" y="55"/>
                      </a:lnTo>
                      <a:lnTo>
                        <a:pt x="180" y="93"/>
                      </a:lnTo>
                      <a:lnTo>
                        <a:pt x="201" y="117"/>
                      </a:lnTo>
                      <a:lnTo>
                        <a:pt x="191" y="141"/>
                      </a:lnTo>
                      <a:lnTo>
                        <a:pt x="160" y="159"/>
                      </a:lnTo>
                      <a:lnTo>
                        <a:pt x="142" y="180"/>
                      </a:lnTo>
                      <a:lnTo>
                        <a:pt x="121" y="215"/>
                      </a:lnTo>
                      <a:lnTo>
                        <a:pt x="114" y="248"/>
                      </a:lnTo>
                      <a:lnTo>
                        <a:pt x="107" y="290"/>
                      </a:lnTo>
                      <a:lnTo>
                        <a:pt x="90" y="329"/>
                      </a:lnTo>
                      <a:lnTo>
                        <a:pt x="66" y="353"/>
                      </a:lnTo>
                      <a:lnTo>
                        <a:pt x="48" y="380"/>
                      </a:lnTo>
                      <a:lnTo>
                        <a:pt x="42" y="408"/>
                      </a:lnTo>
                      <a:lnTo>
                        <a:pt x="11" y="439"/>
                      </a:lnTo>
                      <a:lnTo>
                        <a:pt x="4" y="435"/>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8" name="Freeform 26"/>
                <p:cNvSpPr>
                  <a:spLocks/>
                </p:cNvSpPr>
                <p:nvPr/>
              </p:nvSpPr>
              <p:spPr bwMode="auto">
                <a:xfrm>
                  <a:off x="1156" y="2882"/>
                  <a:ext cx="255" cy="286"/>
                </a:xfrm>
                <a:custGeom>
                  <a:avLst/>
                  <a:gdLst>
                    <a:gd name="T0" fmla="*/ 1 w 409"/>
                    <a:gd name="T1" fmla="*/ 12 h 440"/>
                    <a:gd name="T2" fmla="*/ 1 w 409"/>
                    <a:gd name="T3" fmla="*/ 12 h 440"/>
                    <a:gd name="T4" fmla="*/ 1 w 409"/>
                    <a:gd name="T5" fmla="*/ 10 h 440"/>
                    <a:gd name="T6" fmla="*/ 1 w 409"/>
                    <a:gd name="T7" fmla="*/ 8 h 440"/>
                    <a:gd name="T8" fmla="*/ 2 w 409"/>
                    <a:gd name="T9" fmla="*/ 6 h 440"/>
                    <a:gd name="T10" fmla="*/ 2 w 409"/>
                    <a:gd name="T11" fmla="*/ 5 h 440"/>
                    <a:gd name="T12" fmla="*/ 4 w 409"/>
                    <a:gd name="T13" fmla="*/ 5 h 440"/>
                    <a:gd name="T14" fmla="*/ 4 w 409"/>
                    <a:gd name="T15" fmla="*/ 7 h 440"/>
                    <a:gd name="T16" fmla="*/ 4 w 409"/>
                    <a:gd name="T17" fmla="*/ 5 h 440"/>
                    <a:gd name="T18" fmla="*/ 4 w 409"/>
                    <a:gd name="T19" fmla="*/ 3 h 440"/>
                    <a:gd name="T20" fmla="*/ 4 w 409"/>
                    <a:gd name="T21" fmla="*/ 1 h 440"/>
                    <a:gd name="T22" fmla="*/ 6 w 409"/>
                    <a:gd name="T23" fmla="*/ 1 h 440"/>
                    <a:gd name="T24" fmla="*/ 7 w 409"/>
                    <a:gd name="T25" fmla="*/ 2 h 440"/>
                    <a:gd name="T26" fmla="*/ 7 w 409"/>
                    <a:gd name="T27" fmla="*/ 0 h 440"/>
                    <a:gd name="T28" fmla="*/ 7 w 409"/>
                    <a:gd name="T29" fmla="*/ 1 h 440"/>
                    <a:gd name="T30" fmla="*/ 9 w 409"/>
                    <a:gd name="T31" fmla="*/ 1 h 440"/>
                    <a:gd name="T32" fmla="*/ 9 w 409"/>
                    <a:gd name="T33" fmla="*/ 2 h 440"/>
                    <a:gd name="T34" fmla="*/ 9 w 409"/>
                    <a:gd name="T35" fmla="*/ 3 h 440"/>
                    <a:gd name="T36" fmla="*/ 9 w 409"/>
                    <a:gd name="T37" fmla="*/ 5 h 440"/>
                    <a:gd name="T38" fmla="*/ 9 w 409"/>
                    <a:gd name="T39" fmla="*/ 5 h 440"/>
                    <a:gd name="T40" fmla="*/ 9 w 409"/>
                    <a:gd name="T41" fmla="*/ 7 h 440"/>
                    <a:gd name="T42" fmla="*/ 8 w 409"/>
                    <a:gd name="T43" fmla="*/ 9 h 440"/>
                    <a:gd name="T44" fmla="*/ 7 w 409"/>
                    <a:gd name="T45" fmla="*/ 10 h 440"/>
                    <a:gd name="T46" fmla="*/ 6 w 409"/>
                    <a:gd name="T47" fmla="*/ 10 h 440"/>
                    <a:gd name="T48" fmla="*/ 4 w 409"/>
                    <a:gd name="T49" fmla="*/ 12 h 440"/>
                    <a:gd name="T50" fmla="*/ 4 w 409"/>
                    <a:gd name="T51" fmla="*/ 10 h 440"/>
                    <a:gd name="T52" fmla="*/ 4 w 409"/>
                    <a:gd name="T53" fmla="*/ 10 h 440"/>
                    <a:gd name="T54" fmla="*/ 3 w 409"/>
                    <a:gd name="T55" fmla="*/ 12 h 440"/>
                    <a:gd name="T56" fmla="*/ 2 w 409"/>
                    <a:gd name="T57" fmla="*/ 12 h 440"/>
                    <a:gd name="T58" fmla="*/ 1 w 409"/>
                    <a:gd name="T59" fmla="*/ 14 h 440"/>
                    <a:gd name="T60" fmla="*/ 1 w 409"/>
                    <a:gd name="T61" fmla="*/ 12 h 440"/>
                    <a:gd name="T62" fmla="*/ 1 w 409"/>
                    <a:gd name="T63" fmla="*/ 14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9"/>
                    <a:gd name="T97" fmla="*/ 0 h 440"/>
                    <a:gd name="T98" fmla="*/ 409 w 409"/>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9" h="440">
                      <a:moveTo>
                        <a:pt x="0" y="422"/>
                      </a:moveTo>
                      <a:lnTo>
                        <a:pt x="14" y="394"/>
                      </a:lnTo>
                      <a:lnTo>
                        <a:pt x="34" y="374"/>
                      </a:lnTo>
                      <a:lnTo>
                        <a:pt x="49" y="353"/>
                      </a:lnTo>
                      <a:lnTo>
                        <a:pt x="73" y="326"/>
                      </a:lnTo>
                      <a:lnTo>
                        <a:pt x="58" y="311"/>
                      </a:lnTo>
                      <a:lnTo>
                        <a:pt x="45" y="278"/>
                      </a:lnTo>
                      <a:lnTo>
                        <a:pt x="66" y="243"/>
                      </a:lnTo>
                      <a:lnTo>
                        <a:pt x="80" y="212"/>
                      </a:lnTo>
                      <a:lnTo>
                        <a:pt x="90" y="180"/>
                      </a:lnTo>
                      <a:lnTo>
                        <a:pt x="97" y="146"/>
                      </a:lnTo>
                      <a:lnTo>
                        <a:pt x="121" y="132"/>
                      </a:lnTo>
                      <a:lnTo>
                        <a:pt x="139" y="138"/>
                      </a:lnTo>
                      <a:lnTo>
                        <a:pt x="163" y="156"/>
                      </a:lnTo>
                      <a:lnTo>
                        <a:pt x="177" y="188"/>
                      </a:lnTo>
                      <a:lnTo>
                        <a:pt x="205" y="215"/>
                      </a:lnTo>
                      <a:lnTo>
                        <a:pt x="214" y="194"/>
                      </a:lnTo>
                      <a:lnTo>
                        <a:pt x="207" y="160"/>
                      </a:lnTo>
                      <a:lnTo>
                        <a:pt x="207" y="122"/>
                      </a:lnTo>
                      <a:lnTo>
                        <a:pt x="201" y="90"/>
                      </a:lnTo>
                      <a:lnTo>
                        <a:pt x="194" y="59"/>
                      </a:lnTo>
                      <a:lnTo>
                        <a:pt x="207" y="24"/>
                      </a:lnTo>
                      <a:lnTo>
                        <a:pt x="232" y="32"/>
                      </a:lnTo>
                      <a:lnTo>
                        <a:pt x="246" y="15"/>
                      </a:lnTo>
                      <a:lnTo>
                        <a:pt x="270" y="32"/>
                      </a:lnTo>
                      <a:lnTo>
                        <a:pt x="288" y="52"/>
                      </a:lnTo>
                      <a:lnTo>
                        <a:pt x="284" y="24"/>
                      </a:lnTo>
                      <a:lnTo>
                        <a:pt x="304" y="0"/>
                      </a:lnTo>
                      <a:lnTo>
                        <a:pt x="332" y="4"/>
                      </a:lnTo>
                      <a:lnTo>
                        <a:pt x="332" y="28"/>
                      </a:lnTo>
                      <a:lnTo>
                        <a:pt x="353" y="18"/>
                      </a:lnTo>
                      <a:lnTo>
                        <a:pt x="370" y="42"/>
                      </a:lnTo>
                      <a:lnTo>
                        <a:pt x="391" y="24"/>
                      </a:lnTo>
                      <a:lnTo>
                        <a:pt x="398" y="56"/>
                      </a:lnTo>
                      <a:lnTo>
                        <a:pt x="401" y="87"/>
                      </a:lnTo>
                      <a:lnTo>
                        <a:pt x="374" y="114"/>
                      </a:lnTo>
                      <a:lnTo>
                        <a:pt x="370" y="135"/>
                      </a:lnTo>
                      <a:lnTo>
                        <a:pt x="391" y="149"/>
                      </a:lnTo>
                      <a:lnTo>
                        <a:pt x="409" y="122"/>
                      </a:lnTo>
                      <a:lnTo>
                        <a:pt x="409" y="156"/>
                      </a:lnTo>
                      <a:lnTo>
                        <a:pt x="383" y="180"/>
                      </a:lnTo>
                      <a:lnTo>
                        <a:pt x="377" y="219"/>
                      </a:lnTo>
                      <a:lnTo>
                        <a:pt x="367" y="256"/>
                      </a:lnTo>
                      <a:lnTo>
                        <a:pt x="356" y="278"/>
                      </a:lnTo>
                      <a:lnTo>
                        <a:pt x="332" y="302"/>
                      </a:lnTo>
                      <a:lnTo>
                        <a:pt x="308" y="308"/>
                      </a:lnTo>
                      <a:lnTo>
                        <a:pt x="284" y="315"/>
                      </a:lnTo>
                      <a:lnTo>
                        <a:pt x="253" y="329"/>
                      </a:lnTo>
                      <a:lnTo>
                        <a:pt x="222" y="353"/>
                      </a:lnTo>
                      <a:lnTo>
                        <a:pt x="205" y="385"/>
                      </a:lnTo>
                      <a:lnTo>
                        <a:pt x="183" y="367"/>
                      </a:lnTo>
                      <a:lnTo>
                        <a:pt x="194" y="335"/>
                      </a:lnTo>
                      <a:lnTo>
                        <a:pt x="198" y="305"/>
                      </a:lnTo>
                      <a:lnTo>
                        <a:pt x="177" y="302"/>
                      </a:lnTo>
                      <a:lnTo>
                        <a:pt x="163" y="329"/>
                      </a:lnTo>
                      <a:lnTo>
                        <a:pt x="139" y="353"/>
                      </a:lnTo>
                      <a:lnTo>
                        <a:pt x="124" y="381"/>
                      </a:lnTo>
                      <a:lnTo>
                        <a:pt x="97" y="392"/>
                      </a:lnTo>
                      <a:lnTo>
                        <a:pt x="76" y="422"/>
                      </a:lnTo>
                      <a:lnTo>
                        <a:pt x="52" y="440"/>
                      </a:lnTo>
                      <a:lnTo>
                        <a:pt x="62" y="416"/>
                      </a:lnTo>
                      <a:lnTo>
                        <a:pt x="76" y="385"/>
                      </a:lnTo>
                      <a:lnTo>
                        <a:pt x="52" y="409"/>
                      </a:lnTo>
                      <a:lnTo>
                        <a:pt x="21" y="422"/>
                      </a:lnTo>
                      <a:lnTo>
                        <a:pt x="0" y="422"/>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49" name="Freeform 27"/>
                <p:cNvSpPr>
                  <a:spLocks/>
                </p:cNvSpPr>
                <p:nvPr/>
              </p:nvSpPr>
              <p:spPr bwMode="auto">
                <a:xfrm>
                  <a:off x="1574" y="2911"/>
                  <a:ext cx="144" cy="50"/>
                </a:xfrm>
                <a:custGeom>
                  <a:avLst/>
                  <a:gdLst>
                    <a:gd name="T0" fmla="*/ 0 w 232"/>
                    <a:gd name="T1" fmla="*/ 1 h 76"/>
                    <a:gd name="T2" fmla="*/ 1 w 232"/>
                    <a:gd name="T3" fmla="*/ 1 h 76"/>
                    <a:gd name="T4" fmla="*/ 1 w 232"/>
                    <a:gd name="T5" fmla="*/ 1 h 76"/>
                    <a:gd name="T6" fmla="*/ 1 w 232"/>
                    <a:gd name="T7" fmla="*/ 1 h 76"/>
                    <a:gd name="T8" fmla="*/ 1 w 232"/>
                    <a:gd name="T9" fmla="*/ 0 h 76"/>
                    <a:gd name="T10" fmla="*/ 2 w 232"/>
                    <a:gd name="T11" fmla="*/ 1 h 76"/>
                    <a:gd name="T12" fmla="*/ 2 w 232"/>
                    <a:gd name="T13" fmla="*/ 1 h 76"/>
                    <a:gd name="T14" fmla="*/ 2 w 232"/>
                    <a:gd name="T15" fmla="*/ 1 h 76"/>
                    <a:gd name="T16" fmla="*/ 2 w 232"/>
                    <a:gd name="T17" fmla="*/ 1 h 76"/>
                    <a:gd name="T18" fmla="*/ 3 w 232"/>
                    <a:gd name="T19" fmla="*/ 1 h 76"/>
                    <a:gd name="T20" fmla="*/ 4 w 232"/>
                    <a:gd name="T21" fmla="*/ 1 h 76"/>
                    <a:gd name="T22" fmla="*/ 4 w 232"/>
                    <a:gd name="T23" fmla="*/ 1 h 76"/>
                    <a:gd name="T24" fmla="*/ 4 w 232"/>
                    <a:gd name="T25" fmla="*/ 1 h 76"/>
                    <a:gd name="T26" fmla="*/ 4 w 232"/>
                    <a:gd name="T27" fmla="*/ 1 h 76"/>
                    <a:gd name="T28" fmla="*/ 5 w 232"/>
                    <a:gd name="T29" fmla="*/ 1 h 76"/>
                    <a:gd name="T30" fmla="*/ 4 w 232"/>
                    <a:gd name="T31" fmla="*/ 1 h 76"/>
                    <a:gd name="T32" fmla="*/ 4 w 232"/>
                    <a:gd name="T33" fmla="*/ 2 h 76"/>
                    <a:gd name="T34" fmla="*/ 3 w 232"/>
                    <a:gd name="T35" fmla="*/ 2 h 76"/>
                    <a:gd name="T36" fmla="*/ 4 w 232"/>
                    <a:gd name="T37" fmla="*/ 2 h 76"/>
                    <a:gd name="T38" fmla="*/ 2 w 232"/>
                    <a:gd name="T39" fmla="*/ 3 h 76"/>
                    <a:gd name="T40" fmla="*/ 2 w 232"/>
                    <a:gd name="T41" fmla="*/ 3 h 76"/>
                    <a:gd name="T42" fmla="*/ 1 w 232"/>
                    <a:gd name="T43" fmla="*/ 3 h 76"/>
                    <a:gd name="T44" fmla="*/ 1 w 232"/>
                    <a:gd name="T45" fmla="*/ 2 h 76"/>
                    <a:gd name="T46" fmla="*/ 1 w 232"/>
                    <a:gd name="T47" fmla="*/ 1 h 76"/>
                    <a:gd name="T48" fmla="*/ 1 w 232"/>
                    <a:gd name="T49" fmla="*/ 1 h 76"/>
                    <a:gd name="T50" fmla="*/ 1 w 232"/>
                    <a:gd name="T51" fmla="*/ 1 h 76"/>
                    <a:gd name="T52" fmla="*/ 1 w 232"/>
                    <a:gd name="T53" fmla="*/ 1 h 76"/>
                    <a:gd name="T54" fmla="*/ 1 w 232"/>
                    <a:gd name="T55" fmla="*/ 1 h 76"/>
                    <a:gd name="T56" fmla="*/ 0 w 23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2"/>
                    <a:gd name="T88" fmla="*/ 0 h 76"/>
                    <a:gd name="T89" fmla="*/ 232 w 23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2" h="76">
                      <a:moveTo>
                        <a:pt x="0" y="13"/>
                      </a:moveTo>
                      <a:lnTo>
                        <a:pt x="32" y="13"/>
                      </a:lnTo>
                      <a:lnTo>
                        <a:pt x="38" y="17"/>
                      </a:lnTo>
                      <a:lnTo>
                        <a:pt x="45" y="10"/>
                      </a:lnTo>
                      <a:lnTo>
                        <a:pt x="69" y="0"/>
                      </a:lnTo>
                      <a:lnTo>
                        <a:pt x="87" y="6"/>
                      </a:lnTo>
                      <a:lnTo>
                        <a:pt x="114" y="2"/>
                      </a:lnTo>
                      <a:lnTo>
                        <a:pt x="125" y="17"/>
                      </a:lnTo>
                      <a:lnTo>
                        <a:pt x="135" y="17"/>
                      </a:lnTo>
                      <a:lnTo>
                        <a:pt x="142" y="13"/>
                      </a:lnTo>
                      <a:lnTo>
                        <a:pt x="162" y="10"/>
                      </a:lnTo>
                      <a:lnTo>
                        <a:pt x="166" y="17"/>
                      </a:lnTo>
                      <a:lnTo>
                        <a:pt x="193" y="20"/>
                      </a:lnTo>
                      <a:lnTo>
                        <a:pt x="214" y="24"/>
                      </a:lnTo>
                      <a:lnTo>
                        <a:pt x="232" y="13"/>
                      </a:lnTo>
                      <a:lnTo>
                        <a:pt x="186" y="34"/>
                      </a:lnTo>
                      <a:lnTo>
                        <a:pt x="155" y="48"/>
                      </a:lnTo>
                      <a:lnTo>
                        <a:pt x="142" y="61"/>
                      </a:lnTo>
                      <a:lnTo>
                        <a:pt x="149" y="65"/>
                      </a:lnTo>
                      <a:lnTo>
                        <a:pt x="138" y="76"/>
                      </a:lnTo>
                      <a:lnTo>
                        <a:pt x="107" y="76"/>
                      </a:lnTo>
                      <a:lnTo>
                        <a:pt x="83" y="72"/>
                      </a:lnTo>
                      <a:lnTo>
                        <a:pt x="83" y="55"/>
                      </a:lnTo>
                      <a:lnTo>
                        <a:pt x="83" y="41"/>
                      </a:lnTo>
                      <a:lnTo>
                        <a:pt x="72" y="28"/>
                      </a:lnTo>
                      <a:lnTo>
                        <a:pt x="66" y="20"/>
                      </a:lnTo>
                      <a:lnTo>
                        <a:pt x="38" y="28"/>
                      </a:lnTo>
                      <a:lnTo>
                        <a:pt x="17" y="20"/>
                      </a:lnTo>
                      <a:lnTo>
                        <a:pt x="0" y="13"/>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50" name="Freeform 28"/>
                <p:cNvSpPr>
                  <a:spLocks/>
                </p:cNvSpPr>
                <p:nvPr/>
              </p:nvSpPr>
              <p:spPr bwMode="auto">
                <a:xfrm>
                  <a:off x="1682" y="2776"/>
                  <a:ext cx="258" cy="158"/>
                </a:xfrm>
                <a:custGeom>
                  <a:avLst/>
                  <a:gdLst>
                    <a:gd name="T0" fmla="*/ 1 w 413"/>
                    <a:gd name="T1" fmla="*/ 5 h 242"/>
                    <a:gd name="T2" fmla="*/ 1 w 413"/>
                    <a:gd name="T3" fmla="*/ 5 h 242"/>
                    <a:gd name="T4" fmla="*/ 2 w 413"/>
                    <a:gd name="T5" fmla="*/ 5 h 242"/>
                    <a:gd name="T6" fmla="*/ 2 w 413"/>
                    <a:gd name="T7" fmla="*/ 4 h 242"/>
                    <a:gd name="T8" fmla="*/ 2 w 413"/>
                    <a:gd name="T9" fmla="*/ 3 h 242"/>
                    <a:gd name="T10" fmla="*/ 4 w 413"/>
                    <a:gd name="T11" fmla="*/ 4 h 242"/>
                    <a:gd name="T12" fmla="*/ 4 w 413"/>
                    <a:gd name="T13" fmla="*/ 4 h 242"/>
                    <a:gd name="T14" fmla="*/ 5 w 413"/>
                    <a:gd name="T15" fmla="*/ 3 h 242"/>
                    <a:gd name="T16" fmla="*/ 6 w 413"/>
                    <a:gd name="T17" fmla="*/ 4 h 242"/>
                    <a:gd name="T18" fmla="*/ 7 w 413"/>
                    <a:gd name="T19" fmla="*/ 5 h 242"/>
                    <a:gd name="T20" fmla="*/ 7 w 413"/>
                    <a:gd name="T21" fmla="*/ 3 h 242"/>
                    <a:gd name="T22" fmla="*/ 7 w 413"/>
                    <a:gd name="T23" fmla="*/ 3 h 242"/>
                    <a:gd name="T24" fmla="*/ 7 w 413"/>
                    <a:gd name="T25" fmla="*/ 5 h 242"/>
                    <a:gd name="T26" fmla="*/ 8 w 413"/>
                    <a:gd name="T27" fmla="*/ 5 h 242"/>
                    <a:gd name="T28" fmla="*/ 9 w 413"/>
                    <a:gd name="T29" fmla="*/ 3 h 242"/>
                    <a:gd name="T30" fmla="*/ 7 w 413"/>
                    <a:gd name="T31" fmla="*/ 2 h 242"/>
                    <a:gd name="T32" fmla="*/ 7 w 413"/>
                    <a:gd name="T33" fmla="*/ 2 h 242"/>
                    <a:gd name="T34" fmla="*/ 7 w 413"/>
                    <a:gd name="T35" fmla="*/ 1 h 242"/>
                    <a:gd name="T36" fmla="*/ 7 w 413"/>
                    <a:gd name="T37" fmla="*/ 2 h 242"/>
                    <a:gd name="T38" fmla="*/ 9 w 413"/>
                    <a:gd name="T39" fmla="*/ 2 h 242"/>
                    <a:gd name="T40" fmla="*/ 9 w 413"/>
                    <a:gd name="T41" fmla="*/ 5 h 242"/>
                    <a:gd name="T42" fmla="*/ 9 w 413"/>
                    <a:gd name="T43" fmla="*/ 7 h 242"/>
                    <a:gd name="T44" fmla="*/ 9 w 413"/>
                    <a:gd name="T45" fmla="*/ 8 h 242"/>
                    <a:gd name="T46" fmla="*/ 9 w 413"/>
                    <a:gd name="T47" fmla="*/ 7 h 242"/>
                    <a:gd name="T48" fmla="*/ 9 w 413"/>
                    <a:gd name="T49" fmla="*/ 6 h 242"/>
                    <a:gd name="T50" fmla="*/ 7 w 413"/>
                    <a:gd name="T51" fmla="*/ 5 h 242"/>
                    <a:gd name="T52" fmla="*/ 7 w 413"/>
                    <a:gd name="T53" fmla="*/ 7 h 242"/>
                    <a:gd name="T54" fmla="*/ 7 w 413"/>
                    <a:gd name="T55" fmla="*/ 5 h 242"/>
                    <a:gd name="T56" fmla="*/ 7 w 413"/>
                    <a:gd name="T57" fmla="*/ 7 h 242"/>
                    <a:gd name="T58" fmla="*/ 7 w 413"/>
                    <a:gd name="T59" fmla="*/ 7 h 242"/>
                    <a:gd name="T60" fmla="*/ 6 w 413"/>
                    <a:gd name="T61" fmla="*/ 8 h 242"/>
                    <a:gd name="T62" fmla="*/ 6 w 413"/>
                    <a:gd name="T63" fmla="*/ 7 h 242"/>
                    <a:gd name="T64" fmla="*/ 6 w 413"/>
                    <a:gd name="T65" fmla="*/ 6 h 242"/>
                    <a:gd name="T66" fmla="*/ 6 w 413"/>
                    <a:gd name="T67" fmla="*/ 5 h 242"/>
                    <a:gd name="T68" fmla="*/ 6 w 413"/>
                    <a:gd name="T69" fmla="*/ 5 h 242"/>
                    <a:gd name="T70" fmla="*/ 6 w 413"/>
                    <a:gd name="T71" fmla="*/ 5 h 242"/>
                    <a:gd name="T72" fmla="*/ 6 w 413"/>
                    <a:gd name="T73" fmla="*/ 5 h 242"/>
                    <a:gd name="T74" fmla="*/ 4 w 413"/>
                    <a:gd name="T75" fmla="*/ 5 h 242"/>
                    <a:gd name="T76" fmla="*/ 4 w 413"/>
                    <a:gd name="T77" fmla="*/ 5 h 242"/>
                    <a:gd name="T78" fmla="*/ 4 w 413"/>
                    <a:gd name="T79" fmla="*/ 5 h 242"/>
                    <a:gd name="T80" fmla="*/ 2 w 413"/>
                    <a:gd name="T81" fmla="*/ 5 h 242"/>
                    <a:gd name="T82" fmla="*/ 1 w 413"/>
                    <a:gd name="T83" fmla="*/ 5 h 242"/>
                    <a:gd name="T84" fmla="*/ 1 w 413"/>
                    <a:gd name="T85" fmla="*/ 5 h 2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3"/>
                    <a:gd name="T130" fmla="*/ 0 h 242"/>
                    <a:gd name="T131" fmla="*/ 413 w 413"/>
                    <a:gd name="T132" fmla="*/ 242 h 2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3" h="242">
                      <a:moveTo>
                        <a:pt x="0" y="131"/>
                      </a:moveTo>
                      <a:lnTo>
                        <a:pt x="13" y="142"/>
                      </a:lnTo>
                      <a:lnTo>
                        <a:pt x="27" y="146"/>
                      </a:lnTo>
                      <a:lnTo>
                        <a:pt x="37" y="146"/>
                      </a:lnTo>
                      <a:lnTo>
                        <a:pt x="37" y="135"/>
                      </a:lnTo>
                      <a:lnTo>
                        <a:pt x="48" y="131"/>
                      </a:lnTo>
                      <a:lnTo>
                        <a:pt x="66" y="142"/>
                      </a:lnTo>
                      <a:lnTo>
                        <a:pt x="82" y="135"/>
                      </a:lnTo>
                      <a:lnTo>
                        <a:pt x="96" y="128"/>
                      </a:lnTo>
                      <a:lnTo>
                        <a:pt x="86" y="122"/>
                      </a:lnTo>
                      <a:lnTo>
                        <a:pt x="99" y="122"/>
                      </a:lnTo>
                      <a:lnTo>
                        <a:pt x="106" y="118"/>
                      </a:lnTo>
                      <a:lnTo>
                        <a:pt x="106" y="104"/>
                      </a:lnTo>
                      <a:lnTo>
                        <a:pt x="106" y="83"/>
                      </a:lnTo>
                      <a:lnTo>
                        <a:pt x="121" y="100"/>
                      </a:lnTo>
                      <a:lnTo>
                        <a:pt x="127" y="96"/>
                      </a:lnTo>
                      <a:lnTo>
                        <a:pt x="148" y="122"/>
                      </a:lnTo>
                      <a:lnTo>
                        <a:pt x="158" y="118"/>
                      </a:lnTo>
                      <a:lnTo>
                        <a:pt x="162" y="96"/>
                      </a:lnTo>
                      <a:lnTo>
                        <a:pt x="169" y="114"/>
                      </a:lnTo>
                      <a:lnTo>
                        <a:pt x="193" y="122"/>
                      </a:lnTo>
                      <a:lnTo>
                        <a:pt x="186" y="96"/>
                      </a:lnTo>
                      <a:lnTo>
                        <a:pt x="224" y="111"/>
                      </a:lnTo>
                      <a:lnTo>
                        <a:pt x="217" y="100"/>
                      </a:lnTo>
                      <a:lnTo>
                        <a:pt x="224" y="94"/>
                      </a:lnTo>
                      <a:lnTo>
                        <a:pt x="242" y="118"/>
                      </a:lnTo>
                      <a:lnTo>
                        <a:pt x="252" y="122"/>
                      </a:lnTo>
                      <a:lnTo>
                        <a:pt x="292" y="153"/>
                      </a:lnTo>
                      <a:lnTo>
                        <a:pt x="296" y="142"/>
                      </a:lnTo>
                      <a:lnTo>
                        <a:pt x="300" y="135"/>
                      </a:lnTo>
                      <a:lnTo>
                        <a:pt x="300" y="122"/>
                      </a:lnTo>
                      <a:lnTo>
                        <a:pt x="292" y="100"/>
                      </a:lnTo>
                      <a:lnTo>
                        <a:pt x="285" y="80"/>
                      </a:lnTo>
                      <a:lnTo>
                        <a:pt x="292" y="96"/>
                      </a:lnTo>
                      <a:lnTo>
                        <a:pt x="313" y="114"/>
                      </a:lnTo>
                      <a:lnTo>
                        <a:pt x="324" y="107"/>
                      </a:lnTo>
                      <a:lnTo>
                        <a:pt x="324" y="118"/>
                      </a:lnTo>
                      <a:lnTo>
                        <a:pt x="327" y="138"/>
                      </a:lnTo>
                      <a:lnTo>
                        <a:pt x="330" y="146"/>
                      </a:lnTo>
                      <a:lnTo>
                        <a:pt x="340" y="142"/>
                      </a:lnTo>
                      <a:lnTo>
                        <a:pt x="348" y="131"/>
                      </a:lnTo>
                      <a:lnTo>
                        <a:pt x="361" y="155"/>
                      </a:lnTo>
                      <a:lnTo>
                        <a:pt x="368" y="138"/>
                      </a:lnTo>
                      <a:lnTo>
                        <a:pt x="379" y="122"/>
                      </a:lnTo>
                      <a:lnTo>
                        <a:pt x="379" y="111"/>
                      </a:lnTo>
                      <a:lnTo>
                        <a:pt x="368" y="83"/>
                      </a:lnTo>
                      <a:lnTo>
                        <a:pt x="344" y="72"/>
                      </a:lnTo>
                      <a:lnTo>
                        <a:pt x="330" y="56"/>
                      </a:lnTo>
                      <a:lnTo>
                        <a:pt x="340" y="28"/>
                      </a:lnTo>
                      <a:lnTo>
                        <a:pt x="316" y="39"/>
                      </a:lnTo>
                      <a:lnTo>
                        <a:pt x="302" y="52"/>
                      </a:lnTo>
                      <a:lnTo>
                        <a:pt x="292" y="28"/>
                      </a:lnTo>
                      <a:lnTo>
                        <a:pt x="306" y="24"/>
                      </a:lnTo>
                      <a:lnTo>
                        <a:pt x="330" y="17"/>
                      </a:lnTo>
                      <a:lnTo>
                        <a:pt x="337" y="0"/>
                      </a:lnTo>
                      <a:lnTo>
                        <a:pt x="355" y="28"/>
                      </a:lnTo>
                      <a:lnTo>
                        <a:pt x="344" y="52"/>
                      </a:lnTo>
                      <a:lnTo>
                        <a:pt x="361" y="76"/>
                      </a:lnTo>
                      <a:lnTo>
                        <a:pt x="361" y="56"/>
                      </a:lnTo>
                      <a:lnTo>
                        <a:pt x="368" y="63"/>
                      </a:lnTo>
                      <a:lnTo>
                        <a:pt x="375" y="83"/>
                      </a:lnTo>
                      <a:lnTo>
                        <a:pt x="388" y="114"/>
                      </a:lnTo>
                      <a:lnTo>
                        <a:pt x="375" y="149"/>
                      </a:lnTo>
                      <a:lnTo>
                        <a:pt x="382" y="180"/>
                      </a:lnTo>
                      <a:lnTo>
                        <a:pt x="413" y="204"/>
                      </a:lnTo>
                      <a:lnTo>
                        <a:pt x="399" y="201"/>
                      </a:lnTo>
                      <a:lnTo>
                        <a:pt x="386" y="194"/>
                      </a:lnTo>
                      <a:lnTo>
                        <a:pt x="399" y="214"/>
                      </a:lnTo>
                      <a:lnTo>
                        <a:pt x="388" y="232"/>
                      </a:lnTo>
                      <a:lnTo>
                        <a:pt x="358" y="225"/>
                      </a:lnTo>
                      <a:lnTo>
                        <a:pt x="382" y="225"/>
                      </a:lnTo>
                      <a:lnTo>
                        <a:pt x="388" y="218"/>
                      </a:lnTo>
                      <a:lnTo>
                        <a:pt x="361" y="210"/>
                      </a:lnTo>
                      <a:lnTo>
                        <a:pt x="375" y="210"/>
                      </a:lnTo>
                      <a:lnTo>
                        <a:pt x="375" y="177"/>
                      </a:lnTo>
                      <a:lnTo>
                        <a:pt x="355" y="166"/>
                      </a:lnTo>
                      <a:lnTo>
                        <a:pt x="361" y="162"/>
                      </a:lnTo>
                      <a:lnTo>
                        <a:pt x="337" y="149"/>
                      </a:lnTo>
                      <a:lnTo>
                        <a:pt x="324" y="170"/>
                      </a:lnTo>
                      <a:lnTo>
                        <a:pt x="309" y="170"/>
                      </a:lnTo>
                      <a:lnTo>
                        <a:pt x="316" y="197"/>
                      </a:lnTo>
                      <a:lnTo>
                        <a:pt x="330" y="208"/>
                      </a:lnTo>
                      <a:lnTo>
                        <a:pt x="324" y="194"/>
                      </a:lnTo>
                      <a:lnTo>
                        <a:pt x="327" y="173"/>
                      </a:lnTo>
                      <a:lnTo>
                        <a:pt x="348" y="197"/>
                      </a:lnTo>
                      <a:lnTo>
                        <a:pt x="351" y="218"/>
                      </a:lnTo>
                      <a:lnTo>
                        <a:pt x="340" y="218"/>
                      </a:lnTo>
                      <a:lnTo>
                        <a:pt x="337" y="236"/>
                      </a:lnTo>
                      <a:lnTo>
                        <a:pt x="309" y="218"/>
                      </a:lnTo>
                      <a:lnTo>
                        <a:pt x="285" y="208"/>
                      </a:lnTo>
                      <a:lnTo>
                        <a:pt x="289" y="232"/>
                      </a:lnTo>
                      <a:lnTo>
                        <a:pt x="292" y="242"/>
                      </a:lnTo>
                      <a:lnTo>
                        <a:pt x="268" y="236"/>
                      </a:lnTo>
                      <a:lnTo>
                        <a:pt x="254" y="239"/>
                      </a:lnTo>
                      <a:lnTo>
                        <a:pt x="268" y="232"/>
                      </a:lnTo>
                      <a:lnTo>
                        <a:pt x="271" y="218"/>
                      </a:lnTo>
                      <a:lnTo>
                        <a:pt x="265" y="210"/>
                      </a:lnTo>
                      <a:lnTo>
                        <a:pt x="278" y="201"/>
                      </a:lnTo>
                      <a:lnTo>
                        <a:pt x="235" y="186"/>
                      </a:lnTo>
                      <a:lnTo>
                        <a:pt x="213" y="186"/>
                      </a:lnTo>
                      <a:lnTo>
                        <a:pt x="220" y="183"/>
                      </a:lnTo>
                      <a:lnTo>
                        <a:pt x="231" y="170"/>
                      </a:lnTo>
                      <a:lnTo>
                        <a:pt x="254" y="183"/>
                      </a:lnTo>
                      <a:lnTo>
                        <a:pt x="271" y="180"/>
                      </a:lnTo>
                      <a:lnTo>
                        <a:pt x="274" y="155"/>
                      </a:lnTo>
                      <a:lnTo>
                        <a:pt x="261" y="153"/>
                      </a:lnTo>
                      <a:lnTo>
                        <a:pt x="258" y="166"/>
                      </a:lnTo>
                      <a:lnTo>
                        <a:pt x="244" y="153"/>
                      </a:lnTo>
                      <a:lnTo>
                        <a:pt x="238" y="149"/>
                      </a:lnTo>
                      <a:lnTo>
                        <a:pt x="228" y="146"/>
                      </a:lnTo>
                      <a:lnTo>
                        <a:pt x="231" y="162"/>
                      </a:lnTo>
                      <a:lnTo>
                        <a:pt x="213" y="162"/>
                      </a:lnTo>
                      <a:lnTo>
                        <a:pt x="213" y="149"/>
                      </a:lnTo>
                      <a:lnTo>
                        <a:pt x="213" y="146"/>
                      </a:lnTo>
                      <a:lnTo>
                        <a:pt x="211" y="122"/>
                      </a:lnTo>
                      <a:lnTo>
                        <a:pt x="200" y="128"/>
                      </a:lnTo>
                      <a:lnTo>
                        <a:pt x="204" y="138"/>
                      </a:lnTo>
                      <a:lnTo>
                        <a:pt x="196" y="153"/>
                      </a:lnTo>
                      <a:lnTo>
                        <a:pt x="207" y="180"/>
                      </a:lnTo>
                      <a:lnTo>
                        <a:pt x="186" y="149"/>
                      </a:lnTo>
                      <a:lnTo>
                        <a:pt x="165" y="146"/>
                      </a:lnTo>
                      <a:lnTo>
                        <a:pt x="138" y="142"/>
                      </a:lnTo>
                      <a:lnTo>
                        <a:pt x="110" y="153"/>
                      </a:lnTo>
                      <a:lnTo>
                        <a:pt x="82" y="149"/>
                      </a:lnTo>
                      <a:lnTo>
                        <a:pt x="82" y="155"/>
                      </a:lnTo>
                      <a:lnTo>
                        <a:pt x="58" y="155"/>
                      </a:lnTo>
                      <a:lnTo>
                        <a:pt x="40" y="155"/>
                      </a:lnTo>
                      <a:lnTo>
                        <a:pt x="27" y="155"/>
                      </a:lnTo>
                      <a:lnTo>
                        <a:pt x="20" y="155"/>
                      </a:lnTo>
                      <a:lnTo>
                        <a:pt x="3" y="149"/>
                      </a:lnTo>
                      <a:lnTo>
                        <a:pt x="0" y="131"/>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51" name="Freeform 29"/>
                <p:cNvSpPr>
                  <a:spLocks/>
                </p:cNvSpPr>
                <p:nvPr/>
              </p:nvSpPr>
              <p:spPr bwMode="auto">
                <a:xfrm>
                  <a:off x="1482" y="2399"/>
                  <a:ext cx="70" cy="115"/>
                </a:xfrm>
                <a:custGeom>
                  <a:avLst/>
                  <a:gdLst>
                    <a:gd name="T0" fmla="*/ 2 w 114"/>
                    <a:gd name="T1" fmla="*/ 6 h 177"/>
                    <a:gd name="T2" fmla="*/ 1 w 114"/>
                    <a:gd name="T3" fmla="*/ 4 h 177"/>
                    <a:gd name="T4" fmla="*/ 1 w 114"/>
                    <a:gd name="T5" fmla="*/ 4 h 177"/>
                    <a:gd name="T6" fmla="*/ 1 w 114"/>
                    <a:gd name="T7" fmla="*/ 5 h 177"/>
                    <a:gd name="T8" fmla="*/ 1 w 114"/>
                    <a:gd name="T9" fmla="*/ 4 h 177"/>
                    <a:gd name="T10" fmla="*/ 1 w 114"/>
                    <a:gd name="T11" fmla="*/ 5 h 177"/>
                    <a:gd name="T12" fmla="*/ 1 w 114"/>
                    <a:gd name="T13" fmla="*/ 4 h 177"/>
                    <a:gd name="T14" fmla="*/ 1 w 114"/>
                    <a:gd name="T15" fmla="*/ 3 h 177"/>
                    <a:gd name="T16" fmla="*/ 0 w 114"/>
                    <a:gd name="T17" fmla="*/ 3 h 177"/>
                    <a:gd name="T18" fmla="*/ 0 w 114"/>
                    <a:gd name="T19" fmla="*/ 3 h 177"/>
                    <a:gd name="T20" fmla="*/ 1 w 114"/>
                    <a:gd name="T21" fmla="*/ 3 h 177"/>
                    <a:gd name="T22" fmla="*/ 1 w 114"/>
                    <a:gd name="T23" fmla="*/ 3 h 177"/>
                    <a:gd name="T24" fmla="*/ 1 w 114"/>
                    <a:gd name="T25" fmla="*/ 3 h 177"/>
                    <a:gd name="T26" fmla="*/ 1 w 114"/>
                    <a:gd name="T27" fmla="*/ 3 h 177"/>
                    <a:gd name="T28" fmla="*/ 1 w 114"/>
                    <a:gd name="T29" fmla="*/ 2 h 177"/>
                    <a:gd name="T30" fmla="*/ 1 w 114"/>
                    <a:gd name="T31" fmla="*/ 1 h 177"/>
                    <a:gd name="T32" fmla="*/ 1 w 114"/>
                    <a:gd name="T33" fmla="*/ 1 h 177"/>
                    <a:gd name="T34" fmla="*/ 0 w 114"/>
                    <a:gd name="T35" fmla="*/ 1 h 177"/>
                    <a:gd name="T36" fmla="*/ 1 w 114"/>
                    <a:gd name="T37" fmla="*/ 1 h 177"/>
                    <a:gd name="T38" fmla="*/ 1 w 114"/>
                    <a:gd name="T39" fmla="*/ 0 h 177"/>
                    <a:gd name="T40" fmla="*/ 1 w 114"/>
                    <a:gd name="T41" fmla="*/ 1 h 177"/>
                    <a:gd name="T42" fmla="*/ 1 w 114"/>
                    <a:gd name="T43" fmla="*/ 1 h 177"/>
                    <a:gd name="T44" fmla="*/ 1 w 114"/>
                    <a:gd name="T45" fmla="*/ 2 h 177"/>
                    <a:gd name="T46" fmla="*/ 1 w 114"/>
                    <a:gd name="T47" fmla="*/ 3 h 177"/>
                    <a:gd name="T48" fmla="*/ 1 w 114"/>
                    <a:gd name="T49" fmla="*/ 3 h 177"/>
                    <a:gd name="T50" fmla="*/ 1 w 114"/>
                    <a:gd name="T51" fmla="*/ 3 h 177"/>
                    <a:gd name="T52" fmla="*/ 2 w 114"/>
                    <a:gd name="T53" fmla="*/ 3 h 177"/>
                    <a:gd name="T54" fmla="*/ 2 w 114"/>
                    <a:gd name="T55" fmla="*/ 3 h 177"/>
                    <a:gd name="T56" fmla="*/ 2 w 114"/>
                    <a:gd name="T57" fmla="*/ 4 h 177"/>
                    <a:gd name="T58" fmla="*/ 2 w 114"/>
                    <a:gd name="T59" fmla="*/ 4 h 177"/>
                    <a:gd name="T60" fmla="*/ 2 w 114"/>
                    <a:gd name="T61" fmla="*/ 4 h 177"/>
                    <a:gd name="T62" fmla="*/ 2 w 114"/>
                    <a:gd name="T63" fmla="*/ 5 h 177"/>
                    <a:gd name="T64" fmla="*/ 2 w 114"/>
                    <a:gd name="T65" fmla="*/ 6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77"/>
                    <a:gd name="T101" fmla="*/ 114 w 114"/>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77">
                      <a:moveTo>
                        <a:pt x="96" y="177"/>
                      </a:moveTo>
                      <a:lnTo>
                        <a:pt x="82" y="138"/>
                      </a:lnTo>
                      <a:lnTo>
                        <a:pt x="58" y="135"/>
                      </a:lnTo>
                      <a:lnTo>
                        <a:pt x="58" y="149"/>
                      </a:lnTo>
                      <a:lnTo>
                        <a:pt x="48" y="138"/>
                      </a:lnTo>
                      <a:lnTo>
                        <a:pt x="44" y="153"/>
                      </a:lnTo>
                      <a:lnTo>
                        <a:pt x="37" y="138"/>
                      </a:lnTo>
                      <a:lnTo>
                        <a:pt x="16" y="107"/>
                      </a:lnTo>
                      <a:lnTo>
                        <a:pt x="0" y="90"/>
                      </a:lnTo>
                      <a:lnTo>
                        <a:pt x="0" y="80"/>
                      </a:lnTo>
                      <a:lnTo>
                        <a:pt x="13" y="98"/>
                      </a:lnTo>
                      <a:lnTo>
                        <a:pt x="27" y="101"/>
                      </a:lnTo>
                      <a:lnTo>
                        <a:pt x="13" y="80"/>
                      </a:lnTo>
                      <a:lnTo>
                        <a:pt x="7" y="76"/>
                      </a:lnTo>
                      <a:lnTo>
                        <a:pt x="9" y="56"/>
                      </a:lnTo>
                      <a:lnTo>
                        <a:pt x="13" y="46"/>
                      </a:lnTo>
                      <a:lnTo>
                        <a:pt x="3" y="35"/>
                      </a:lnTo>
                      <a:lnTo>
                        <a:pt x="0" y="15"/>
                      </a:lnTo>
                      <a:lnTo>
                        <a:pt x="3" y="4"/>
                      </a:lnTo>
                      <a:lnTo>
                        <a:pt x="16" y="0"/>
                      </a:lnTo>
                      <a:lnTo>
                        <a:pt x="20" y="15"/>
                      </a:lnTo>
                      <a:lnTo>
                        <a:pt x="13" y="46"/>
                      </a:lnTo>
                      <a:lnTo>
                        <a:pt x="24" y="66"/>
                      </a:lnTo>
                      <a:lnTo>
                        <a:pt x="37" y="80"/>
                      </a:lnTo>
                      <a:lnTo>
                        <a:pt x="55" y="90"/>
                      </a:lnTo>
                      <a:lnTo>
                        <a:pt x="72" y="107"/>
                      </a:lnTo>
                      <a:lnTo>
                        <a:pt x="93" y="107"/>
                      </a:lnTo>
                      <a:lnTo>
                        <a:pt x="110" y="94"/>
                      </a:lnTo>
                      <a:lnTo>
                        <a:pt x="114" y="118"/>
                      </a:lnTo>
                      <a:lnTo>
                        <a:pt x="99" y="125"/>
                      </a:lnTo>
                      <a:lnTo>
                        <a:pt x="96" y="138"/>
                      </a:lnTo>
                      <a:lnTo>
                        <a:pt x="93" y="166"/>
                      </a:lnTo>
                      <a:lnTo>
                        <a:pt x="96" y="177"/>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52" name="Freeform 30"/>
                <p:cNvSpPr>
                  <a:spLocks/>
                </p:cNvSpPr>
                <p:nvPr/>
              </p:nvSpPr>
              <p:spPr bwMode="auto">
                <a:xfrm>
                  <a:off x="1428" y="1781"/>
                  <a:ext cx="101" cy="156"/>
                </a:xfrm>
                <a:custGeom>
                  <a:avLst/>
                  <a:gdLst>
                    <a:gd name="T0" fmla="*/ 1 w 162"/>
                    <a:gd name="T1" fmla="*/ 5 h 239"/>
                    <a:gd name="T2" fmla="*/ 2 w 162"/>
                    <a:gd name="T3" fmla="*/ 6 h 239"/>
                    <a:gd name="T4" fmla="*/ 2 w 162"/>
                    <a:gd name="T5" fmla="*/ 5 h 239"/>
                    <a:gd name="T6" fmla="*/ 1 w 162"/>
                    <a:gd name="T7" fmla="*/ 3 h 239"/>
                    <a:gd name="T8" fmla="*/ 1 w 162"/>
                    <a:gd name="T9" fmla="*/ 3 h 239"/>
                    <a:gd name="T10" fmla="*/ 1 w 162"/>
                    <a:gd name="T11" fmla="*/ 2 h 239"/>
                    <a:gd name="T12" fmla="*/ 1 w 162"/>
                    <a:gd name="T13" fmla="*/ 2 h 239"/>
                    <a:gd name="T14" fmla="*/ 0 w 162"/>
                    <a:gd name="T15" fmla="*/ 1 h 239"/>
                    <a:gd name="T16" fmla="*/ 0 w 162"/>
                    <a:gd name="T17" fmla="*/ 1 h 239"/>
                    <a:gd name="T18" fmla="*/ 1 w 162"/>
                    <a:gd name="T19" fmla="*/ 1 h 239"/>
                    <a:gd name="T20" fmla="*/ 1 w 162"/>
                    <a:gd name="T21" fmla="*/ 2 h 239"/>
                    <a:gd name="T22" fmla="*/ 1 w 162"/>
                    <a:gd name="T23" fmla="*/ 1 h 239"/>
                    <a:gd name="T24" fmla="*/ 1 w 162"/>
                    <a:gd name="T25" fmla="*/ 1 h 239"/>
                    <a:gd name="T26" fmla="*/ 1 w 162"/>
                    <a:gd name="T27" fmla="*/ 0 h 239"/>
                    <a:gd name="T28" fmla="*/ 1 w 162"/>
                    <a:gd name="T29" fmla="*/ 1 h 239"/>
                    <a:gd name="T30" fmla="*/ 1 w 162"/>
                    <a:gd name="T31" fmla="*/ 1 h 239"/>
                    <a:gd name="T32" fmla="*/ 1 w 162"/>
                    <a:gd name="T33" fmla="*/ 1 h 239"/>
                    <a:gd name="T34" fmla="*/ 1 w 162"/>
                    <a:gd name="T35" fmla="*/ 1 h 239"/>
                    <a:gd name="T36" fmla="*/ 2 w 162"/>
                    <a:gd name="T37" fmla="*/ 1 h 239"/>
                    <a:gd name="T38" fmla="*/ 2 w 162"/>
                    <a:gd name="T39" fmla="*/ 1 h 239"/>
                    <a:gd name="T40" fmla="*/ 2 w 162"/>
                    <a:gd name="T41" fmla="*/ 1 h 239"/>
                    <a:gd name="T42" fmla="*/ 2 w 162"/>
                    <a:gd name="T43" fmla="*/ 1 h 239"/>
                    <a:gd name="T44" fmla="*/ 2 w 162"/>
                    <a:gd name="T45" fmla="*/ 2 h 239"/>
                    <a:gd name="T46" fmla="*/ 2 w 162"/>
                    <a:gd name="T47" fmla="*/ 2 h 239"/>
                    <a:gd name="T48" fmla="*/ 2 w 162"/>
                    <a:gd name="T49" fmla="*/ 2 h 239"/>
                    <a:gd name="T50" fmla="*/ 2 w 162"/>
                    <a:gd name="T51" fmla="*/ 2 h 239"/>
                    <a:gd name="T52" fmla="*/ 2 w 162"/>
                    <a:gd name="T53" fmla="*/ 2 h 239"/>
                    <a:gd name="T54" fmla="*/ 2 w 162"/>
                    <a:gd name="T55" fmla="*/ 2 h 239"/>
                    <a:gd name="T56" fmla="*/ 2 w 162"/>
                    <a:gd name="T57" fmla="*/ 2 h 239"/>
                    <a:gd name="T58" fmla="*/ 4 w 162"/>
                    <a:gd name="T59" fmla="*/ 3 h 239"/>
                    <a:gd name="T60" fmla="*/ 4 w 162"/>
                    <a:gd name="T61" fmla="*/ 3 h 239"/>
                    <a:gd name="T62" fmla="*/ 4 w 162"/>
                    <a:gd name="T63" fmla="*/ 3 h 239"/>
                    <a:gd name="T64" fmla="*/ 2 w 162"/>
                    <a:gd name="T65" fmla="*/ 3 h 239"/>
                    <a:gd name="T66" fmla="*/ 2 w 162"/>
                    <a:gd name="T67" fmla="*/ 2 h 239"/>
                    <a:gd name="T68" fmla="*/ 2 w 162"/>
                    <a:gd name="T69" fmla="*/ 3 h 239"/>
                    <a:gd name="T70" fmla="*/ 1 w 162"/>
                    <a:gd name="T71" fmla="*/ 2 h 239"/>
                    <a:gd name="T72" fmla="*/ 1 w 162"/>
                    <a:gd name="T73" fmla="*/ 2 h 239"/>
                    <a:gd name="T74" fmla="*/ 1 w 162"/>
                    <a:gd name="T75" fmla="*/ 2 h 239"/>
                    <a:gd name="T76" fmla="*/ 1 w 162"/>
                    <a:gd name="T77" fmla="*/ 3 h 239"/>
                    <a:gd name="T78" fmla="*/ 2 w 162"/>
                    <a:gd name="T79" fmla="*/ 3 h 239"/>
                    <a:gd name="T80" fmla="*/ 2 w 162"/>
                    <a:gd name="T81" fmla="*/ 3 h 239"/>
                    <a:gd name="T82" fmla="*/ 2 w 162"/>
                    <a:gd name="T83" fmla="*/ 5 h 239"/>
                    <a:gd name="T84" fmla="*/ 2 w 162"/>
                    <a:gd name="T85" fmla="*/ 5 h 239"/>
                    <a:gd name="T86" fmla="*/ 2 w 162"/>
                    <a:gd name="T87" fmla="*/ 7 h 239"/>
                    <a:gd name="T88" fmla="*/ 2 w 162"/>
                    <a:gd name="T89" fmla="*/ 7 h 239"/>
                    <a:gd name="T90" fmla="*/ 2 w 162"/>
                    <a:gd name="T91" fmla="*/ 8 h 239"/>
                    <a:gd name="T92" fmla="*/ 2 w 162"/>
                    <a:gd name="T93" fmla="*/ 7 h 239"/>
                    <a:gd name="T94" fmla="*/ 1 w 162"/>
                    <a:gd name="T95" fmla="*/ 7 h 239"/>
                    <a:gd name="T96" fmla="*/ 1 w 162"/>
                    <a:gd name="T97" fmla="*/ 7 h 239"/>
                    <a:gd name="T98" fmla="*/ 1 w 162"/>
                    <a:gd name="T99" fmla="*/ 5 h 239"/>
                    <a:gd name="T100" fmla="*/ 1 w 162"/>
                    <a:gd name="T101" fmla="*/ 5 h 2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2"/>
                    <a:gd name="T154" fmla="*/ 0 h 239"/>
                    <a:gd name="T155" fmla="*/ 162 w 162"/>
                    <a:gd name="T156" fmla="*/ 239 h 2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2" h="239">
                      <a:moveTo>
                        <a:pt x="72" y="141"/>
                      </a:moveTo>
                      <a:lnTo>
                        <a:pt x="87" y="180"/>
                      </a:lnTo>
                      <a:lnTo>
                        <a:pt x="90" y="163"/>
                      </a:lnTo>
                      <a:lnTo>
                        <a:pt x="79" y="110"/>
                      </a:lnTo>
                      <a:lnTo>
                        <a:pt x="59" y="80"/>
                      </a:lnTo>
                      <a:lnTo>
                        <a:pt x="37" y="69"/>
                      </a:lnTo>
                      <a:lnTo>
                        <a:pt x="10" y="52"/>
                      </a:lnTo>
                      <a:lnTo>
                        <a:pt x="0" y="34"/>
                      </a:lnTo>
                      <a:lnTo>
                        <a:pt x="0" y="27"/>
                      </a:lnTo>
                      <a:lnTo>
                        <a:pt x="21" y="38"/>
                      </a:lnTo>
                      <a:lnTo>
                        <a:pt x="35" y="55"/>
                      </a:lnTo>
                      <a:lnTo>
                        <a:pt x="31" y="42"/>
                      </a:lnTo>
                      <a:lnTo>
                        <a:pt x="24" y="21"/>
                      </a:lnTo>
                      <a:lnTo>
                        <a:pt x="10" y="0"/>
                      </a:lnTo>
                      <a:lnTo>
                        <a:pt x="28" y="14"/>
                      </a:lnTo>
                      <a:lnTo>
                        <a:pt x="37" y="7"/>
                      </a:lnTo>
                      <a:lnTo>
                        <a:pt x="59" y="21"/>
                      </a:lnTo>
                      <a:lnTo>
                        <a:pt x="76" y="24"/>
                      </a:lnTo>
                      <a:lnTo>
                        <a:pt x="94" y="42"/>
                      </a:lnTo>
                      <a:lnTo>
                        <a:pt x="96" y="24"/>
                      </a:lnTo>
                      <a:lnTo>
                        <a:pt x="100" y="10"/>
                      </a:lnTo>
                      <a:lnTo>
                        <a:pt x="107" y="38"/>
                      </a:lnTo>
                      <a:lnTo>
                        <a:pt x="124" y="58"/>
                      </a:lnTo>
                      <a:lnTo>
                        <a:pt x="111" y="49"/>
                      </a:lnTo>
                      <a:lnTo>
                        <a:pt x="94" y="55"/>
                      </a:lnTo>
                      <a:lnTo>
                        <a:pt x="94" y="66"/>
                      </a:lnTo>
                      <a:lnTo>
                        <a:pt x="103" y="69"/>
                      </a:lnTo>
                      <a:lnTo>
                        <a:pt x="121" y="73"/>
                      </a:lnTo>
                      <a:lnTo>
                        <a:pt x="131" y="73"/>
                      </a:lnTo>
                      <a:lnTo>
                        <a:pt x="153" y="86"/>
                      </a:lnTo>
                      <a:lnTo>
                        <a:pt x="162" y="108"/>
                      </a:lnTo>
                      <a:lnTo>
                        <a:pt x="153" y="108"/>
                      </a:lnTo>
                      <a:lnTo>
                        <a:pt x="135" y="86"/>
                      </a:lnTo>
                      <a:lnTo>
                        <a:pt x="111" y="73"/>
                      </a:lnTo>
                      <a:lnTo>
                        <a:pt x="94" y="82"/>
                      </a:lnTo>
                      <a:lnTo>
                        <a:pt x="83" y="69"/>
                      </a:lnTo>
                      <a:lnTo>
                        <a:pt x="63" y="69"/>
                      </a:lnTo>
                      <a:lnTo>
                        <a:pt x="69" y="69"/>
                      </a:lnTo>
                      <a:lnTo>
                        <a:pt x="76" y="80"/>
                      </a:lnTo>
                      <a:lnTo>
                        <a:pt x="87" y="80"/>
                      </a:lnTo>
                      <a:lnTo>
                        <a:pt x="87" y="100"/>
                      </a:lnTo>
                      <a:lnTo>
                        <a:pt x="94" y="135"/>
                      </a:lnTo>
                      <a:lnTo>
                        <a:pt x="100" y="169"/>
                      </a:lnTo>
                      <a:lnTo>
                        <a:pt x="103" y="194"/>
                      </a:lnTo>
                      <a:lnTo>
                        <a:pt x="100" y="222"/>
                      </a:lnTo>
                      <a:lnTo>
                        <a:pt x="87" y="239"/>
                      </a:lnTo>
                      <a:lnTo>
                        <a:pt x="94" y="218"/>
                      </a:lnTo>
                      <a:lnTo>
                        <a:pt x="83" y="204"/>
                      </a:lnTo>
                      <a:lnTo>
                        <a:pt x="76" y="196"/>
                      </a:lnTo>
                      <a:lnTo>
                        <a:pt x="72" y="156"/>
                      </a:lnTo>
                      <a:lnTo>
                        <a:pt x="72" y="141"/>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53" name="Freeform 31"/>
                <p:cNvSpPr>
                  <a:spLocks/>
                </p:cNvSpPr>
                <p:nvPr/>
              </p:nvSpPr>
              <p:spPr bwMode="auto">
                <a:xfrm>
                  <a:off x="1764" y="920"/>
                  <a:ext cx="196" cy="223"/>
                </a:xfrm>
                <a:custGeom>
                  <a:avLst/>
                  <a:gdLst>
                    <a:gd name="T0" fmla="*/ 7 w 315"/>
                    <a:gd name="T1" fmla="*/ 10 h 344"/>
                    <a:gd name="T2" fmla="*/ 6 w 315"/>
                    <a:gd name="T3" fmla="*/ 10 h 344"/>
                    <a:gd name="T4" fmla="*/ 6 w 315"/>
                    <a:gd name="T5" fmla="*/ 10 h 344"/>
                    <a:gd name="T6" fmla="*/ 5 w 315"/>
                    <a:gd name="T7" fmla="*/ 10 h 344"/>
                    <a:gd name="T8" fmla="*/ 4 w 315"/>
                    <a:gd name="T9" fmla="*/ 10 h 344"/>
                    <a:gd name="T10" fmla="*/ 4 w 315"/>
                    <a:gd name="T11" fmla="*/ 9 h 344"/>
                    <a:gd name="T12" fmla="*/ 4 w 315"/>
                    <a:gd name="T13" fmla="*/ 8 h 344"/>
                    <a:gd name="T14" fmla="*/ 4 w 315"/>
                    <a:gd name="T15" fmla="*/ 8 h 344"/>
                    <a:gd name="T16" fmla="*/ 4 w 315"/>
                    <a:gd name="T17" fmla="*/ 8 h 344"/>
                    <a:gd name="T18" fmla="*/ 4 w 315"/>
                    <a:gd name="T19" fmla="*/ 7 h 344"/>
                    <a:gd name="T20" fmla="*/ 4 w 315"/>
                    <a:gd name="T21" fmla="*/ 8 h 344"/>
                    <a:gd name="T22" fmla="*/ 4 w 315"/>
                    <a:gd name="T23" fmla="*/ 6 h 344"/>
                    <a:gd name="T24" fmla="*/ 2 w 315"/>
                    <a:gd name="T25" fmla="*/ 6 h 344"/>
                    <a:gd name="T26" fmla="*/ 2 w 315"/>
                    <a:gd name="T27" fmla="*/ 6 h 344"/>
                    <a:gd name="T28" fmla="*/ 2 w 315"/>
                    <a:gd name="T29" fmla="*/ 5 h 344"/>
                    <a:gd name="T30" fmla="*/ 2 w 315"/>
                    <a:gd name="T31" fmla="*/ 6 h 344"/>
                    <a:gd name="T32" fmla="*/ 1 w 315"/>
                    <a:gd name="T33" fmla="*/ 5 h 344"/>
                    <a:gd name="T34" fmla="*/ 1 w 315"/>
                    <a:gd name="T35" fmla="*/ 4 h 344"/>
                    <a:gd name="T36" fmla="*/ 2 w 315"/>
                    <a:gd name="T37" fmla="*/ 4 h 344"/>
                    <a:gd name="T38" fmla="*/ 2 w 315"/>
                    <a:gd name="T39" fmla="*/ 5 h 344"/>
                    <a:gd name="T40" fmla="*/ 2 w 315"/>
                    <a:gd name="T41" fmla="*/ 5 h 344"/>
                    <a:gd name="T42" fmla="*/ 4 w 315"/>
                    <a:gd name="T43" fmla="*/ 5 h 344"/>
                    <a:gd name="T44" fmla="*/ 4 w 315"/>
                    <a:gd name="T45" fmla="*/ 6 h 344"/>
                    <a:gd name="T46" fmla="*/ 4 w 315"/>
                    <a:gd name="T47" fmla="*/ 5 h 344"/>
                    <a:gd name="T48" fmla="*/ 4 w 315"/>
                    <a:gd name="T49" fmla="*/ 5 h 344"/>
                    <a:gd name="T50" fmla="*/ 2 w 315"/>
                    <a:gd name="T51" fmla="*/ 4 h 344"/>
                    <a:gd name="T52" fmla="*/ 2 w 315"/>
                    <a:gd name="T53" fmla="*/ 4 h 344"/>
                    <a:gd name="T54" fmla="*/ 2 w 315"/>
                    <a:gd name="T55" fmla="*/ 3 h 344"/>
                    <a:gd name="T56" fmla="*/ 1 w 315"/>
                    <a:gd name="T57" fmla="*/ 3 h 344"/>
                    <a:gd name="T58" fmla="*/ 2 w 315"/>
                    <a:gd name="T59" fmla="*/ 2 h 344"/>
                    <a:gd name="T60" fmla="*/ 1 w 315"/>
                    <a:gd name="T61" fmla="*/ 1 h 344"/>
                    <a:gd name="T62" fmla="*/ 1 w 315"/>
                    <a:gd name="T63" fmla="*/ 1 h 344"/>
                    <a:gd name="T64" fmla="*/ 1 w 315"/>
                    <a:gd name="T65" fmla="*/ 1 h 344"/>
                    <a:gd name="T66" fmla="*/ 1 w 315"/>
                    <a:gd name="T67" fmla="*/ 1 h 344"/>
                    <a:gd name="T68" fmla="*/ 1 w 315"/>
                    <a:gd name="T69" fmla="*/ 1 h 344"/>
                    <a:gd name="T70" fmla="*/ 1 w 315"/>
                    <a:gd name="T71" fmla="*/ 1 h 344"/>
                    <a:gd name="T72" fmla="*/ 2 w 315"/>
                    <a:gd name="T73" fmla="*/ 2 h 344"/>
                    <a:gd name="T74" fmla="*/ 4 w 315"/>
                    <a:gd name="T75" fmla="*/ 3 h 344"/>
                    <a:gd name="T76" fmla="*/ 4 w 315"/>
                    <a:gd name="T77" fmla="*/ 3 h 344"/>
                    <a:gd name="T78" fmla="*/ 4 w 315"/>
                    <a:gd name="T79" fmla="*/ 4 h 344"/>
                    <a:gd name="T80" fmla="*/ 6 w 315"/>
                    <a:gd name="T81" fmla="*/ 5 h 344"/>
                    <a:gd name="T82" fmla="*/ 4 w 315"/>
                    <a:gd name="T83" fmla="*/ 5 h 344"/>
                    <a:gd name="T84" fmla="*/ 4 w 315"/>
                    <a:gd name="T85" fmla="*/ 5 h 344"/>
                    <a:gd name="T86" fmla="*/ 4 w 315"/>
                    <a:gd name="T87" fmla="*/ 6 h 344"/>
                    <a:gd name="T88" fmla="*/ 4 w 315"/>
                    <a:gd name="T89" fmla="*/ 6 h 344"/>
                    <a:gd name="T90" fmla="*/ 4 w 315"/>
                    <a:gd name="T91" fmla="*/ 8 h 344"/>
                    <a:gd name="T92" fmla="*/ 6 w 315"/>
                    <a:gd name="T93" fmla="*/ 8 h 344"/>
                    <a:gd name="T94" fmla="*/ 6 w 315"/>
                    <a:gd name="T95" fmla="*/ 9 h 344"/>
                    <a:gd name="T96" fmla="*/ 6 w 315"/>
                    <a:gd name="T97" fmla="*/ 9 h 344"/>
                    <a:gd name="T98" fmla="*/ 6 w 315"/>
                    <a:gd name="T99" fmla="*/ 10 h 344"/>
                    <a:gd name="T100" fmla="*/ 6 w 315"/>
                    <a:gd name="T101" fmla="*/ 9 h 344"/>
                    <a:gd name="T102" fmla="*/ 7 w 315"/>
                    <a:gd name="T103" fmla="*/ 1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5"/>
                    <a:gd name="T157" fmla="*/ 0 h 344"/>
                    <a:gd name="T158" fmla="*/ 315 w 315"/>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5" h="344">
                      <a:moveTo>
                        <a:pt x="315" y="344"/>
                      </a:moveTo>
                      <a:lnTo>
                        <a:pt x="289" y="331"/>
                      </a:lnTo>
                      <a:lnTo>
                        <a:pt x="273" y="335"/>
                      </a:lnTo>
                      <a:lnTo>
                        <a:pt x="238" y="317"/>
                      </a:lnTo>
                      <a:lnTo>
                        <a:pt x="225" y="311"/>
                      </a:lnTo>
                      <a:lnTo>
                        <a:pt x="238" y="324"/>
                      </a:lnTo>
                      <a:lnTo>
                        <a:pt x="234" y="331"/>
                      </a:lnTo>
                      <a:lnTo>
                        <a:pt x="221" y="320"/>
                      </a:lnTo>
                      <a:lnTo>
                        <a:pt x="203" y="314"/>
                      </a:lnTo>
                      <a:lnTo>
                        <a:pt x="207" y="307"/>
                      </a:lnTo>
                      <a:lnTo>
                        <a:pt x="221" y="314"/>
                      </a:lnTo>
                      <a:lnTo>
                        <a:pt x="214" y="300"/>
                      </a:lnTo>
                      <a:lnTo>
                        <a:pt x="207" y="289"/>
                      </a:lnTo>
                      <a:lnTo>
                        <a:pt x="207" y="272"/>
                      </a:lnTo>
                      <a:lnTo>
                        <a:pt x="190" y="252"/>
                      </a:lnTo>
                      <a:lnTo>
                        <a:pt x="190" y="241"/>
                      </a:lnTo>
                      <a:lnTo>
                        <a:pt x="200" y="252"/>
                      </a:lnTo>
                      <a:lnTo>
                        <a:pt x="190" y="234"/>
                      </a:lnTo>
                      <a:lnTo>
                        <a:pt x="176" y="221"/>
                      </a:lnTo>
                      <a:lnTo>
                        <a:pt x="170" y="228"/>
                      </a:lnTo>
                      <a:lnTo>
                        <a:pt x="170" y="245"/>
                      </a:lnTo>
                      <a:lnTo>
                        <a:pt x="152" y="245"/>
                      </a:lnTo>
                      <a:lnTo>
                        <a:pt x="144" y="224"/>
                      </a:lnTo>
                      <a:lnTo>
                        <a:pt x="148" y="217"/>
                      </a:lnTo>
                      <a:lnTo>
                        <a:pt x="144" y="197"/>
                      </a:lnTo>
                      <a:lnTo>
                        <a:pt x="135" y="179"/>
                      </a:lnTo>
                      <a:lnTo>
                        <a:pt x="122" y="173"/>
                      </a:lnTo>
                      <a:lnTo>
                        <a:pt x="135" y="189"/>
                      </a:lnTo>
                      <a:lnTo>
                        <a:pt x="114" y="169"/>
                      </a:lnTo>
                      <a:lnTo>
                        <a:pt x="94" y="151"/>
                      </a:lnTo>
                      <a:lnTo>
                        <a:pt x="81" y="158"/>
                      </a:lnTo>
                      <a:lnTo>
                        <a:pt x="90" y="179"/>
                      </a:lnTo>
                      <a:lnTo>
                        <a:pt x="83" y="175"/>
                      </a:lnTo>
                      <a:lnTo>
                        <a:pt x="81" y="165"/>
                      </a:lnTo>
                      <a:lnTo>
                        <a:pt x="77" y="155"/>
                      </a:lnTo>
                      <a:lnTo>
                        <a:pt x="74" y="138"/>
                      </a:lnTo>
                      <a:lnTo>
                        <a:pt x="98" y="134"/>
                      </a:lnTo>
                      <a:lnTo>
                        <a:pt x="105" y="141"/>
                      </a:lnTo>
                      <a:lnTo>
                        <a:pt x="118" y="158"/>
                      </a:lnTo>
                      <a:lnTo>
                        <a:pt x="128" y="158"/>
                      </a:lnTo>
                      <a:lnTo>
                        <a:pt x="118" y="138"/>
                      </a:lnTo>
                      <a:lnTo>
                        <a:pt x="128" y="151"/>
                      </a:lnTo>
                      <a:lnTo>
                        <a:pt x="141" y="158"/>
                      </a:lnTo>
                      <a:lnTo>
                        <a:pt x="155" y="165"/>
                      </a:lnTo>
                      <a:lnTo>
                        <a:pt x="170" y="173"/>
                      </a:lnTo>
                      <a:lnTo>
                        <a:pt x="179" y="179"/>
                      </a:lnTo>
                      <a:lnTo>
                        <a:pt x="172" y="162"/>
                      </a:lnTo>
                      <a:lnTo>
                        <a:pt x="155" y="158"/>
                      </a:lnTo>
                      <a:lnTo>
                        <a:pt x="166" y="155"/>
                      </a:lnTo>
                      <a:lnTo>
                        <a:pt x="166" y="147"/>
                      </a:lnTo>
                      <a:lnTo>
                        <a:pt x="152" y="131"/>
                      </a:lnTo>
                      <a:lnTo>
                        <a:pt x="131" y="120"/>
                      </a:lnTo>
                      <a:lnTo>
                        <a:pt x="122" y="110"/>
                      </a:lnTo>
                      <a:lnTo>
                        <a:pt x="135" y="116"/>
                      </a:lnTo>
                      <a:lnTo>
                        <a:pt x="122" y="99"/>
                      </a:lnTo>
                      <a:lnTo>
                        <a:pt x="105" y="96"/>
                      </a:lnTo>
                      <a:lnTo>
                        <a:pt x="83" y="89"/>
                      </a:lnTo>
                      <a:lnTo>
                        <a:pt x="83" y="83"/>
                      </a:lnTo>
                      <a:lnTo>
                        <a:pt x="105" y="89"/>
                      </a:lnTo>
                      <a:lnTo>
                        <a:pt x="87" y="61"/>
                      </a:lnTo>
                      <a:lnTo>
                        <a:pt x="63" y="33"/>
                      </a:lnTo>
                      <a:lnTo>
                        <a:pt x="42" y="24"/>
                      </a:lnTo>
                      <a:lnTo>
                        <a:pt x="18" y="20"/>
                      </a:lnTo>
                      <a:lnTo>
                        <a:pt x="24" y="17"/>
                      </a:lnTo>
                      <a:lnTo>
                        <a:pt x="24" y="2"/>
                      </a:lnTo>
                      <a:lnTo>
                        <a:pt x="8" y="2"/>
                      </a:lnTo>
                      <a:lnTo>
                        <a:pt x="0" y="0"/>
                      </a:lnTo>
                      <a:lnTo>
                        <a:pt x="18" y="2"/>
                      </a:lnTo>
                      <a:lnTo>
                        <a:pt x="39" y="9"/>
                      </a:lnTo>
                      <a:lnTo>
                        <a:pt x="56" y="24"/>
                      </a:lnTo>
                      <a:lnTo>
                        <a:pt x="74" y="27"/>
                      </a:lnTo>
                      <a:lnTo>
                        <a:pt x="83" y="37"/>
                      </a:lnTo>
                      <a:lnTo>
                        <a:pt x="94" y="55"/>
                      </a:lnTo>
                      <a:lnTo>
                        <a:pt x="112" y="72"/>
                      </a:lnTo>
                      <a:lnTo>
                        <a:pt x="131" y="92"/>
                      </a:lnTo>
                      <a:lnTo>
                        <a:pt x="148" y="99"/>
                      </a:lnTo>
                      <a:lnTo>
                        <a:pt x="166" y="107"/>
                      </a:lnTo>
                      <a:lnTo>
                        <a:pt x="162" y="114"/>
                      </a:lnTo>
                      <a:lnTo>
                        <a:pt x="172" y="134"/>
                      </a:lnTo>
                      <a:lnTo>
                        <a:pt x="190" y="144"/>
                      </a:lnTo>
                      <a:lnTo>
                        <a:pt x="214" y="155"/>
                      </a:lnTo>
                      <a:lnTo>
                        <a:pt x="231" y="158"/>
                      </a:lnTo>
                      <a:lnTo>
                        <a:pt x="210" y="165"/>
                      </a:lnTo>
                      <a:lnTo>
                        <a:pt x="190" y="151"/>
                      </a:lnTo>
                      <a:lnTo>
                        <a:pt x="170" y="134"/>
                      </a:lnTo>
                      <a:lnTo>
                        <a:pt x="179" y="155"/>
                      </a:lnTo>
                      <a:lnTo>
                        <a:pt x="179" y="173"/>
                      </a:lnTo>
                      <a:lnTo>
                        <a:pt x="183" y="189"/>
                      </a:lnTo>
                      <a:lnTo>
                        <a:pt x="190" y="210"/>
                      </a:lnTo>
                      <a:lnTo>
                        <a:pt x="179" y="213"/>
                      </a:lnTo>
                      <a:lnTo>
                        <a:pt x="200" y="234"/>
                      </a:lnTo>
                      <a:lnTo>
                        <a:pt x="214" y="272"/>
                      </a:lnTo>
                      <a:lnTo>
                        <a:pt x="231" y="287"/>
                      </a:lnTo>
                      <a:lnTo>
                        <a:pt x="231" y="272"/>
                      </a:lnTo>
                      <a:lnTo>
                        <a:pt x="245" y="279"/>
                      </a:lnTo>
                      <a:lnTo>
                        <a:pt x="256" y="279"/>
                      </a:lnTo>
                      <a:lnTo>
                        <a:pt x="262" y="287"/>
                      </a:lnTo>
                      <a:lnTo>
                        <a:pt x="258" y="296"/>
                      </a:lnTo>
                      <a:lnTo>
                        <a:pt x="234" y="300"/>
                      </a:lnTo>
                      <a:lnTo>
                        <a:pt x="249" y="311"/>
                      </a:lnTo>
                      <a:lnTo>
                        <a:pt x="258" y="311"/>
                      </a:lnTo>
                      <a:lnTo>
                        <a:pt x="262" y="300"/>
                      </a:lnTo>
                      <a:lnTo>
                        <a:pt x="276" y="324"/>
                      </a:lnTo>
                      <a:lnTo>
                        <a:pt x="297" y="327"/>
                      </a:lnTo>
                      <a:lnTo>
                        <a:pt x="315" y="344"/>
                      </a:lnTo>
                    </a:path>
                  </a:pathLst>
                </a:custGeom>
                <a:grpFill/>
                <a:ln w="0">
                  <a:solidFill>
                    <a:srgbClr val="000000"/>
                  </a:solidFill>
                  <a:round/>
                  <a:headEnd/>
                  <a:tailEnd/>
                </a:ln>
              </p:spPr>
              <p:txBody>
                <a:bodyPr/>
                <a:lstStyle/>
                <a:p>
                  <a:pPr fontAlgn="auto">
                    <a:spcBef>
                      <a:spcPts val="0"/>
                    </a:spcBef>
                    <a:spcAft>
                      <a:spcPts val="0"/>
                    </a:spcAft>
                    <a:defRPr/>
                  </a:pPr>
                  <a:endParaRPr lang="sv-SE" dirty="0">
                    <a:latin typeface="+mn-lt"/>
                    <a:cs typeface="+mn-cs"/>
                  </a:endParaRPr>
                </a:p>
              </p:txBody>
            </p:sp>
            <p:sp>
              <p:nvSpPr>
                <p:cNvPr id="54" name="Freeform 32"/>
                <p:cNvSpPr>
                  <a:spLocks/>
                </p:cNvSpPr>
                <p:nvPr/>
              </p:nvSpPr>
              <p:spPr bwMode="auto">
                <a:xfrm>
                  <a:off x="1608" y="943"/>
                  <a:ext cx="437" cy="324"/>
                </a:xfrm>
                <a:custGeom>
                  <a:avLst/>
                  <a:gdLst>
                    <a:gd name="T0" fmla="*/ 15 w 707"/>
                    <a:gd name="T1" fmla="*/ 16 h 496"/>
                    <a:gd name="T2" fmla="*/ 14 w 707"/>
                    <a:gd name="T3" fmla="*/ 16 h 496"/>
                    <a:gd name="T4" fmla="*/ 14 w 707"/>
                    <a:gd name="T5" fmla="*/ 16 h 496"/>
                    <a:gd name="T6" fmla="*/ 14 w 707"/>
                    <a:gd name="T7" fmla="*/ 15 h 496"/>
                    <a:gd name="T8" fmla="*/ 14 w 707"/>
                    <a:gd name="T9" fmla="*/ 14 h 496"/>
                    <a:gd name="T10" fmla="*/ 14 w 707"/>
                    <a:gd name="T11" fmla="*/ 14 h 496"/>
                    <a:gd name="T12" fmla="*/ 14 w 707"/>
                    <a:gd name="T13" fmla="*/ 13 h 496"/>
                    <a:gd name="T14" fmla="*/ 12 w 707"/>
                    <a:gd name="T15" fmla="*/ 13 h 496"/>
                    <a:gd name="T16" fmla="*/ 12 w 707"/>
                    <a:gd name="T17" fmla="*/ 12 h 496"/>
                    <a:gd name="T18" fmla="*/ 12 w 707"/>
                    <a:gd name="T19" fmla="*/ 12 h 496"/>
                    <a:gd name="T20" fmla="*/ 12 w 707"/>
                    <a:gd name="T21" fmla="*/ 12 h 496"/>
                    <a:gd name="T22" fmla="*/ 12 w 707"/>
                    <a:gd name="T23" fmla="*/ 12 h 496"/>
                    <a:gd name="T24" fmla="*/ 11 w 707"/>
                    <a:gd name="T25" fmla="*/ 12 h 496"/>
                    <a:gd name="T26" fmla="*/ 11 w 707"/>
                    <a:gd name="T27" fmla="*/ 12 h 496"/>
                    <a:gd name="T28" fmla="*/ 11 w 707"/>
                    <a:gd name="T29" fmla="*/ 12 h 496"/>
                    <a:gd name="T30" fmla="*/ 11 w 707"/>
                    <a:gd name="T31" fmla="*/ 12 h 496"/>
                    <a:gd name="T32" fmla="*/ 11 w 707"/>
                    <a:gd name="T33" fmla="*/ 11 h 496"/>
                    <a:gd name="T34" fmla="*/ 11 w 707"/>
                    <a:gd name="T35" fmla="*/ 10 h 496"/>
                    <a:gd name="T36" fmla="*/ 11 w 707"/>
                    <a:gd name="T37" fmla="*/ 10 h 496"/>
                    <a:gd name="T38" fmla="*/ 9 w 707"/>
                    <a:gd name="T39" fmla="*/ 10 h 496"/>
                    <a:gd name="T40" fmla="*/ 9 w 707"/>
                    <a:gd name="T41" fmla="*/ 10 h 496"/>
                    <a:gd name="T42" fmla="*/ 9 w 707"/>
                    <a:gd name="T43" fmla="*/ 10 h 496"/>
                    <a:gd name="T44" fmla="*/ 9 w 707"/>
                    <a:gd name="T45" fmla="*/ 10 h 496"/>
                    <a:gd name="T46" fmla="*/ 9 w 707"/>
                    <a:gd name="T47" fmla="*/ 9 h 496"/>
                    <a:gd name="T48" fmla="*/ 7 w 707"/>
                    <a:gd name="T49" fmla="*/ 8 h 496"/>
                    <a:gd name="T50" fmla="*/ 7 w 707"/>
                    <a:gd name="T51" fmla="*/ 7 h 496"/>
                    <a:gd name="T52" fmla="*/ 5 w 707"/>
                    <a:gd name="T53" fmla="*/ 5 h 496"/>
                    <a:gd name="T54" fmla="*/ 4 w 707"/>
                    <a:gd name="T55" fmla="*/ 5 h 496"/>
                    <a:gd name="T56" fmla="*/ 2 w 707"/>
                    <a:gd name="T57" fmla="*/ 3 h 496"/>
                    <a:gd name="T58" fmla="*/ 1 w 707"/>
                    <a:gd name="T59" fmla="*/ 1 h 496"/>
                    <a:gd name="T60" fmla="*/ 1 w 707"/>
                    <a:gd name="T61" fmla="*/ 1 h 496"/>
                    <a:gd name="T62" fmla="*/ 0 w 707"/>
                    <a:gd name="T63" fmla="*/ 0 h 4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7"/>
                    <a:gd name="T97" fmla="*/ 0 h 496"/>
                    <a:gd name="T98" fmla="*/ 707 w 707"/>
                    <a:gd name="T99" fmla="*/ 496 h 4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7" h="496">
                      <a:moveTo>
                        <a:pt x="707" y="496"/>
                      </a:moveTo>
                      <a:lnTo>
                        <a:pt x="696" y="483"/>
                      </a:lnTo>
                      <a:lnTo>
                        <a:pt x="686" y="473"/>
                      </a:lnTo>
                      <a:lnTo>
                        <a:pt x="678" y="453"/>
                      </a:lnTo>
                      <a:lnTo>
                        <a:pt x="658" y="439"/>
                      </a:lnTo>
                      <a:lnTo>
                        <a:pt x="635" y="420"/>
                      </a:lnTo>
                      <a:lnTo>
                        <a:pt x="619" y="411"/>
                      </a:lnTo>
                      <a:lnTo>
                        <a:pt x="595" y="399"/>
                      </a:lnTo>
                      <a:lnTo>
                        <a:pt x="574" y="383"/>
                      </a:lnTo>
                      <a:lnTo>
                        <a:pt x="546" y="375"/>
                      </a:lnTo>
                      <a:lnTo>
                        <a:pt x="539" y="368"/>
                      </a:lnTo>
                      <a:lnTo>
                        <a:pt x="530" y="359"/>
                      </a:lnTo>
                      <a:lnTo>
                        <a:pt x="521" y="358"/>
                      </a:lnTo>
                      <a:lnTo>
                        <a:pt x="514" y="356"/>
                      </a:lnTo>
                      <a:lnTo>
                        <a:pt x="501" y="348"/>
                      </a:lnTo>
                      <a:lnTo>
                        <a:pt x="493" y="343"/>
                      </a:lnTo>
                      <a:lnTo>
                        <a:pt x="486" y="335"/>
                      </a:lnTo>
                      <a:lnTo>
                        <a:pt x="478" y="329"/>
                      </a:lnTo>
                      <a:lnTo>
                        <a:pt x="467" y="319"/>
                      </a:lnTo>
                      <a:lnTo>
                        <a:pt x="449" y="316"/>
                      </a:lnTo>
                      <a:lnTo>
                        <a:pt x="435" y="310"/>
                      </a:lnTo>
                      <a:lnTo>
                        <a:pt x="420" y="302"/>
                      </a:lnTo>
                      <a:lnTo>
                        <a:pt x="401" y="294"/>
                      </a:lnTo>
                      <a:lnTo>
                        <a:pt x="393" y="290"/>
                      </a:lnTo>
                      <a:lnTo>
                        <a:pt x="354" y="258"/>
                      </a:lnTo>
                      <a:lnTo>
                        <a:pt x="300" y="204"/>
                      </a:lnTo>
                      <a:lnTo>
                        <a:pt x="233" y="138"/>
                      </a:lnTo>
                      <a:lnTo>
                        <a:pt x="183" y="128"/>
                      </a:lnTo>
                      <a:lnTo>
                        <a:pt x="121" y="78"/>
                      </a:lnTo>
                      <a:lnTo>
                        <a:pt x="63" y="36"/>
                      </a:lnTo>
                      <a:lnTo>
                        <a:pt x="54" y="30"/>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55" name="Freeform 33"/>
                <p:cNvSpPr>
                  <a:spLocks/>
                </p:cNvSpPr>
                <p:nvPr/>
              </p:nvSpPr>
              <p:spPr bwMode="auto">
                <a:xfrm>
                  <a:off x="1217" y="2080"/>
                  <a:ext cx="146" cy="180"/>
                </a:xfrm>
                <a:custGeom>
                  <a:avLst/>
                  <a:gdLst>
                    <a:gd name="T0" fmla="*/ 0 w 238"/>
                    <a:gd name="T1" fmla="*/ 0 h 279"/>
                    <a:gd name="T2" fmla="*/ 1 w 238"/>
                    <a:gd name="T3" fmla="*/ 1 h 279"/>
                    <a:gd name="T4" fmla="*/ 1 w 238"/>
                    <a:gd name="T5" fmla="*/ 1 h 279"/>
                    <a:gd name="T6" fmla="*/ 1 w 238"/>
                    <a:gd name="T7" fmla="*/ 1 h 279"/>
                    <a:gd name="T8" fmla="*/ 1 w 238"/>
                    <a:gd name="T9" fmla="*/ 1 h 279"/>
                    <a:gd name="T10" fmla="*/ 1 w 238"/>
                    <a:gd name="T11" fmla="*/ 1 h 279"/>
                    <a:gd name="T12" fmla="*/ 1 w 238"/>
                    <a:gd name="T13" fmla="*/ 1 h 279"/>
                    <a:gd name="T14" fmla="*/ 1 w 238"/>
                    <a:gd name="T15" fmla="*/ 1 h 279"/>
                    <a:gd name="T16" fmla="*/ 2 w 238"/>
                    <a:gd name="T17" fmla="*/ 1 h 279"/>
                    <a:gd name="T18" fmla="*/ 2 w 238"/>
                    <a:gd name="T19" fmla="*/ 1 h 279"/>
                    <a:gd name="T20" fmla="*/ 2 w 238"/>
                    <a:gd name="T21" fmla="*/ 1 h 279"/>
                    <a:gd name="T22" fmla="*/ 2 w 238"/>
                    <a:gd name="T23" fmla="*/ 1 h 279"/>
                    <a:gd name="T24" fmla="*/ 2 w 238"/>
                    <a:gd name="T25" fmla="*/ 2 h 279"/>
                    <a:gd name="T26" fmla="*/ 2 w 238"/>
                    <a:gd name="T27" fmla="*/ 2 h 279"/>
                    <a:gd name="T28" fmla="*/ 2 w 238"/>
                    <a:gd name="T29" fmla="*/ 2 h 279"/>
                    <a:gd name="T30" fmla="*/ 2 w 238"/>
                    <a:gd name="T31" fmla="*/ 3 h 279"/>
                    <a:gd name="T32" fmla="*/ 3 w 238"/>
                    <a:gd name="T33" fmla="*/ 3 h 279"/>
                    <a:gd name="T34" fmla="*/ 3 w 238"/>
                    <a:gd name="T35" fmla="*/ 3 h 279"/>
                    <a:gd name="T36" fmla="*/ 4 w 238"/>
                    <a:gd name="T37" fmla="*/ 3 h 279"/>
                    <a:gd name="T38" fmla="*/ 4 w 238"/>
                    <a:gd name="T39" fmla="*/ 3 h 279"/>
                    <a:gd name="T40" fmla="*/ 4 w 238"/>
                    <a:gd name="T41" fmla="*/ 3 h 279"/>
                    <a:gd name="T42" fmla="*/ 4 w 238"/>
                    <a:gd name="T43" fmla="*/ 4 h 279"/>
                    <a:gd name="T44" fmla="*/ 4 w 238"/>
                    <a:gd name="T45" fmla="*/ 4 h 279"/>
                    <a:gd name="T46" fmla="*/ 4 w 238"/>
                    <a:gd name="T47" fmla="*/ 4 h 279"/>
                    <a:gd name="T48" fmla="*/ 4 w 238"/>
                    <a:gd name="T49" fmla="*/ 4 h 279"/>
                    <a:gd name="T50" fmla="*/ 4 w 238"/>
                    <a:gd name="T51" fmla="*/ 5 h 279"/>
                    <a:gd name="T52" fmla="*/ 4 w 238"/>
                    <a:gd name="T53" fmla="*/ 5 h 279"/>
                    <a:gd name="T54" fmla="*/ 4 w 238"/>
                    <a:gd name="T55" fmla="*/ 5 h 279"/>
                    <a:gd name="T56" fmla="*/ 4 w 238"/>
                    <a:gd name="T57" fmla="*/ 6 h 279"/>
                    <a:gd name="T58" fmla="*/ 4 w 238"/>
                    <a:gd name="T59" fmla="*/ 6 h 279"/>
                    <a:gd name="T60" fmla="*/ 4 w 238"/>
                    <a:gd name="T61" fmla="*/ 6 h 279"/>
                    <a:gd name="T62" fmla="*/ 4 w 238"/>
                    <a:gd name="T63" fmla="*/ 7 h 279"/>
                    <a:gd name="T64" fmla="*/ 4 w 238"/>
                    <a:gd name="T65" fmla="*/ 8 h 279"/>
                    <a:gd name="T66" fmla="*/ 4 w 238"/>
                    <a:gd name="T67" fmla="*/ 8 h 279"/>
                    <a:gd name="T68" fmla="*/ 5 w 238"/>
                    <a:gd name="T69" fmla="*/ 8 h 2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279"/>
                    <a:gd name="T107" fmla="*/ 238 w 238"/>
                    <a:gd name="T108" fmla="*/ 279 h 2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279">
                      <a:moveTo>
                        <a:pt x="0" y="0"/>
                      </a:moveTo>
                      <a:lnTo>
                        <a:pt x="18" y="5"/>
                      </a:lnTo>
                      <a:lnTo>
                        <a:pt x="29" y="9"/>
                      </a:lnTo>
                      <a:lnTo>
                        <a:pt x="38" y="13"/>
                      </a:lnTo>
                      <a:lnTo>
                        <a:pt x="50" y="17"/>
                      </a:lnTo>
                      <a:lnTo>
                        <a:pt x="58" y="21"/>
                      </a:lnTo>
                      <a:lnTo>
                        <a:pt x="65" y="24"/>
                      </a:lnTo>
                      <a:lnTo>
                        <a:pt x="81" y="19"/>
                      </a:lnTo>
                      <a:lnTo>
                        <a:pt x="90" y="19"/>
                      </a:lnTo>
                      <a:lnTo>
                        <a:pt x="100" y="30"/>
                      </a:lnTo>
                      <a:lnTo>
                        <a:pt x="105" y="39"/>
                      </a:lnTo>
                      <a:lnTo>
                        <a:pt x="111" y="46"/>
                      </a:lnTo>
                      <a:lnTo>
                        <a:pt x="117" y="54"/>
                      </a:lnTo>
                      <a:lnTo>
                        <a:pt x="120" y="63"/>
                      </a:lnTo>
                      <a:lnTo>
                        <a:pt x="124" y="71"/>
                      </a:lnTo>
                      <a:lnTo>
                        <a:pt x="130" y="81"/>
                      </a:lnTo>
                      <a:lnTo>
                        <a:pt x="146" y="91"/>
                      </a:lnTo>
                      <a:lnTo>
                        <a:pt x="154" y="100"/>
                      </a:lnTo>
                      <a:lnTo>
                        <a:pt x="173" y="101"/>
                      </a:lnTo>
                      <a:lnTo>
                        <a:pt x="186" y="96"/>
                      </a:lnTo>
                      <a:lnTo>
                        <a:pt x="192" y="105"/>
                      </a:lnTo>
                      <a:lnTo>
                        <a:pt x="203" y="119"/>
                      </a:lnTo>
                      <a:lnTo>
                        <a:pt x="195" y="124"/>
                      </a:lnTo>
                      <a:lnTo>
                        <a:pt x="185" y="132"/>
                      </a:lnTo>
                      <a:lnTo>
                        <a:pt x="180" y="139"/>
                      </a:lnTo>
                      <a:lnTo>
                        <a:pt x="176" y="150"/>
                      </a:lnTo>
                      <a:lnTo>
                        <a:pt x="186" y="160"/>
                      </a:lnTo>
                      <a:lnTo>
                        <a:pt x="195" y="172"/>
                      </a:lnTo>
                      <a:lnTo>
                        <a:pt x="206" y="185"/>
                      </a:lnTo>
                      <a:lnTo>
                        <a:pt x="214" y="207"/>
                      </a:lnTo>
                      <a:lnTo>
                        <a:pt x="217" y="221"/>
                      </a:lnTo>
                      <a:lnTo>
                        <a:pt x="222" y="235"/>
                      </a:lnTo>
                      <a:lnTo>
                        <a:pt x="227" y="246"/>
                      </a:lnTo>
                      <a:lnTo>
                        <a:pt x="231" y="259"/>
                      </a:lnTo>
                      <a:lnTo>
                        <a:pt x="238" y="279"/>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56" name="Freeform 34"/>
                <p:cNvSpPr>
                  <a:spLocks/>
                </p:cNvSpPr>
                <p:nvPr/>
              </p:nvSpPr>
              <p:spPr bwMode="auto">
                <a:xfrm>
                  <a:off x="1526" y="2052"/>
                  <a:ext cx="58" cy="39"/>
                </a:xfrm>
                <a:custGeom>
                  <a:avLst/>
                  <a:gdLst>
                    <a:gd name="T0" fmla="*/ 0 w 97"/>
                    <a:gd name="T1" fmla="*/ 0 h 59"/>
                    <a:gd name="T2" fmla="*/ 1 w 97"/>
                    <a:gd name="T3" fmla="*/ 0 h 59"/>
                    <a:gd name="T4" fmla="*/ 1 w 97"/>
                    <a:gd name="T5" fmla="*/ 1 h 59"/>
                    <a:gd name="T6" fmla="*/ 1 w 97"/>
                    <a:gd name="T7" fmla="*/ 1 h 59"/>
                    <a:gd name="T8" fmla="*/ 1 w 97"/>
                    <a:gd name="T9" fmla="*/ 1 h 59"/>
                    <a:gd name="T10" fmla="*/ 1 w 97"/>
                    <a:gd name="T11" fmla="*/ 2 h 59"/>
                    <a:gd name="T12" fmla="*/ 1 w 97"/>
                    <a:gd name="T13" fmla="*/ 2 h 59"/>
                    <a:gd name="T14" fmla="*/ 1 w 97"/>
                    <a:gd name="T15" fmla="*/ 2 h 59"/>
                    <a:gd name="T16" fmla="*/ 1 w 97"/>
                    <a:gd name="T17" fmla="*/ 2 h 59"/>
                    <a:gd name="T18" fmla="*/ 1 w 97"/>
                    <a:gd name="T19" fmla="*/ 2 h 59"/>
                    <a:gd name="T20" fmla="*/ 2 w 97"/>
                    <a:gd name="T21" fmla="*/ 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59"/>
                    <a:gd name="T35" fmla="*/ 97 w 9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59">
                      <a:moveTo>
                        <a:pt x="0" y="0"/>
                      </a:moveTo>
                      <a:lnTo>
                        <a:pt x="12" y="0"/>
                      </a:lnTo>
                      <a:lnTo>
                        <a:pt x="15" y="9"/>
                      </a:lnTo>
                      <a:lnTo>
                        <a:pt x="19" y="17"/>
                      </a:lnTo>
                      <a:lnTo>
                        <a:pt x="35" y="35"/>
                      </a:lnTo>
                      <a:lnTo>
                        <a:pt x="42" y="45"/>
                      </a:lnTo>
                      <a:lnTo>
                        <a:pt x="51" y="52"/>
                      </a:lnTo>
                      <a:lnTo>
                        <a:pt x="63" y="57"/>
                      </a:lnTo>
                      <a:lnTo>
                        <a:pt x="73" y="59"/>
                      </a:lnTo>
                      <a:lnTo>
                        <a:pt x="84" y="57"/>
                      </a:lnTo>
                      <a:lnTo>
                        <a:pt x="97" y="47"/>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57" name="Freeform 35"/>
                <p:cNvSpPr>
                  <a:spLocks/>
                </p:cNvSpPr>
                <p:nvPr/>
              </p:nvSpPr>
              <p:spPr bwMode="auto">
                <a:xfrm>
                  <a:off x="1524" y="1602"/>
                  <a:ext cx="270" cy="450"/>
                </a:xfrm>
                <a:custGeom>
                  <a:avLst/>
                  <a:gdLst>
                    <a:gd name="T0" fmla="*/ 8 w 435"/>
                    <a:gd name="T1" fmla="*/ 1 h 691"/>
                    <a:gd name="T2" fmla="*/ 7 w 435"/>
                    <a:gd name="T3" fmla="*/ 1 h 691"/>
                    <a:gd name="T4" fmla="*/ 7 w 435"/>
                    <a:gd name="T5" fmla="*/ 2 h 691"/>
                    <a:gd name="T6" fmla="*/ 7 w 435"/>
                    <a:gd name="T7" fmla="*/ 3 h 691"/>
                    <a:gd name="T8" fmla="*/ 7 w 435"/>
                    <a:gd name="T9" fmla="*/ 3 h 691"/>
                    <a:gd name="T10" fmla="*/ 7 w 435"/>
                    <a:gd name="T11" fmla="*/ 5 h 691"/>
                    <a:gd name="T12" fmla="*/ 7 w 435"/>
                    <a:gd name="T13" fmla="*/ 5 h 691"/>
                    <a:gd name="T14" fmla="*/ 7 w 435"/>
                    <a:gd name="T15" fmla="*/ 5 h 691"/>
                    <a:gd name="T16" fmla="*/ 6 w 435"/>
                    <a:gd name="T17" fmla="*/ 5 h 691"/>
                    <a:gd name="T18" fmla="*/ 6 w 435"/>
                    <a:gd name="T19" fmla="*/ 5 h 691"/>
                    <a:gd name="T20" fmla="*/ 6 w 435"/>
                    <a:gd name="T21" fmla="*/ 5 h 691"/>
                    <a:gd name="T22" fmla="*/ 4 w 435"/>
                    <a:gd name="T23" fmla="*/ 5 h 691"/>
                    <a:gd name="T24" fmla="*/ 4 w 435"/>
                    <a:gd name="T25" fmla="*/ 6 h 691"/>
                    <a:gd name="T26" fmla="*/ 5 w 435"/>
                    <a:gd name="T27" fmla="*/ 7 h 691"/>
                    <a:gd name="T28" fmla="*/ 5 w 435"/>
                    <a:gd name="T29" fmla="*/ 7 h 691"/>
                    <a:gd name="T30" fmla="*/ 6 w 435"/>
                    <a:gd name="T31" fmla="*/ 8 h 691"/>
                    <a:gd name="T32" fmla="*/ 6 w 435"/>
                    <a:gd name="T33" fmla="*/ 8 h 691"/>
                    <a:gd name="T34" fmla="*/ 6 w 435"/>
                    <a:gd name="T35" fmla="*/ 8 h 691"/>
                    <a:gd name="T36" fmla="*/ 6 w 435"/>
                    <a:gd name="T37" fmla="*/ 9 h 691"/>
                    <a:gd name="T38" fmla="*/ 6 w 435"/>
                    <a:gd name="T39" fmla="*/ 10 h 691"/>
                    <a:gd name="T40" fmla="*/ 7 w 435"/>
                    <a:gd name="T41" fmla="*/ 10 h 691"/>
                    <a:gd name="T42" fmla="*/ 8 w 435"/>
                    <a:gd name="T43" fmla="*/ 12 h 691"/>
                    <a:gd name="T44" fmla="*/ 9 w 435"/>
                    <a:gd name="T45" fmla="*/ 13 h 691"/>
                    <a:gd name="T46" fmla="*/ 9 w 435"/>
                    <a:gd name="T47" fmla="*/ 14 h 691"/>
                    <a:gd name="T48" fmla="*/ 9 w 435"/>
                    <a:gd name="T49" fmla="*/ 15 h 691"/>
                    <a:gd name="T50" fmla="*/ 9 w 435"/>
                    <a:gd name="T51" fmla="*/ 15 h 691"/>
                    <a:gd name="T52" fmla="*/ 9 w 435"/>
                    <a:gd name="T53" fmla="*/ 15 h 691"/>
                    <a:gd name="T54" fmla="*/ 8 w 435"/>
                    <a:gd name="T55" fmla="*/ 16 h 691"/>
                    <a:gd name="T56" fmla="*/ 7 w 435"/>
                    <a:gd name="T57" fmla="*/ 16 h 691"/>
                    <a:gd name="T58" fmla="*/ 7 w 435"/>
                    <a:gd name="T59" fmla="*/ 18 h 691"/>
                    <a:gd name="T60" fmla="*/ 7 w 435"/>
                    <a:gd name="T61" fmla="*/ 18 h 691"/>
                    <a:gd name="T62" fmla="*/ 7 w 435"/>
                    <a:gd name="T63" fmla="*/ 18 h 691"/>
                    <a:gd name="T64" fmla="*/ 6 w 435"/>
                    <a:gd name="T65" fmla="*/ 18 h 691"/>
                    <a:gd name="T66" fmla="*/ 6 w 435"/>
                    <a:gd name="T67" fmla="*/ 19 h 691"/>
                    <a:gd name="T68" fmla="*/ 6 w 435"/>
                    <a:gd name="T69" fmla="*/ 18 h 691"/>
                    <a:gd name="T70" fmla="*/ 4 w 435"/>
                    <a:gd name="T71" fmla="*/ 19 h 691"/>
                    <a:gd name="T72" fmla="*/ 4 w 435"/>
                    <a:gd name="T73" fmla="*/ 19 h 691"/>
                    <a:gd name="T74" fmla="*/ 4 w 435"/>
                    <a:gd name="T75" fmla="*/ 19 h 691"/>
                    <a:gd name="T76" fmla="*/ 4 w 435"/>
                    <a:gd name="T77" fmla="*/ 20 h 691"/>
                    <a:gd name="T78" fmla="*/ 3 w 435"/>
                    <a:gd name="T79" fmla="*/ 20 h 691"/>
                    <a:gd name="T80" fmla="*/ 2 w 435"/>
                    <a:gd name="T81" fmla="*/ 20 h 691"/>
                    <a:gd name="T82" fmla="*/ 2 w 435"/>
                    <a:gd name="T83" fmla="*/ 20 h 691"/>
                    <a:gd name="T84" fmla="*/ 1 w 435"/>
                    <a:gd name="T85" fmla="*/ 20 h 691"/>
                    <a:gd name="T86" fmla="*/ 1 w 435"/>
                    <a:gd name="T87" fmla="*/ 20 h 691"/>
                    <a:gd name="T88" fmla="*/ 1 w 435"/>
                    <a:gd name="T89" fmla="*/ 20 h 691"/>
                    <a:gd name="T90" fmla="*/ 0 w 435"/>
                    <a:gd name="T91" fmla="*/ 20 h 691"/>
                    <a:gd name="T92" fmla="*/ 1 w 435"/>
                    <a:gd name="T93" fmla="*/ 23 h 6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5"/>
                    <a:gd name="T142" fmla="*/ 0 h 691"/>
                    <a:gd name="T143" fmla="*/ 435 w 435"/>
                    <a:gd name="T144" fmla="*/ 691 h 6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5" h="691">
                      <a:moveTo>
                        <a:pt x="365" y="0"/>
                      </a:moveTo>
                      <a:lnTo>
                        <a:pt x="362" y="13"/>
                      </a:lnTo>
                      <a:lnTo>
                        <a:pt x="359" y="25"/>
                      </a:lnTo>
                      <a:lnTo>
                        <a:pt x="353" y="37"/>
                      </a:lnTo>
                      <a:lnTo>
                        <a:pt x="348" y="48"/>
                      </a:lnTo>
                      <a:lnTo>
                        <a:pt x="343" y="58"/>
                      </a:lnTo>
                      <a:lnTo>
                        <a:pt x="341" y="71"/>
                      </a:lnTo>
                      <a:lnTo>
                        <a:pt x="339" y="83"/>
                      </a:lnTo>
                      <a:lnTo>
                        <a:pt x="341" y="97"/>
                      </a:lnTo>
                      <a:lnTo>
                        <a:pt x="342" y="112"/>
                      </a:lnTo>
                      <a:lnTo>
                        <a:pt x="343" y="128"/>
                      </a:lnTo>
                      <a:lnTo>
                        <a:pt x="332" y="131"/>
                      </a:lnTo>
                      <a:lnTo>
                        <a:pt x="315" y="134"/>
                      </a:lnTo>
                      <a:lnTo>
                        <a:pt x="305" y="133"/>
                      </a:lnTo>
                      <a:lnTo>
                        <a:pt x="295" y="136"/>
                      </a:lnTo>
                      <a:lnTo>
                        <a:pt x="289" y="144"/>
                      </a:lnTo>
                      <a:lnTo>
                        <a:pt x="284" y="150"/>
                      </a:lnTo>
                      <a:lnTo>
                        <a:pt x="276" y="149"/>
                      </a:lnTo>
                      <a:lnTo>
                        <a:pt x="264" y="143"/>
                      </a:lnTo>
                      <a:lnTo>
                        <a:pt x="257" y="136"/>
                      </a:lnTo>
                      <a:lnTo>
                        <a:pt x="249" y="136"/>
                      </a:lnTo>
                      <a:lnTo>
                        <a:pt x="237" y="148"/>
                      </a:lnTo>
                      <a:lnTo>
                        <a:pt x="223" y="146"/>
                      </a:lnTo>
                      <a:lnTo>
                        <a:pt x="198" y="155"/>
                      </a:lnTo>
                      <a:lnTo>
                        <a:pt x="206" y="168"/>
                      </a:lnTo>
                      <a:lnTo>
                        <a:pt x="219" y="178"/>
                      </a:lnTo>
                      <a:lnTo>
                        <a:pt x="227" y="191"/>
                      </a:lnTo>
                      <a:lnTo>
                        <a:pt x="230" y="199"/>
                      </a:lnTo>
                      <a:lnTo>
                        <a:pt x="230" y="211"/>
                      </a:lnTo>
                      <a:lnTo>
                        <a:pt x="229" y="221"/>
                      </a:lnTo>
                      <a:lnTo>
                        <a:pt x="229" y="238"/>
                      </a:lnTo>
                      <a:lnTo>
                        <a:pt x="233" y="247"/>
                      </a:lnTo>
                      <a:lnTo>
                        <a:pt x="240" y="250"/>
                      </a:lnTo>
                      <a:lnTo>
                        <a:pt x="247" y="251"/>
                      </a:lnTo>
                      <a:lnTo>
                        <a:pt x="254" y="254"/>
                      </a:lnTo>
                      <a:lnTo>
                        <a:pt x="260" y="269"/>
                      </a:lnTo>
                      <a:lnTo>
                        <a:pt x="261" y="276"/>
                      </a:lnTo>
                      <a:lnTo>
                        <a:pt x="265" y="284"/>
                      </a:lnTo>
                      <a:lnTo>
                        <a:pt x="272" y="292"/>
                      </a:lnTo>
                      <a:lnTo>
                        <a:pt x="287" y="304"/>
                      </a:lnTo>
                      <a:lnTo>
                        <a:pt x="297" y="313"/>
                      </a:lnTo>
                      <a:lnTo>
                        <a:pt x="319" y="334"/>
                      </a:lnTo>
                      <a:lnTo>
                        <a:pt x="342" y="353"/>
                      </a:lnTo>
                      <a:lnTo>
                        <a:pt x="362" y="372"/>
                      </a:lnTo>
                      <a:lnTo>
                        <a:pt x="386" y="391"/>
                      </a:lnTo>
                      <a:lnTo>
                        <a:pt x="399" y="412"/>
                      </a:lnTo>
                      <a:lnTo>
                        <a:pt x="413" y="428"/>
                      </a:lnTo>
                      <a:lnTo>
                        <a:pt x="423" y="440"/>
                      </a:lnTo>
                      <a:lnTo>
                        <a:pt x="435" y="458"/>
                      </a:lnTo>
                      <a:lnTo>
                        <a:pt x="427" y="461"/>
                      </a:lnTo>
                      <a:lnTo>
                        <a:pt x="417" y="462"/>
                      </a:lnTo>
                      <a:lnTo>
                        <a:pt x="405" y="463"/>
                      </a:lnTo>
                      <a:lnTo>
                        <a:pt x="391" y="466"/>
                      </a:lnTo>
                      <a:lnTo>
                        <a:pt x="381" y="468"/>
                      </a:lnTo>
                      <a:lnTo>
                        <a:pt x="372" y="478"/>
                      </a:lnTo>
                      <a:lnTo>
                        <a:pt x="363" y="489"/>
                      </a:lnTo>
                      <a:lnTo>
                        <a:pt x="356" y="495"/>
                      </a:lnTo>
                      <a:lnTo>
                        <a:pt x="347" y="505"/>
                      </a:lnTo>
                      <a:lnTo>
                        <a:pt x="339" y="519"/>
                      </a:lnTo>
                      <a:lnTo>
                        <a:pt x="330" y="529"/>
                      </a:lnTo>
                      <a:lnTo>
                        <a:pt x="324" y="538"/>
                      </a:lnTo>
                      <a:lnTo>
                        <a:pt x="318" y="550"/>
                      </a:lnTo>
                      <a:lnTo>
                        <a:pt x="309" y="563"/>
                      </a:lnTo>
                      <a:lnTo>
                        <a:pt x="301" y="567"/>
                      </a:lnTo>
                      <a:lnTo>
                        <a:pt x="291" y="568"/>
                      </a:lnTo>
                      <a:lnTo>
                        <a:pt x="283" y="567"/>
                      </a:lnTo>
                      <a:lnTo>
                        <a:pt x="270" y="567"/>
                      </a:lnTo>
                      <a:lnTo>
                        <a:pt x="259" y="569"/>
                      </a:lnTo>
                      <a:lnTo>
                        <a:pt x="249" y="568"/>
                      </a:lnTo>
                      <a:lnTo>
                        <a:pt x="235" y="567"/>
                      </a:lnTo>
                      <a:lnTo>
                        <a:pt x="227" y="568"/>
                      </a:lnTo>
                      <a:lnTo>
                        <a:pt x="218" y="573"/>
                      </a:lnTo>
                      <a:lnTo>
                        <a:pt x="207" y="577"/>
                      </a:lnTo>
                      <a:lnTo>
                        <a:pt x="195" y="579"/>
                      </a:lnTo>
                      <a:lnTo>
                        <a:pt x="186" y="582"/>
                      </a:lnTo>
                      <a:lnTo>
                        <a:pt x="178" y="585"/>
                      </a:lnTo>
                      <a:lnTo>
                        <a:pt x="169" y="591"/>
                      </a:lnTo>
                      <a:lnTo>
                        <a:pt x="163" y="594"/>
                      </a:lnTo>
                      <a:lnTo>
                        <a:pt x="154" y="594"/>
                      </a:lnTo>
                      <a:lnTo>
                        <a:pt x="143" y="595"/>
                      </a:lnTo>
                      <a:lnTo>
                        <a:pt x="132" y="601"/>
                      </a:lnTo>
                      <a:lnTo>
                        <a:pt x="120" y="605"/>
                      </a:lnTo>
                      <a:lnTo>
                        <a:pt x="110" y="607"/>
                      </a:lnTo>
                      <a:lnTo>
                        <a:pt x="97" y="610"/>
                      </a:lnTo>
                      <a:lnTo>
                        <a:pt x="83" y="612"/>
                      </a:lnTo>
                      <a:lnTo>
                        <a:pt x="70" y="613"/>
                      </a:lnTo>
                      <a:lnTo>
                        <a:pt x="53" y="617"/>
                      </a:lnTo>
                      <a:lnTo>
                        <a:pt x="38" y="610"/>
                      </a:lnTo>
                      <a:lnTo>
                        <a:pt x="29" y="609"/>
                      </a:lnTo>
                      <a:lnTo>
                        <a:pt x="12" y="609"/>
                      </a:lnTo>
                      <a:lnTo>
                        <a:pt x="2" y="611"/>
                      </a:lnTo>
                      <a:lnTo>
                        <a:pt x="0" y="630"/>
                      </a:lnTo>
                      <a:lnTo>
                        <a:pt x="1" y="647"/>
                      </a:lnTo>
                      <a:lnTo>
                        <a:pt x="1" y="69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58" name="Freeform 36"/>
                <p:cNvSpPr>
                  <a:spLocks/>
                </p:cNvSpPr>
                <p:nvPr/>
              </p:nvSpPr>
              <p:spPr bwMode="auto">
                <a:xfrm>
                  <a:off x="1954" y="1598"/>
                  <a:ext cx="107" cy="150"/>
                </a:xfrm>
                <a:custGeom>
                  <a:avLst/>
                  <a:gdLst>
                    <a:gd name="T0" fmla="*/ 4 w 172"/>
                    <a:gd name="T1" fmla="*/ 8 h 229"/>
                    <a:gd name="T2" fmla="*/ 4 w 172"/>
                    <a:gd name="T3" fmla="*/ 8 h 229"/>
                    <a:gd name="T4" fmla="*/ 4 w 172"/>
                    <a:gd name="T5" fmla="*/ 7 h 229"/>
                    <a:gd name="T6" fmla="*/ 4 w 172"/>
                    <a:gd name="T7" fmla="*/ 7 h 229"/>
                    <a:gd name="T8" fmla="*/ 4 w 172"/>
                    <a:gd name="T9" fmla="*/ 7 h 229"/>
                    <a:gd name="T10" fmla="*/ 4 w 172"/>
                    <a:gd name="T11" fmla="*/ 6 h 229"/>
                    <a:gd name="T12" fmla="*/ 4 w 172"/>
                    <a:gd name="T13" fmla="*/ 6 h 229"/>
                    <a:gd name="T14" fmla="*/ 3 w 172"/>
                    <a:gd name="T15" fmla="*/ 5 h 229"/>
                    <a:gd name="T16" fmla="*/ 3 w 172"/>
                    <a:gd name="T17" fmla="*/ 5 h 229"/>
                    <a:gd name="T18" fmla="*/ 2 w 172"/>
                    <a:gd name="T19" fmla="*/ 5 h 229"/>
                    <a:gd name="T20" fmla="*/ 2 w 172"/>
                    <a:gd name="T21" fmla="*/ 5 h 229"/>
                    <a:gd name="T22" fmla="*/ 2 w 172"/>
                    <a:gd name="T23" fmla="*/ 5 h 229"/>
                    <a:gd name="T24" fmla="*/ 2 w 172"/>
                    <a:gd name="T25" fmla="*/ 4 h 229"/>
                    <a:gd name="T26" fmla="*/ 2 w 172"/>
                    <a:gd name="T27" fmla="*/ 3 h 229"/>
                    <a:gd name="T28" fmla="*/ 2 w 172"/>
                    <a:gd name="T29" fmla="*/ 3 h 229"/>
                    <a:gd name="T30" fmla="*/ 1 w 172"/>
                    <a:gd name="T31" fmla="*/ 3 h 229"/>
                    <a:gd name="T32" fmla="*/ 1 w 172"/>
                    <a:gd name="T33" fmla="*/ 3 h 229"/>
                    <a:gd name="T34" fmla="*/ 1 w 172"/>
                    <a:gd name="T35" fmla="*/ 3 h 229"/>
                    <a:gd name="T36" fmla="*/ 1 w 172"/>
                    <a:gd name="T37" fmla="*/ 3 h 229"/>
                    <a:gd name="T38" fmla="*/ 1 w 172"/>
                    <a:gd name="T39" fmla="*/ 3 h 229"/>
                    <a:gd name="T40" fmla="*/ 1 w 172"/>
                    <a:gd name="T41" fmla="*/ 3 h 229"/>
                    <a:gd name="T42" fmla="*/ 1 w 172"/>
                    <a:gd name="T43" fmla="*/ 2 h 229"/>
                    <a:gd name="T44" fmla="*/ 1 w 172"/>
                    <a:gd name="T45" fmla="*/ 2 h 229"/>
                    <a:gd name="T46" fmla="*/ 1 w 172"/>
                    <a:gd name="T47" fmla="*/ 2 h 229"/>
                    <a:gd name="T48" fmla="*/ 0 w 172"/>
                    <a:gd name="T49" fmla="*/ 1 h 229"/>
                    <a:gd name="T50" fmla="*/ 0 w 172"/>
                    <a:gd name="T51" fmla="*/ 1 h 229"/>
                    <a:gd name="T52" fmla="*/ 1 w 172"/>
                    <a:gd name="T53" fmla="*/ 1 h 229"/>
                    <a:gd name="T54" fmla="*/ 1 w 172"/>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2"/>
                    <a:gd name="T85" fmla="*/ 0 h 229"/>
                    <a:gd name="T86" fmla="*/ 172 w 172"/>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2" h="229">
                      <a:moveTo>
                        <a:pt x="172" y="229"/>
                      </a:moveTo>
                      <a:lnTo>
                        <a:pt x="167" y="221"/>
                      </a:lnTo>
                      <a:lnTo>
                        <a:pt x="161" y="212"/>
                      </a:lnTo>
                      <a:lnTo>
                        <a:pt x="156" y="200"/>
                      </a:lnTo>
                      <a:lnTo>
                        <a:pt x="152" y="194"/>
                      </a:lnTo>
                      <a:lnTo>
                        <a:pt x="150" y="181"/>
                      </a:lnTo>
                      <a:lnTo>
                        <a:pt x="146" y="170"/>
                      </a:lnTo>
                      <a:lnTo>
                        <a:pt x="143" y="161"/>
                      </a:lnTo>
                      <a:lnTo>
                        <a:pt x="138" y="152"/>
                      </a:lnTo>
                      <a:lnTo>
                        <a:pt x="130" y="143"/>
                      </a:lnTo>
                      <a:lnTo>
                        <a:pt x="122" y="134"/>
                      </a:lnTo>
                      <a:lnTo>
                        <a:pt x="118" y="127"/>
                      </a:lnTo>
                      <a:lnTo>
                        <a:pt x="106" y="112"/>
                      </a:lnTo>
                      <a:lnTo>
                        <a:pt x="96" y="100"/>
                      </a:lnTo>
                      <a:lnTo>
                        <a:pt x="89" y="96"/>
                      </a:lnTo>
                      <a:lnTo>
                        <a:pt x="72" y="92"/>
                      </a:lnTo>
                      <a:lnTo>
                        <a:pt x="64" y="86"/>
                      </a:lnTo>
                      <a:lnTo>
                        <a:pt x="56" y="84"/>
                      </a:lnTo>
                      <a:lnTo>
                        <a:pt x="47" y="79"/>
                      </a:lnTo>
                      <a:lnTo>
                        <a:pt x="36" y="78"/>
                      </a:lnTo>
                      <a:lnTo>
                        <a:pt x="28" y="77"/>
                      </a:lnTo>
                      <a:lnTo>
                        <a:pt x="16" y="65"/>
                      </a:lnTo>
                      <a:lnTo>
                        <a:pt x="8" y="56"/>
                      </a:lnTo>
                      <a:lnTo>
                        <a:pt x="5" y="49"/>
                      </a:lnTo>
                      <a:lnTo>
                        <a:pt x="0" y="43"/>
                      </a:lnTo>
                      <a:lnTo>
                        <a:pt x="0" y="34"/>
                      </a:lnTo>
                      <a:lnTo>
                        <a:pt x="2" y="19"/>
                      </a:lnTo>
                      <a:lnTo>
                        <a:pt x="4"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59" name="Freeform 37"/>
                <p:cNvSpPr>
                  <a:spLocks/>
                </p:cNvSpPr>
                <p:nvPr/>
              </p:nvSpPr>
              <p:spPr bwMode="auto">
                <a:xfrm>
                  <a:off x="2098" y="1198"/>
                  <a:ext cx="191" cy="74"/>
                </a:xfrm>
                <a:custGeom>
                  <a:avLst/>
                  <a:gdLst>
                    <a:gd name="T0" fmla="*/ 7 w 306"/>
                    <a:gd name="T1" fmla="*/ 4 h 113"/>
                    <a:gd name="T2" fmla="*/ 7 w 306"/>
                    <a:gd name="T3" fmla="*/ 3 h 113"/>
                    <a:gd name="T4" fmla="*/ 6 w 306"/>
                    <a:gd name="T5" fmla="*/ 3 h 113"/>
                    <a:gd name="T6" fmla="*/ 6 w 306"/>
                    <a:gd name="T7" fmla="*/ 3 h 113"/>
                    <a:gd name="T8" fmla="*/ 6 w 306"/>
                    <a:gd name="T9" fmla="*/ 3 h 113"/>
                    <a:gd name="T10" fmla="*/ 5 w 306"/>
                    <a:gd name="T11" fmla="*/ 3 h 113"/>
                    <a:gd name="T12" fmla="*/ 4 w 306"/>
                    <a:gd name="T13" fmla="*/ 3 h 113"/>
                    <a:gd name="T14" fmla="*/ 4 w 306"/>
                    <a:gd name="T15" fmla="*/ 2 h 113"/>
                    <a:gd name="T16" fmla="*/ 4 w 306"/>
                    <a:gd name="T17" fmla="*/ 2 h 113"/>
                    <a:gd name="T18" fmla="*/ 4 w 306"/>
                    <a:gd name="T19" fmla="*/ 2 h 113"/>
                    <a:gd name="T20" fmla="*/ 2 w 306"/>
                    <a:gd name="T21" fmla="*/ 2 h 113"/>
                    <a:gd name="T22" fmla="*/ 2 w 306"/>
                    <a:gd name="T23" fmla="*/ 1 h 113"/>
                    <a:gd name="T24" fmla="*/ 2 w 306"/>
                    <a:gd name="T25" fmla="*/ 1 h 113"/>
                    <a:gd name="T26" fmla="*/ 1 w 306"/>
                    <a:gd name="T27" fmla="*/ 1 h 113"/>
                    <a:gd name="T28" fmla="*/ 1 w 306"/>
                    <a:gd name="T29" fmla="*/ 1 h 113"/>
                    <a:gd name="T30" fmla="*/ 1 w 306"/>
                    <a:gd name="T31" fmla="*/ 1 h 113"/>
                    <a:gd name="T32" fmla="*/ 0 w 306"/>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113"/>
                    <a:gd name="T53" fmla="*/ 306 w 306"/>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113">
                      <a:moveTo>
                        <a:pt x="306" y="113"/>
                      </a:moveTo>
                      <a:lnTo>
                        <a:pt x="290" y="105"/>
                      </a:lnTo>
                      <a:lnTo>
                        <a:pt x="272" y="91"/>
                      </a:lnTo>
                      <a:lnTo>
                        <a:pt x="249" y="79"/>
                      </a:lnTo>
                      <a:lnTo>
                        <a:pt x="239" y="75"/>
                      </a:lnTo>
                      <a:lnTo>
                        <a:pt x="223" y="72"/>
                      </a:lnTo>
                      <a:lnTo>
                        <a:pt x="204" y="70"/>
                      </a:lnTo>
                      <a:lnTo>
                        <a:pt x="186" y="67"/>
                      </a:lnTo>
                      <a:lnTo>
                        <a:pt x="169" y="64"/>
                      </a:lnTo>
                      <a:lnTo>
                        <a:pt x="154" y="59"/>
                      </a:lnTo>
                      <a:lnTo>
                        <a:pt x="134" y="53"/>
                      </a:lnTo>
                      <a:lnTo>
                        <a:pt x="113" y="43"/>
                      </a:lnTo>
                      <a:lnTo>
                        <a:pt x="86" y="35"/>
                      </a:lnTo>
                      <a:lnTo>
                        <a:pt x="67" y="25"/>
                      </a:lnTo>
                      <a:lnTo>
                        <a:pt x="47" y="15"/>
                      </a:lnTo>
                      <a:lnTo>
                        <a:pt x="29" y="1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0" name="Freeform 38"/>
                <p:cNvSpPr>
                  <a:spLocks/>
                </p:cNvSpPr>
                <p:nvPr/>
              </p:nvSpPr>
              <p:spPr bwMode="auto">
                <a:xfrm>
                  <a:off x="1240" y="2416"/>
                  <a:ext cx="231" cy="303"/>
                </a:xfrm>
                <a:custGeom>
                  <a:avLst/>
                  <a:gdLst>
                    <a:gd name="T0" fmla="*/ 0 w 372"/>
                    <a:gd name="T1" fmla="*/ 0 h 464"/>
                    <a:gd name="T2" fmla="*/ 1 w 372"/>
                    <a:gd name="T3" fmla="*/ 1 h 464"/>
                    <a:gd name="T4" fmla="*/ 1 w 372"/>
                    <a:gd name="T5" fmla="*/ 1 h 464"/>
                    <a:gd name="T6" fmla="*/ 1 w 372"/>
                    <a:gd name="T7" fmla="*/ 2 h 464"/>
                    <a:gd name="T8" fmla="*/ 1 w 372"/>
                    <a:gd name="T9" fmla="*/ 3 h 464"/>
                    <a:gd name="T10" fmla="*/ 2 w 372"/>
                    <a:gd name="T11" fmla="*/ 5 h 464"/>
                    <a:gd name="T12" fmla="*/ 2 w 372"/>
                    <a:gd name="T13" fmla="*/ 5 h 464"/>
                    <a:gd name="T14" fmla="*/ 2 w 372"/>
                    <a:gd name="T15" fmla="*/ 5 h 464"/>
                    <a:gd name="T16" fmla="*/ 2 w 372"/>
                    <a:gd name="T17" fmla="*/ 6 h 464"/>
                    <a:gd name="T18" fmla="*/ 2 w 372"/>
                    <a:gd name="T19" fmla="*/ 7 h 464"/>
                    <a:gd name="T20" fmla="*/ 4 w 372"/>
                    <a:gd name="T21" fmla="*/ 8 h 464"/>
                    <a:gd name="T22" fmla="*/ 4 w 372"/>
                    <a:gd name="T23" fmla="*/ 8 h 464"/>
                    <a:gd name="T24" fmla="*/ 4 w 372"/>
                    <a:gd name="T25" fmla="*/ 8 h 464"/>
                    <a:gd name="T26" fmla="*/ 4 w 372"/>
                    <a:gd name="T27" fmla="*/ 8 h 464"/>
                    <a:gd name="T28" fmla="*/ 4 w 372"/>
                    <a:gd name="T29" fmla="*/ 9 h 464"/>
                    <a:gd name="T30" fmla="*/ 4 w 372"/>
                    <a:gd name="T31" fmla="*/ 9 h 464"/>
                    <a:gd name="T32" fmla="*/ 4 w 372"/>
                    <a:gd name="T33" fmla="*/ 9 h 464"/>
                    <a:gd name="T34" fmla="*/ 4 w 372"/>
                    <a:gd name="T35" fmla="*/ 9 h 464"/>
                    <a:gd name="T36" fmla="*/ 4 w 372"/>
                    <a:gd name="T37" fmla="*/ 10 h 464"/>
                    <a:gd name="T38" fmla="*/ 4 w 372"/>
                    <a:gd name="T39" fmla="*/ 10 h 464"/>
                    <a:gd name="T40" fmla="*/ 4 w 372"/>
                    <a:gd name="T41" fmla="*/ 10 h 464"/>
                    <a:gd name="T42" fmla="*/ 4 w 372"/>
                    <a:gd name="T43" fmla="*/ 10 h 464"/>
                    <a:gd name="T44" fmla="*/ 5 w 372"/>
                    <a:gd name="T45" fmla="*/ 11 h 464"/>
                    <a:gd name="T46" fmla="*/ 5 w 372"/>
                    <a:gd name="T47" fmla="*/ 12 h 464"/>
                    <a:gd name="T48" fmla="*/ 6 w 372"/>
                    <a:gd name="T49" fmla="*/ 12 h 464"/>
                    <a:gd name="T50" fmla="*/ 6 w 372"/>
                    <a:gd name="T51" fmla="*/ 13 h 464"/>
                    <a:gd name="T52" fmla="*/ 6 w 372"/>
                    <a:gd name="T53" fmla="*/ 12 h 464"/>
                    <a:gd name="T54" fmla="*/ 6 w 372"/>
                    <a:gd name="T55" fmla="*/ 12 h 464"/>
                    <a:gd name="T56" fmla="*/ 6 w 372"/>
                    <a:gd name="T57" fmla="*/ 12 h 464"/>
                    <a:gd name="T58" fmla="*/ 7 w 372"/>
                    <a:gd name="T59" fmla="*/ 12 h 464"/>
                    <a:gd name="T60" fmla="*/ 7 w 372"/>
                    <a:gd name="T61" fmla="*/ 12 h 464"/>
                    <a:gd name="T62" fmla="*/ 7 w 372"/>
                    <a:gd name="T63" fmla="*/ 12 h 464"/>
                    <a:gd name="T64" fmla="*/ 7 w 372"/>
                    <a:gd name="T65" fmla="*/ 13 h 464"/>
                    <a:gd name="T66" fmla="*/ 7 w 372"/>
                    <a:gd name="T67" fmla="*/ 13 h 464"/>
                    <a:gd name="T68" fmla="*/ 7 w 372"/>
                    <a:gd name="T69" fmla="*/ 13 h 464"/>
                    <a:gd name="T70" fmla="*/ 7 w 372"/>
                    <a:gd name="T71" fmla="*/ 14 h 464"/>
                    <a:gd name="T72" fmla="*/ 7 w 372"/>
                    <a:gd name="T73" fmla="*/ 14 h 464"/>
                    <a:gd name="T74" fmla="*/ 7 w 372"/>
                    <a:gd name="T75" fmla="*/ 14 h 464"/>
                    <a:gd name="T76" fmla="*/ 7 w 372"/>
                    <a:gd name="T77" fmla="*/ 15 h 464"/>
                    <a:gd name="T78" fmla="*/ 7 w 372"/>
                    <a:gd name="T79" fmla="*/ 15 h 464"/>
                    <a:gd name="T80" fmla="*/ 8 w 372"/>
                    <a:gd name="T81" fmla="*/ 16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2"/>
                    <a:gd name="T124" fmla="*/ 0 h 464"/>
                    <a:gd name="T125" fmla="*/ 372 w 372"/>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2" h="464">
                      <a:moveTo>
                        <a:pt x="0" y="0"/>
                      </a:moveTo>
                      <a:lnTo>
                        <a:pt x="7" y="15"/>
                      </a:lnTo>
                      <a:lnTo>
                        <a:pt x="26" y="39"/>
                      </a:lnTo>
                      <a:lnTo>
                        <a:pt x="49" y="72"/>
                      </a:lnTo>
                      <a:lnTo>
                        <a:pt x="68" y="97"/>
                      </a:lnTo>
                      <a:lnTo>
                        <a:pt x="93" y="125"/>
                      </a:lnTo>
                      <a:lnTo>
                        <a:pt x="101" y="138"/>
                      </a:lnTo>
                      <a:lnTo>
                        <a:pt x="110" y="161"/>
                      </a:lnTo>
                      <a:lnTo>
                        <a:pt x="123" y="183"/>
                      </a:lnTo>
                      <a:lnTo>
                        <a:pt x="137" y="209"/>
                      </a:lnTo>
                      <a:lnTo>
                        <a:pt x="150" y="227"/>
                      </a:lnTo>
                      <a:lnTo>
                        <a:pt x="156" y="245"/>
                      </a:lnTo>
                      <a:lnTo>
                        <a:pt x="158" y="255"/>
                      </a:lnTo>
                      <a:lnTo>
                        <a:pt x="167" y="265"/>
                      </a:lnTo>
                      <a:lnTo>
                        <a:pt x="172" y="273"/>
                      </a:lnTo>
                      <a:lnTo>
                        <a:pt x="177" y="280"/>
                      </a:lnTo>
                      <a:lnTo>
                        <a:pt x="188" y="285"/>
                      </a:lnTo>
                      <a:lnTo>
                        <a:pt x="196" y="289"/>
                      </a:lnTo>
                      <a:lnTo>
                        <a:pt x="207" y="299"/>
                      </a:lnTo>
                      <a:lnTo>
                        <a:pt x="211" y="306"/>
                      </a:lnTo>
                      <a:lnTo>
                        <a:pt x="219" y="318"/>
                      </a:lnTo>
                      <a:lnTo>
                        <a:pt x="222" y="331"/>
                      </a:lnTo>
                      <a:lnTo>
                        <a:pt x="228" y="343"/>
                      </a:lnTo>
                      <a:lnTo>
                        <a:pt x="232" y="351"/>
                      </a:lnTo>
                      <a:lnTo>
                        <a:pt x="260" y="383"/>
                      </a:lnTo>
                      <a:lnTo>
                        <a:pt x="267" y="386"/>
                      </a:lnTo>
                      <a:lnTo>
                        <a:pt x="270" y="377"/>
                      </a:lnTo>
                      <a:lnTo>
                        <a:pt x="268" y="369"/>
                      </a:lnTo>
                      <a:lnTo>
                        <a:pt x="282" y="360"/>
                      </a:lnTo>
                      <a:lnTo>
                        <a:pt x="291" y="362"/>
                      </a:lnTo>
                      <a:lnTo>
                        <a:pt x="298" y="368"/>
                      </a:lnTo>
                      <a:lnTo>
                        <a:pt x="306" y="376"/>
                      </a:lnTo>
                      <a:lnTo>
                        <a:pt x="307" y="386"/>
                      </a:lnTo>
                      <a:lnTo>
                        <a:pt x="313" y="398"/>
                      </a:lnTo>
                      <a:lnTo>
                        <a:pt x="316" y="410"/>
                      </a:lnTo>
                      <a:lnTo>
                        <a:pt x="318" y="418"/>
                      </a:lnTo>
                      <a:lnTo>
                        <a:pt x="328" y="432"/>
                      </a:lnTo>
                      <a:lnTo>
                        <a:pt x="336" y="440"/>
                      </a:lnTo>
                      <a:lnTo>
                        <a:pt x="345" y="447"/>
                      </a:lnTo>
                      <a:lnTo>
                        <a:pt x="355" y="454"/>
                      </a:lnTo>
                      <a:lnTo>
                        <a:pt x="372" y="464"/>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1" name="Freeform 39"/>
                <p:cNvSpPr>
                  <a:spLocks/>
                </p:cNvSpPr>
                <p:nvPr/>
              </p:nvSpPr>
              <p:spPr bwMode="auto">
                <a:xfrm>
                  <a:off x="1482" y="2273"/>
                  <a:ext cx="287" cy="396"/>
                </a:xfrm>
                <a:custGeom>
                  <a:avLst/>
                  <a:gdLst>
                    <a:gd name="T0" fmla="*/ 1 w 460"/>
                    <a:gd name="T1" fmla="*/ 1 h 608"/>
                    <a:gd name="T2" fmla="*/ 1 w 460"/>
                    <a:gd name="T3" fmla="*/ 1 h 608"/>
                    <a:gd name="T4" fmla="*/ 1 w 460"/>
                    <a:gd name="T5" fmla="*/ 1 h 608"/>
                    <a:gd name="T6" fmla="*/ 1 w 460"/>
                    <a:gd name="T7" fmla="*/ 1 h 608"/>
                    <a:gd name="T8" fmla="*/ 2 w 460"/>
                    <a:gd name="T9" fmla="*/ 1 h 608"/>
                    <a:gd name="T10" fmla="*/ 2 w 460"/>
                    <a:gd name="T11" fmla="*/ 1 h 608"/>
                    <a:gd name="T12" fmla="*/ 2 w 460"/>
                    <a:gd name="T13" fmla="*/ 1 h 608"/>
                    <a:gd name="T14" fmla="*/ 3 w 460"/>
                    <a:gd name="T15" fmla="*/ 1 h 608"/>
                    <a:gd name="T16" fmla="*/ 4 w 460"/>
                    <a:gd name="T17" fmla="*/ 2 h 608"/>
                    <a:gd name="T18" fmla="*/ 4 w 460"/>
                    <a:gd name="T19" fmla="*/ 2 h 608"/>
                    <a:gd name="T20" fmla="*/ 4 w 460"/>
                    <a:gd name="T21" fmla="*/ 3 h 608"/>
                    <a:gd name="T22" fmla="*/ 4 w 460"/>
                    <a:gd name="T23" fmla="*/ 5 h 608"/>
                    <a:gd name="T24" fmla="*/ 6 w 460"/>
                    <a:gd name="T25" fmla="*/ 5 h 608"/>
                    <a:gd name="T26" fmla="*/ 6 w 460"/>
                    <a:gd name="T27" fmla="*/ 7 h 608"/>
                    <a:gd name="T28" fmla="*/ 6 w 460"/>
                    <a:gd name="T29" fmla="*/ 7 h 608"/>
                    <a:gd name="T30" fmla="*/ 6 w 460"/>
                    <a:gd name="T31" fmla="*/ 8 h 608"/>
                    <a:gd name="T32" fmla="*/ 7 w 460"/>
                    <a:gd name="T33" fmla="*/ 8 h 608"/>
                    <a:gd name="T34" fmla="*/ 7 w 460"/>
                    <a:gd name="T35" fmla="*/ 8 h 608"/>
                    <a:gd name="T36" fmla="*/ 7 w 460"/>
                    <a:gd name="T37" fmla="*/ 8 h 608"/>
                    <a:gd name="T38" fmla="*/ 7 w 460"/>
                    <a:gd name="T39" fmla="*/ 9 h 608"/>
                    <a:gd name="T40" fmla="*/ 8 w 460"/>
                    <a:gd name="T41" fmla="*/ 10 h 608"/>
                    <a:gd name="T42" fmla="*/ 9 w 460"/>
                    <a:gd name="T43" fmla="*/ 10 h 608"/>
                    <a:gd name="T44" fmla="*/ 9 w 460"/>
                    <a:gd name="T45" fmla="*/ 10 h 608"/>
                    <a:gd name="T46" fmla="*/ 9 w 460"/>
                    <a:gd name="T47" fmla="*/ 11 h 608"/>
                    <a:gd name="T48" fmla="*/ 9 w 460"/>
                    <a:gd name="T49" fmla="*/ 12 h 608"/>
                    <a:gd name="T50" fmla="*/ 9 w 460"/>
                    <a:gd name="T51" fmla="*/ 12 h 608"/>
                    <a:gd name="T52" fmla="*/ 9 w 460"/>
                    <a:gd name="T53" fmla="*/ 13 h 608"/>
                    <a:gd name="T54" fmla="*/ 8 w 460"/>
                    <a:gd name="T55" fmla="*/ 14 h 608"/>
                    <a:gd name="T56" fmla="*/ 7 w 460"/>
                    <a:gd name="T57" fmla="*/ 14 h 608"/>
                    <a:gd name="T58" fmla="*/ 8 w 460"/>
                    <a:gd name="T59" fmla="*/ 15 h 608"/>
                    <a:gd name="T60" fmla="*/ 9 w 460"/>
                    <a:gd name="T61" fmla="*/ 16 h 608"/>
                    <a:gd name="T62" fmla="*/ 9 w 460"/>
                    <a:gd name="T63" fmla="*/ 16 h 608"/>
                    <a:gd name="T64" fmla="*/ 9 w 460"/>
                    <a:gd name="T65" fmla="*/ 17 h 608"/>
                    <a:gd name="T66" fmla="*/ 9 w 460"/>
                    <a:gd name="T67" fmla="*/ 18 h 608"/>
                    <a:gd name="T68" fmla="*/ 9 w 460"/>
                    <a:gd name="T69" fmla="*/ 18 h 608"/>
                    <a:gd name="T70" fmla="*/ 10 w 460"/>
                    <a:gd name="T71" fmla="*/ 18 h 608"/>
                    <a:gd name="T72" fmla="*/ 10 w 460"/>
                    <a:gd name="T73" fmla="*/ 19 h 608"/>
                    <a:gd name="T74" fmla="*/ 11 w 460"/>
                    <a:gd name="T75" fmla="*/ 20 h 6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0"/>
                    <a:gd name="T115" fmla="*/ 0 h 608"/>
                    <a:gd name="T116" fmla="*/ 460 w 460"/>
                    <a:gd name="T117" fmla="*/ 608 h 6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0" h="608">
                      <a:moveTo>
                        <a:pt x="0" y="0"/>
                      </a:moveTo>
                      <a:lnTo>
                        <a:pt x="31" y="4"/>
                      </a:lnTo>
                      <a:lnTo>
                        <a:pt x="31" y="30"/>
                      </a:lnTo>
                      <a:lnTo>
                        <a:pt x="30" y="41"/>
                      </a:lnTo>
                      <a:lnTo>
                        <a:pt x="42" y="46"/>
                      </a:lnTo>
                      <a:lnTo>
                        <a:pt x="50" y="43"/>
                      </a:lnTo>
                      <a:lnTo>
                        <a:pt x="60" y="43"/>
                      </a:lnTo>
                      <a:lnTo>
                        <a:pt x="71" y="46"/>
                      </a:lnTo>
                      <a:lnTo>
                        <a:pt x="91" y="46"/>
                      </a:lnTo>
                      <a:lnTo>
                        <a:pt x="104" y="47"/>
                      </a:lnTo>
                      <a:lnTo>
                        <a:pt x="114" y="47"/>
                      </a:lnTo>
                      <a:lnTo>
                        <a:pt x="121" y="40"/>
                      </a:lnTo>
                      <a:lnTo>
                        <a:pt x="128" y="23"/>
                      </a:lnTo>
                      <a:lnTo>
                        <a:pt x="131" y="14"/>
                      </a:lnTo>
                      <a:lnTo>
                        <a:pt x="135" y="22"/>
                      </a:lnTo>
                      <a:lnTo>
                        <a:pt x="139" y="33"/>
                      </a:lnTo>
                      <a:lnTo>
                        <a:pt x="144" y="42"/>
                      </a:lnTo>
                      <a:lnTo>
                        <a:pt x="149" y="51"/>
                      </a:lnTo>
                      <a:lnTo>
                        <a:pt x="156" y="64"/>
                      </a:lnTo>
                      <a:lnTo>
                        <a:pt x="162" y="73"/>
                      </a:lnTo>
                      <a:lnTo>
                        <a:pt x="167" y="81"/>
                      </a:lnTo>
                      <a:lnTo>
                        <a:pt x="182" y="101"/>
                      </a:lnTo>
                      <a:lnTo>
                        <a:pt x="192" y="112"/>
                      </a:lnTo>
                      <a:lnTo>
                        <a:pt x="206" y="131"/>
                      </a:lnTo>
                      <a:lnTo>
                        <a:pt x="222" y="147"/>
                      </a:lnTo>
                      <a:lnTo>
                        <a:pt x="235" y="162"/>
                      </a:lnTo>
                      <a:lnTo>
                        <a:pt x="237" y="178"/>
                      </a:lnTo>
                      <a:lnTo>
                        <a:pt x="237" y="195"/>
                      </a:lnTo>
                      <a:lnTo>
                        <a:pt x="240" y="203"/>
                      </a:lnTo>
                      <a:lnTo>
                        <a:pt x="248" y="216"/>
                      </a:lnTo>
                      <a:lnTo>
                        <a:pt x="253" y="223"/>
                      </a:lnTo>
                      <a:lnTo>
                        <a:pt x="262" y="237"/>
                      </a:lnTo>
                      <a:lnTo>
                        <a:pt x="273" y="246"/>
                      </a:lnTo>
                      <a:lnTo>
                        <a:pt x="282" y="250"/>
                      </a:lnTo>
                      <a:lnTo>
                        <a:pt x="289" y="255"/>
                      </a:lnTo>
                      <a:lnTo>
                        <a:pt x="298" y="257"/>
                      </a:lnTo>
                      <a:lnTo>
                        <a:pt x="308" y="257"/>
                      </a:lnTo>
                      <a:lnTo>
                        <a:pt x="316" y="258"/>
                      </a:lnTo>
                      <a:lnTo>
                        <a:pt x="336" y="261"/>
                      </a:lnTo>
                      <a:lnTo>
                        <a:pt x="340" y="270"/>
                      </a:lnTo>
                      <a:lnTo>
                        <a:pt x="345" y="279"/>
                      </a:lnTo>
                      <a:lnTo>
                        <a:pt x="355" y="295"/>
                      </a:lnTo>
                      <a:lnTo>
                        <a:pt x="361" y="306"/>
                      </a:lnTo>
                      <a:lnTo>
                        <a:pt x="364" y="316"/>
                      </a:lnTo>
                      <a:lnTo>
                        <a:pt x="369" y="323"/>
                      </a:lnTo>
                      <a:lnTo>
                        <a:pt x="373" y="330"/>
                      </a:lnTo>
                      <a:lnTo>
                        <a:pt x="380" y="334"/>
                      </a:lnTo>
                      <a:lnTo>
                        <a:pt x="385" y="343"/>
                      </a:lnTo>
                      <a:lnTo>
                        <a:pt x="391" y="351"/>
                      </a:lnTo>
                      <a:lnTo>
                        <a:pt x="387" y="366"/>
                      </a:lnTo>
                      <a:lnTo>
                        <a:pt x="384" y="373"/>
                      </a:lnTo>
                      <a:lnTo>
                        <a:pt x="379" y="381"/>
                      </a:lnTo>
                      <a:lnTo>
                        <a:pt x="374" y="395"/>
                      </a:lnTo>
                      <a:lnTo>
                        <a:pt x="372" y="403"/>
                      </a:lnTo>
                      <a:lnTo>
                        <a:pt x="364" y="415"/>
                      </a:lnTo>
                      <a:lnTo>
                        <a:pt x="352" y="424"/>
                      </a:lnTo>
                      <a:lnTo>
                        <a:pt x="340" y="430"/>
                      </a:lnTo>
                      <a:lnTo>
                        <a:pt x="343" y="438"/>
                      </a:lnTo>
                      <a:lnTo>
                        <a:pt x="346" y="448"/>
                      </a:lnTo>
                      <a:lnTo>
                        <a:pt x="350" y="456"/>
                      </a:lnTo>
                      <a:lnTo>
                        <a:pt x="362" y="474"/>
                      </a:lnTo>
                      <a:lnTo>
                        <a:pt x="368" y="481"/>
                      </a:lnTo>
                      <a:lnTo>
                        <a:pt x="374" y="491"/>
                      </a:lnTo>
                      <a:lnTo>
                        <a:pt x="379" y="497"/>
                      </a:lnTo>
                      <a:lnTo>
                        <a:pt x="382" y="507"/>
                      </a:lnTo>
                      <a:lnTo>
                        <a:pt x="386" y="516"/>
                      </a:lnTo>
                      <a:lnTo>
                        <a:pt x="392" y="522"/>
                      </a:lnTo>
                      <a:lnTo>
                        <a:pt x="398" y="531"/>
                      </a:lnTo>
                      <a:lnTo>
                        <a:pt x="406" y="534"/>
                      </a:lnTo>
                      <a:lnTo>
                        <a:pt x="414" y="538"/>
                      </a:lnTo>
                      <a:lnTo>
                        <a:pt x="424" y="547"/>
                      </a:lnTo>
                      <a:lnTo>
                        <a:pt x="439" y="563"/>
                      </a:lnTo>
                      <a:lnTo>
                        <a:pt x="444" y="575"/>
                      </a:lnTo>
                      <a:lnTo>
                        <a:pt x="445" y="588"/>
                      </a:lnTo>
                      <a:lnTo>
                        <a:pt x="450" y="596"/>
                      </a:lnTo>
                      <a:lnTo>
                        <a:pt x="460" y="60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2" name="Freeform 40"/>
                <p:cNvSpPr>
                  <a:spLocks/>
                </p:cNvSpPr>
                <p:nvPr/>
              </p:nvSpPr>
              <p:spPr bwMode="auto">
                <a:xfrm>
                  <a:off x="1344" y="3496"/>
                  <a:ext cx="303" cy="208"/>
                </a:xfrm>
                <a:custGeom>
                  <a:avLst/>
                  <a:gdLst>
                    <a:gd name="T0" fmla="*/ 1 w 488"/>
                    <a:gd name="T1" fmla="*/ 3 h 320"/>
                    <a:gd name="T2" fmla="*/ 1 w 488"/>
                    <a:gd name="T3" fmla="*/ 3 h 320"/>
                    <a:gd name="T4" fmla="*/ 1 w 488"/>
                    <a:gd name="T5" fmla="*/ 3 h 320"/>
                    <a:gd name="T6" fmla="*/ 2 w 488"/>
                    <a:gd name="T7" fmla="*/ 3 h 320"/>
                    <a:gd name="T8" fmla="*/ 2 w 488"/>
                    <a:gd name="T9" fmla="*/ 3 h 320"/>
                    <a:gd name="T10" fmla="*/ 2 w 488"/>
                    <a:gd name="T11" fmla="*/ 5 h 320"/>
                    <a:gd name="T12" fmla="*/ 2 w 488"/>
                    <a:gd name="T13" fmla="*/ 5 h 320"/>
                    <a:gd name="T14" fmla="*/ 3 w 488"/>
                    <a:gd name="T15" fmla="*/ 5 h 320"/>
                    <a:gd name="T16" fmla="*/ 4 w 488"/>
                    <a:gd name="T17" fmla="*/ 3 h 320"/>
                    <a:gd name="T18" fmla="*/ 3 w 488"/>
                    <a:gd name="T19" fmla="*/ 3 h 320"/>
                    <a:gd name="T20" fmla="*/ 4 w 488"/>
                    <a:gd name="T21" fmla="*/ 2 h 320"/>
                    <a:gd name="T22" fmla="*/ 4 w 488"/>
                    <a:gd name="T23" fmla="*/ 2 h 320"/>
                    <a:gd name="T24" fmla="*/ 4 w 488"/>
                    <a:gd name="T25" fmla="*/ 1 h 320"/>
                    <a:gd name="T26" fmla="*/ 4 w 488"/>
                    <a:gd name="T27" fmla="*/ 1 h 320"/>
                    <a:gd name="T28" fmla="*/ 4 w 488"/>
                    <a:gd name="T29" fmla="*/ 1 h 320"/>
                    <a:gd name="T30" fmla="*/ 4 w 488"/>
                    <a:gd name="T31" fmla="*/ 1 h 320"/>
                    <a:gd name="T32" fmla="*/ 6 w 488"/>
                    <a:gd name="T33" fmla="*/ 1 h 320"/>
                    <a:gd name="T34" fmla="*/ 6 w 488"/>
                    <a:gd name="T35" fmla="*/ 1 h 320"/>
                    <a:gd name="T36" fmla="*/ 6 w 488"/>
                    <a:gd name="T37" fmla="*/ 1 h 320"/>
                    <a:gd name="T38" fmla="*/ 6 w 488"/>
                    <a:gd name="T39" fmla="*/ 1 h 320"/>
                    <a:gd name="T40" fmla="*/ 7 w 488"/>
                    <a:gd name="T41" fmla="*/ 1 h 320"/>
                    <a:gd name="T42" fmla="*/ 7 w 488"/>
                    <a:gd name="T43" fmla="*/ 1 h 320"/>
                    <a:gd name="T44" fmla="*/ 7 w 488"/>
                    <a:gd name="T45" fmla="*/ 0 h 320"/>
                    <a:gd name="T46" fmla="*/ 7 w 488"/>
                    <a:gd name="T47" fmla="*/ 1 h 320"/>
                    <a:gd name="T48" fmla="*/ 9 w 488"/>
                    <a:gd name="T49" fmla="*/ 1 h 320"/>
                    <a:gd name="T50" fmla="*/ 9 w 488"/>
                    <a:gd name="T51" fmla="*/ 1 h 320"/>
                    <a:gd name="T52" fmla="*/ 10 w 488"/>
                    <a:gd name="T53" fmla="*/ 1 h 320"/>
                    <a:gd name="T54" fmla="*/ 10 w 488"/>
                    <a:gd name="T55" fmla="*/ 2 h 320"/>
                    <a:gd name="T56" fmla="*/ 11 w 488"/>
                    <a:gd name="T57" fmla="*/ 2 h 320"/>
                    <a:gd name="T58" fmla="*/ 11 w 488"/>
                    <a:gd name="T59" fmla="*/ 3 h 320"/>
                    <a:gd name="T60" fmla="*/ 11 w 488"/>
                    <a:gd name="T61" fmla="*/ 3 h 320"/>
                    <a:gd name="T62" fmla="*/ 11 w 488"/>
                    <a:gd name="T63" fmla="*/ 5 h 320"/>
                    <a:gd name="T64" fmla="*/ 11 w 488"/>
                    <a:gd name="T65" fmla="*/ 5 h 320"/>
                    <a:gd name="T66" fmla="*/ 10 w 488"/>
                    <a:gd name="T67" fmla="*/ 5 h 320"/>
                    <a:gd name="T68" fmla="*/ 9 w 488"/>
                    <a:gd name="T69" fmla="*/ 5 h 320"/>
                    <a:gd name="T70" fmla="*/ 9 w 488"/>
                    <a:gd name="T71" fmla="*/ 5 h 320"/>
                    <a:gd name="T72" fmla="*/ 9 w 488"/>
                    <a:gd name="T73" fmla="*/ 5 h 320"/>
                    <a:gd name="T74" fmla="*/ 9 w 488"/>
                    <a:gd name="T75" fmla="*/ 6 h 320"/>
                    <a:gd name="T76" fmla="*/ 9 w 488"/>
                    <a:gd name="T77" fmla="*/ 7 h 320"/>
                    <a:gd name="T78" fmla="*/ 9 w 488"/>
                    <a:gd name="T79" fmla="*/ 7 h 320"/>
                    <a:gd name="T80" fmla="*/ 9 w 488"/>
                    <a:gd name="T81" fmla="*/ 8 h 320"/>
                    <a:gd name="T82" fmla="*/ 9 w 488"/>
                    <a:gd name="T83" fmla="*/ 9 h 320"/>
                    <a:gd name="T84" fmla="*/ 9 w 488"/>
                    <a:gd name="T85" fmla="*/ 9 h 320"/>
                    <a:gd name="T86" fmla="*/ 9 w 488"/>
                    <a:gd name="T87" fmla="*/ 10 h 3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8"/>
                    <a:gd name="T133" fmla="*/ 0 h 320"/>
                    <a:gd name="T134" fmla="*/ 488 w 488"/>
                    <a:gd name="T135" fmla="*/ 320 h 3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8" h="320">
                      <a:moveTo>
                        <a:pt x="0" y="82"/>
                      </a:moveTo>
                      <a:lnTo>
                        <a:pt x="15" y="82"/>
                      </a:lnTo>
                      <a:lnTo>
                        <a:pt x="28" y="80"/>
                      </a:lnTo>
                      <a:lnTo>
                        <a:pt x="55" y="80"/>
                      </a:lnTo>
                      <a:lnTo>
                        <a:pt x="72" y="75"/>
                      </a:lnTo>
                      <a:lnTo>
                        <a:pt x="79" y="78"/>
                      </a:lnTo>
                      <a:lnTo>
                        <a:pt x="87" y="86"/>
                      </a:lnTo>
                      <a:lnTo>
                        <a:pt x="92" y="94"/>
                      </a:lnTo>
                      <a:lnTo>
                        <a:pt x="99" y="100"/>
                      </a:lnTo>
                      <a:lnTo>
                        <a:pt x="104" y="106"/>
                      </a:lnTo>
                      <a:lnTo>
                        <a:pt x="106" y="114"/>
                      </a:lnTo>
                      <a:lnTo>
                        <a:pt x="114" y="128"/>
                      </a:lnTo>
                      <a:lnTo>
                        <a:pt x="116" y="138"/>
                      </a:lnTo>
                      <a:lnTo>
                        <a:pt x="126" y="148"/>
                      </a:lnTo>
                      <a:lnTo>
                        <a:pt x="138" y="143"/>
                      </a:lnTo>
                      <a:lnTo>
                        <a:pt x="142" y="132"/>
                      </a:lnTo>
                      <a:lnTo>
                        <a:pt x="147" y="124"/>
                      </a:lnTo>
                      <a:lnTo>
                        <a:pt x="147" y="112"/>
                      </a:lnTo>
                      <a:lnTo>
                        <a:pt x="145" y="102"/>
                      </a:lnTo>
                      <a:lnTo>
                        <a:pt x="144" y="94"/>
                      </a:lnTo>
                      <a:lnTo>
                        <a:pt x="141" y="87"/>
                      </a:lnTo>
                      <a:lnTo>
                        <a:pt x="145" y="74"/>
                      </a:lnTo>
                      <a:lnTo>
                        <a:pt x="148" y="58"/>
                      </a:lnTo>
                      <a:lnTo>
                        <a:pt x="150" y="50"/>
                      </a:lnTo>
                      <a:lnTo>
                        <a:pt x="147" y="42"/>
                      </a:lnTo>
                      <a:lnTo>
                        <a:pt x="154" y="33"/>
                      </a:lnTo>
                      <a:lnTo>
                        <a:pt x="162" y="32"/>
                      </a:lnTo>
                      <a:lnTo>
                        <a:pt x="171" y="30"/>
                      </a:lnTo>
                      <a:lnTo>
                        <a:pt x="186" y="30"/>
                      </a:lnTo>
                      <a:lnTo>
                        <a:pt x="193" y="27"/>
                      </a:lnTo>
                      <a:lnTo>
                        <a:pt x="201" y="24"/>
                      </a:lnTo>
                      <a:lnTo>
                        <a:pt x="210" y="16"/>
                      </a:lnTo>
                      <a:lnTo>
                        <a:pt x="222" y="10"/>
                      </a:lnTo>
                      <a:lnTo>
                        <a:pt x="234" y="3"/>
                      </a:lnTo>
                      <a:lnTo>
                        <a:pt x="249" y="5"/>
                      </a:lnTo>
                      <a:lnTo>
                        <a:pt x="258" y="10"/>
                      </a:lnTo>
                      <a:lnTo>
                        <a:pt x="262" y="17"/>
                      </a:lnTo>
                      <a:lnTo>
                        <a:pt x="268" y="27"/>
                      </a:lnTo>
                      <a:lnTo>
                        <a:pt x="272" y="33"/>
                      </a:lnTo>
                      <a:lnTo>
                        <a:pt x="279" y="40"/>
                      </a:lnTo>
                      <a:lnTo>
                        <a:pt x="291" y="39"/>
                      </a:lnTo>
                      <a:lnTo>
                        <a:pt x="303" y="28"/>
                      </a:lnTo>
                      <a:lnTo>
                        <a:pt x="310" y="22"/>
                      </a:lnTo>
                      <a:lnTo>
                        <a:pt x="331" y="20"/>
                      </a:lnTo>
                      <a:lnTo>
                        <a:pt x="331" y="11"/>
                      </a:lnTo>
                      <a:lnTo>
                        <a:pt x="337" y="0"/>
                      </a:lnTo>
                      <a:lnTo>
                        <a:pt x="345" y="6"/>
                      </a:lnTo>
                      <a:lnTo>
                        <a:pt x="352" y="3"/>
                      </a:lnTo>
                      <a:lnTo>
                        <a:pt x="398" y="3"/>
                      </a:lnTo>
                      <a:lnTo>
                        <a:pt x="409" y="4"/>
                      </a:lnTo>
                      <a:lnTo>
                        <a:pt x="421" y="18"/>
                      </a:lnTo>
                      <a:lnTo>
                        <a:pt x="424" y="27"/>
                      </a:lnTo>
                      <a:lnTo>
                        <a:pt x="429" y="34"/>
                      </a:lnTo>
                      <a:lnTo>
                        <a:pt x="434" y="41"/>
                      </a:lnTo>
                      <a:lnTo>
                        <a:pt x="442" y="47"/>
                      </a:lnTo>
                      <a:lnTo>
                        <a:pt x="448" y="56"/>
                      </a:lnTo>
                      <a:lnTo>
                        <a:pt x="458" y="68"/>
                      </a:lnTo>
                      <a:lnTo>
                        <a:pt x="465" y="74"/>
                      </a:lnTo>
                      <a:lnTo>
                        <a:pt x="471" y="86"/>
                      </a:lnTo>
                      <a:lnTo>
                        <a:pt x="478" y="92"/>
                      </a:lnTo>
                      <a:lnTo>
                        <a:pt x="482" y="101"/>
                      </a:lnTo>
                      <a:lnTo>
                        <a:pt x="484" y="112"/>
                      </a:lnTo>
                      <a:lnTo>
                        <a:pt x="487" y="119"/>
                      </a:lnTo>
                      <a:lnTo>
                        <a:pt x="488" y="128"/>
                      </a:lnTo>
                      <a:lnTo>
                        <a:pt x="477" y="138"/>
                      </a:lnTo>
                      <a:lnTo>
                        <a:pt x="468" y="146"/>
                      </a:lnTo>
                      <a:lnTo>
                        <a:pt x="460" y="147"/>
                      </a:lnTo>
                      <a:lnTo>
                        <a:pt x="452" y="144"/>
                      </a:lnTo>
                      <a:lnTo>
                        <a:pt x="439" y="143"/>
                      </a:lnTo>
                      <a:lnTo>
                        <a:pt x="428" y="142"/>
                      </a:lnTo>
                      <a:lnTo>
                        <a:pt x="421" y="142"/>
                      </a:lnTo>
                      <a:lnTo>
                        <a:pt x="417" y="149"/>
                      </a:lnTo>
                      <a:lnTo>
                        <a:pt x="417" y="158"/>
                      </a:lnTo>
                      <a:lnTo>
                        <a:pt x="422" y="171"/>
                      </a:lnTo>
                      <a:lnTo>
                        <a:pt x="424" y="179"/>
                      </a:lnTo>
                      <a:lnTo>
                        <a:pt x="420" y="190"/>
                      </a:lnTo>
                      <a:lnTo>
                        <a:pt x="405" y="198"/>
                      </a:lnTo>
                      <a:lnTo>
                        <a:pt x="398" y="201"/>
                      </a:lnTo>
                      <a:lnTo>
                        <a:pt x="385" y="209"/>
                      </a:lnTo>
                      <a:lnTo>
                        <a:pt x="387" y="225"/>
                      </a:lnTo>
                      <a:lnTo>
                        <a:pt x="393" y="238"/>
                      </a:lnTo>
                      <a:lnTo>
                        <a:pt x="394" y="248"/>
                      </a:lnTo>
                      <a:lnTo>
                        <a:pt x="396" y="262"/>
                      </a:lnTo>
                      <a:lnTo>
                        <a:pt x="390" y="276"/>
                      </a:lnTo>
                      <a:lnTo>
                        <a:pt x="384" y="288"/>
                      </a:lnTo>
                      <a:lnTo>
                        <a:pt x="379" y="298"/>
                      </a:lnTo>
                      <a:lnTo>
                        <a:pt x="375" y="306"/>
                      </a:lnTo>
                      <a:lnTo>
                        <a:pt x="382" y="32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3" name="Freeform 41"/>
                <p:cNvSpPr>
                  <a:spLocks/>
                </p:cNvSpPr>
                <p:nvPr/>
              </p:nvSpPr>
              <p:spPr bwMode="auto">
                <a:xfrm>
                  <a:off x="1178" y="3007"/>
                  <a:ext cx="178" cy="506"/>
                </a:xfrm>
                <a:custGeom>
                  <a:avLst/>
                  <a:gdLst>
                    <a:gd name="T0" fmla="*/ 2 w 289"/>
                    <a:gd name="T1" fmla="*/ 4 h 778"/>
                    <a:gd name="T2" fmla="*/ 1 w 289"/>
                    <a:gd name="T3" fmla="*/ 5 h 778"/>
                    <a:gd name="T4" fmla="*/ 1 w 289"/>
                    <a:gd name="T5" fmla="*/ 7 h 778"/>
                    <a:gd name="T6" fmla="*/ 1 w 289"/>
                    <a:gd name="T7" fmla="*/ 7 h 778"/>
                    <a:gd name="T8" fmla="*/ 1 w 289"/>
                    <a:gd name="T9" fmla="*/ 8 h 778"/>
                    <a:gd name="T10" fmla="*/ 1 w 289"/>
                    <a:gd name="T11" fmla="*/ 8 h 778"/>
                    <a:gd name="T12" fmla="*/ 0 w 289"/>
                    <a:gd name="T13" fmla="*/ 8 h 778"/>
                    <a:gd name="T14" fmla="*/ 1 w 289"/>
                    <a:gd name="T15" fmla="*/ 9 h 778"/>
                    <a:gd name="T16" fmla="*/ 1 w 289"/>
                    <a:gd name="T17" fmla="*/ 10 h 778"/>
                    <a:gd name="T18" fmla="*/ 1 w 289"/>
                    <a:gd name="T19" fmla="*/ 10 h 778"/>
                    <a:gd name="T20" fmla="*/ 1 w 289"/>
                    <a:gd name="T21" fmla="*/ 11 h 778"/>
                    <a:gd name="T22" fmla="*/ 1 w 289"/>
                    <a:gd name="T23" fmla="*/ 12 h 778"/>
                    <a:gd name="T24" fmla="*/ 1 w 289"/>
                    <a:gd name="T25" fmla="*/ 12 h 778"/>
                    <a:gd name="T26" fmla="*/ 2 w 289"/>
                    <a:gd name="T27" fmla="*/ 12 h 778"/>
                    <a:gd name="T28" fmla="*/ 2 w 289"/>
                    <a:gd name="T29" fmla="*/ 12 h 778"/>
                    <a:gd name="T30" fmla="*/ 2 w 289"/>
                    <a:gd name="T31" fmla="*/ 12 h 778"/>
                    <a:gd name="T32" fmla="*/ 4 w 289"/>
                    <a:gd name="T33" fmla="*/ 12 h 778"/>
                    <a:gd name="T34" fmla="*/ 4 w 289"/>
                    <a:gd name="T35" fmla="*/ 12 h 778"/>
                    <a:gd name="T36" fmla="*/ 4 w 289"/>
                    <a:gd name="T37" fmla="*/ 12 h 778"/>
                    <a:gd name="T38" fmla="*/ 4 w 289"/>
                    <a:gd name="T39" fmla="*/ 13 h 778"/>
                    <a:gd name="T40" fmla="*/ 4 w 289"/>
                    <a:gd name="T41" fmla="*/ 14 h 778"/>
                    <a:gd name="T42" fmla="*/ 4 w 289"/>
                    <a:gd name="T43" fmla="*/ 14 h 778"/>
                    <a:gd name="T44" fmla="*/ 5 w 289"/>
                    <a:gd name="T45" fmla="*/ 14 h 778"/>
                    <a:gd name="T46" fmla="*/ 6 w 289"/>
                    <a:gd name="T47" fmla="*/ 14 h 778"/>
                    <a:gd name="T48" fmla="*/ 6 w 289"/>
                    <a:gd name="T49" fmla="*/ 14 h 778"/>
                    <a:gd name="T50" fmla="*/ 6 w 289"/>
                    <a:gd name="T51" fmla="*/ 15 h 778"/>
                    <a:gd name="T52" fmla="*/ 6 w 289"/>
                    <a:gd name="T53" fmla="*/ 16 h 778"/>
                    <a:gd name="T54" fmla="*/ 6 w 289"/>
                    <a:gd name="T55" fmla="*/ 17 h 778"/>
                    <a:gd name="T56" fmla="*/ 6 w 289"/>
                    <a:gd name="T57" fmla="*/ 17 h 778"/>
                    <a:gd name="T58" fmla="*/ 6 w 289"/>
                    <a:gd name="T59" fmla="*/ 18 h 778"/>
                    <a:gd name="T60" fmla="*/ 6 w 289"/>
                    <a:gd name="T61" fmla="*/ 19 h 778"/>
                    <a:gd name="T62" fmla="*/ 6 w 289"/>
                    <a:gd name="T63" fmla="*/ 20 h 778"/>
                    <a:gd name="T64" fmla="*/ 6 w 289"/>
                    <a:gd name="T65" fmla="*/ 20 h 778"/>
                    <a:gd name="T66" fmla="*/ 5 w 289"/>
                    <a:gd name="T67" fmla="*/ 20 h 778"/>
                    <a:gd name="T68" fmla="*/ 4 w 289"/>
                    <a:gd name="T69" fmla="*/ 21 h 778"/>
                    <a:gd name="T70" fmla="*/ 4 w 289"/>
                    <a:gd name="T71" fmla="*/ 21 h 778"/>
                    <a:gd name="T72" fmla="*/ 4 w 289"/>
                    <a:gd name="T73" fmla="*/ 22 h 778"/>
                    <a:gd name="T74" fmla="*/ 4 w 289"/>
                    <a:gd name="T75" fmla="*/ 22 h 778"/>
                    <a:gd name="T76" fmla="*/ 4 w 289"/>
                    <a:gd name="T77" fmla="*/ 23 h 778"/>
                    <a:gd name="T78" fmla="*/ 4 w 289"/>
                    <a:gd name="T79" fmla="*/ 23 h 778"/>
                    <a:gd name="T80" fmla="*/ 2 w 289"/>
                    <a:gd name="T81" fmla="*/ 24 h 778"/>
                    <a:gd name="T82" fmla="*/ 2 w 289"/>
                    <a:gd name="T83" fmla="*/ 25 h 7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9"/>
                    <a:gd name="T127" fmla="*/ 0 h 778"/>
                    <a:gd name="T128" fmla="*/ 289 w 289"/>
                    <a:gd name="T129" fmla="*/ 778 h 7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9" h="778">
                      <a:moveTo>
                        <a:pt x="95" y="0"/>
                      </a:moveTo>
                      <a:lnTo>
                        <a:pt x="95" y="118"/>
                      </a:lnTo>
                      <a:lnTo>
                        <a:pt x="82" y="118"/>
                      </a:lnTo>
                      <a:lnTo>
                        <a:pt x="78" y="155"/>
                      </a:lnTo>
                      <a:lnTo>
                        <a:pt x="60" y="155"/>
                      </a:lnTo>
                      <a:lnTo>
                        <a:pt x="59" y="198"/>
                      </a:lnTo>
                      <a:lnTo>
                        <a:pt x="52" y="206"/>
                      </a:lnTo>
                      <a:lnTo>
                        <a:pt x="46" y="212"/>
                      </a:lnTo>
                      <a:lnTo>
                        <a:pt x="41" y="225"/>
                      </a:lnTo>
                      <a:lnTo>
                        <a:pt x="36" y="232"/>
                      </a:lnTo>
                      <a:lnTo>
                        <a:pt x="25" y="242"/>
                      </a:lnTo>
                      <a:lnTo>
                        <a:pt x="16" y="248"/>
                      </a:lnTo>
                      <a:lnTo>
                        <a:pt x="6" y="252"/>
                      </a:lnTo>
                      <a:lnTo>
                        <a:pt x="0" y="264"/>
                      </a:lnTo>
                      <a:lnTo>
                        <a:pt x="7" y="276"/>
                      </a:lnTo>
                      <a:lnTo>
                        <a:pt x="18" y="285"/>
                      </a:lnTo>
                      <a:lnTo>
                        <a:pt x="17" y="297"/>
                      </a:lnTo>
                      <a:lnTo>
                        <a:pt x="13" y="306"/>
                      </a:lnTo>
                      <a:lnTo>
                        <a:pt x="17" y="320"/>
                      </a:lnTo>
                      <a:lnTo>
                        <a:pt x="25" y="328"/>
                      </a:lnTo>
                      <a:lnTo>
                        <a:pt x="37" y="330"/>
                      </a:lnTo>
                      <a:lnTo>
                        <a:pt x="43" y="341"/>
                      </a:lnTo>
                      <a:lnTo>
                        <a:pt x="43" y="353"/>
                      </a:lnTo>
                      <a:lnTo>
                        <a:pt x="48" y="363"/>
                      </a:lnTo>
                      <a:lnTo>
                        <a:pt x="58" y="369"/>
                      </a:lnTo>
                      <a:lnTo>
                        <a:pt x="72" y="368"/>
                      </a:lnTo>
                      <a:lnTo>
                        <a:pt x="80" y="366"/>
                      </a:lnTo>
                      <a:lnTo>
                        <a:pt x="91" y="363"/>
                      </a:lnTo>
                      <a:lnTo>
                        <a:pt x="101" y="365"/>
                      </a:lnTo>
                      <a:lnTo>
                        <a:pt x="110" y="363"/>
                      </a:lnTo>
                      <a:lnTo>
                        <a:pt x="119" y="363"/>
                      </a:lnTo>
                      <a:lnTo>
                        <a:pt x="132" y="362"/>
                      </a:lnTo>
                      <a:lnTo>
                        <a:pt x="143" y="363"/>
                      </a:lnTo>
                      <a:lnTo>
                        <a:pt x="150" y="362"/>
                      </a:lnTo>
                      <a:lnTo>
                        <a:pt x="160" y="358"/>
                      </a:lnTo>
                      <a:lnTo>
                        <a:pt x="161" y="371"/>
                      </a:lnTo>
                      <a:lnTo>
                        <a:pt x="167" y="383"/>
                      </a:lnTo>
                      <a:lnTo>
                        <a:pt x="175" y="386"/>
                      </a:lnTo>
                      <a:lnTo>
                        <a:pt x="181" y="394"/>
                      </a:lnTo>
                      <a:lnTo>
                        <a:pt x="185" y="401"/>
                      </a:lnTo>
                      <a:lnTo>
                        <a:pt x="192" y="412"/>
                      </a:lnTo>
                      <a:lnTo>
                        <a:pt x="202" y="423"/>
                      </a:lnTo>
                      <a:lnTo>
                        <a:pt x="214" y="429"/>
                      </a:lnTo>
                      <a:lnTo>
                        <a:pt x="229" y="420"/>
                      </a:lnTo>
                      <a:lnTo>
                        <a:pt x="239" y="429"/>
                      </a:lnTo>
                      <a:lnTo>
                        <a:pt x="241" y="442"/>
                      </a:lnTo>
                      <a:lnTo>
                        <a:pt x="256" y="449"/>
                      </a:lnTo>
                      <a:lnTo>
                        <a:pt x="264" y="449"/>
                      </a:lnTo>
                      <a:lnTo>
                        <a:pt x="278" y="444"/>
                      </a:lnTo>
                      <a:lnTo>
                        <a:pt x="289" y="453"/>
                      </a:lnTo>
                      <a:lnTo>
                        <a:pt x="285" y="467"/>
                      </a:lnTo>
                      <a:lnTo>
                        <a:pt x="282" y="473"/>
                      </a:lnTo>
                      <a:lnTo>
                        <a:pt x="283" y="484"/>
                      </a:lnTo>
                      <a:lnTo>
                        <a:pt x="283" y="495"/>
                      </a:lnTo>
                      <a:lnTo>
                        <a:pt x="279" y="509"/>
                      </a:lnTo>
                      <a:lnTo>
                        <a:pt x="278" y="522"/>
                      </a:lnTo>
                      <a:lnTo>
                        <a:pt x="276" y="530"/>
                      </a:lnTo>
                      <a:lnTo>
                        <a:pt x="273" y="540"/>
                      </a:lnTo>
                      <a:lnTo>
                        <a:pt x="272" y="549"/>
                      </a:lnTo>
                      <a:lnTo>
                        <a:pt x="271" y="560"/>
                      </a:lnTo>
                      <a:lnTo>
                        <a:pt x="269" y="572"/>
                      </a:lnTo>
                      <a:lnTo>
                        <a:pt x="264" y="583"/>
                      </a:lnTo>
                      <a:lnTo>
                        <a:pt x="262" y="590"/>
                      </a:lnTo>
                      <a:lnTo>
                        <a:pt x="263" y="599"/>
                      </a:lnTo>
                      <a:lnTo>
                        <a:pt x="259" y="607"/>
                      </a:lnTo>
                      <a:lnTo>
                        <a:pt x="253" y="616"/>
                      </a:lnTo>
                      <a:lnTo>
                        <a:pt x="248" y="625"/>
                      </a:lnTo>
                      <a:lnTo>
                        <a:pt x="241" y="637"/>
                      </a:lnTo>
                      <a:lnTo>
                        <a:pt x="235" y="647"/>
                      </a:lnTo>
                      <a:lnTo>
                        <a:pt x="226" y="659"/>
                      </a:lnTo>
                      <a:lnTo>
                        <a:pt x="222" y="670"/>
                      </a:lnTo>
                      <a:lnTo>
                        <a:pt x="216" y="675"/>
                      </a:lnTo>
                      <a:lnTo>
                        <a:pt x="208" y="685"/>
                      </a:lnTo>
                      <a:lnTo>
                        <a:pt x="204" y="692"/>
                      </a:lnTo>
                      <a:lnTo>
                        <a:pt x="196" y="700"/>
                      </a:lnTo>
                      <a:lnTo>
                        <a:pt x="188" y="704"/>
                      </a:lnTo>
                      <a:lnTo>
                        <a:pt x="178" y="712"/>
                      </a:lnTo>
                      <a:lnTo>
                        <a:pt x="166" y="718"/>
                      </a:lnTo>
                      <a:lnTo>
                        <a:pt x="163" y="727"/>
                      </a:lnTo>
                      <a:lnTo>
                        <a:pt x="156" y="734"/>
                      </a:lnTo>
                      <a:lnTo>
                        <a:pt x="145" y="741"/>
                      </a:lnTo>
                      <a:lnTo>
                        <a:pt x="143" y="748"/>
                      </a:lnTo>
                      <a:lnTo>
                        <a:pt x="138" y="757"/>
                      </a:lnTo>
                      <a:lnTo>
                        <a:pt x="133" y="763"/>
                      </a:lnTo>
                      <a:lnTo>
                        <a:pt x="124" y="77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4" name="Freeform 42"/>
                <p:cNvSpPr>
                  <a:spLocks/>
                </p:cNvSpPr>
                <p:nvPr/>
              </p:nvSpPr>
              <p:spPr bwMode="auto">
                <a:xfrm>
                  <a:off x="1355" y="3225"/>
                  <a:ext cx="264" cy="278"/>
                </a:xfrm>
                <a:custGeom>
                  <a:avLst/>
                  <a:gdLst>
                    <a:gd name="T0" fmla="*/ 1 w 423"/>
                    <a:gd name="T1" fmla="*/ 5 h 427"/>
                    <a:gd name="T2" fmla="*/ 1 w 423"/>
                    <a:gd name="T3" fmla="*/ 5 h 427"/>
                    <a:gd name="T4" fmla="*/ 1 w 423"/>
                    <a:gd name="T5" fmla="*/ 5 h 427"/>
                    <a:gd name="T6" fmla="*/ 1 w 423"/>
                    <a:gd name="T7" fmla="*/ 5 h 427"/>
                    <a:gd name="T8" fmla="*/ 2 w 423"/>
                    <a:gd name="T9" fmla="*/ 5 h 427"/>
                    <a:gd name="T10" fmla="*/ 2 w 423"/>
                    <a:gd name="T11" fmla="*/ 3 h 427"/>
                    <a:gd name="T12" fmla="*/ 2 w 423"/>
                    <a:gd name="T13" fmla="*/ 2 h 427"/>
                    <a:gd name="T14" fmla="*/ 4 w 423"/>
                    <a:gd name="T15" fmla="*/ 0 h 427"/>
                    <a:gd name="T16" fmla="*/ 4 w 423"/>
                    <a:gd name="T17" fmla="*/ 1 h 427"/>
                    <a:gd name="T18" fmla="*/ 4 w 423"/>
                    <a:gd name="T19" fmla="*/ 1 h 427"/>
                    <a:gd name="T20" fmla="*/ 4 w 423"/>
                    <a:gd name="T21" fmla="*/ 1 h 427"/>
                    <a:gd name="T22" fmla="*/ 6 w 423"/>
                    <a:gd name="T23" fmla="*/ 1 h 427"/>
                    <a:gd name="T24" fmla="*/ 6 w 423"/>
                    <a:gd name="T25" fmla="*/ 1 h 427"/>
                    <a:gd name="T26" fmla="*/ 6 w 423"/>
                    <a:gd name="T27" fmla="*/ 1 h 427"/>
                    <a:gd name="T28" fmla="*/ 7 w 423"/>
                    <a:gd name="T29" fmla="*/ 2 h 427"/>
                    <a:gd name="T30" fmla="*/ 7 w 423"/>
                    <a:gd name="T31" fmla="*/ 3 h 427"/>
                    <a:gd name="T32" fmla="*/ 7 w 423"/>
                    <a:gd name="T33" fmla="*/ 3 h 427"/>
                    <a:gd name="T34" fmla="*/ 6 w 423"/>
                    <a:gd name="T35" fmla="*/ 4 h 427"/>
                    <a:gd name="T36" fmla="*/ 7 w 423"/>
                    <a:gd name="T37" fmla="*/ 5 h 427"/>
                    <a:gd name="T38" fmla="*/ 7 w 423"/>
                    <a:gd name="T39" fmla="*/ 5 h 427"/>
                    <a:gd name="T40" fmla="*/ 7 w 423"/>
                    <a:gd name="T41" fmla="*/ 6 h 427"/>
                    <a:gd name="T42" fmla="*/ 7 w 423"/>
                    <a:gd name="T43" fmla="*/ 7 h 427"/>
                    <a:gd name="T44" fmla="*/ 7 w 423"/>
                    <a:gd name="T45" fmla="*/ 7 h 427"/>
                    <a:gd name="T46" fmla="*/ 8 w 423"/>
                    <a:gd name="T47" fmla="*/ 7 h 427"/>
                    <a:gd name="T48" fmla="*/ 9 w 423"/>
                    <a:gd name="T49" fmla="*/ 8 h 427"/>
                    <a:gd name="T50" fmla="*/ 9 w 423"/>
                    <a:gd name="T51" fmla="*/ 8 h 427"/>
                    <a:gd name="T52" fmla="*/ 10 w 423"/>
                    <a:gd name="T53" fmla="*/ 9 h 427"/>
                    <a:gd name="T54" fmla="*/ 10 w 423"/>
                    <a:gd name="T55" fmla="*/ 10 h 427"/>
                    <a:gd name="T56" fmla="*/ 9 w 423"/>
                    <a:gd name="T57" fmla="*/ 10 h 427"/>
                    <a:gd name="T58" fmla="*/ 9 w 423"/>
                    <a:gd name="T59" fmla="*/ 11 h 427"/>
                    <a:gd name="T60" fmla="*/ 9 w 423"/>
                    <a:gd name="T61" fmla="*/ 12 h 427"/>
                    <a:gd name="T62" fmla="*/ 9 w 423"/>
                    <a:gd name="T63" fmla="*/ 13 h 427"/>
                    <a:gd name="T64" fmla="*/ 9 w 423"/>
                    <a:gd name="T65" fmla="*/ 14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3"/>
                    <a:gd name="T100" fmla="*/ 0 h 427"/>
                    <a:gd name="T101" fmla="*/ 423 w 423"/>
                    <a:gd name="T102" fmla="*/ 427 h 4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3" h="427">
                      <a:moveTo>
                        <a:pt x="0" y="152"/>
                      </a:moveTo>
                      <a:lnTo>
                        <a:pt x="9" y="156"/>
                      </a:lnTo>
                      <a:lnTo>
                        <a:pt x="24" y="150"/>
                      </a:lnTo>
                      <a:lnTo>
                        <a:pt x="37" y="153"/>
                      </a:lnTo>
                      <a:lnTo>
                        <a:pt x="46" y="163"/>
                      </a:lnTo>
                      <a:lnTo>
                        <a:pt x="60" y="156"/>
                      </a:lnTo>
                      <a:lnTo>
                        <a:pt x="64" y="148"/>
                      </a:lnTo>
                      <a:lnTo>
                        <a:pt x="72" y="144"/>
                      </a:lnTo>
                      <a:lnTo>
                        <a:pt x="82" y="134"/>
                      </a:lnTo>
                      <a:lnTo>
                        <a:pt x="90" y="127"/>
                      </a:lnTo>
                      <a:lnTo>
                        <a:pt x="98" y="110"/>
                      </a:lnTo>
                      <a:lnTo>
                        <a:pt x="102" y="96"/>
                      </a:lnTo>
                      <a:lnTo>
                        <a:pt x="106" y="76"/>
                      </a:lnTo>
                      <a:lnTo>
                        <a:pt x="115" y="52"/>
                      </a:lnTo>
                      <a:lnTo>
                        <a:pt x="126" y="31"/>
                      </a:lnTo>
                      <a:lnTo>
                        <a:pt x="146" y="0"/>
                      </a:lnTo>
                      <a:lnTo>
                        <a:pt x="154" y="12"/>
                      </a:lnTo>
                      <a:lnTo>
                        <a:pt x="163" y="32"/>
                      </a:lnTo>
                      <a:lnTo>
                        <a:pt x="172" y="34"/>
                      </a:lnTo>
                      <a:lnTo>
                        <a:pt x="188" y="43"/>
                      </a:lnTo>
                      <a:lnTo>
                        <a:pt x="204" y="42"/>
                      </a:lnTo>
                      <a:lnTo>
                        <a:pt x="214" y="42"/>
                      </a:lnTo>
                      <a:lnTo>
                        <a:pt x="223" y="44"/>
                      </a:lnTo>
                      <a:lnTo>
                        <a:pt x="234" y="46"/>
                      </a:lnTo>
                      <a:lnTo>
                        <a:pt x="248" y="49"/>
                      </a:lnTo>
                      <a:lnTo>
                        <a:pt x="255" y="37"/>
                      </a:lnTo>
                      <a:lnTo>
                        <a:pt x="270" y="27"/>
                      </a:lnTo>
                      <a:lnTo>
                        <a:pt x="274" y="34"/>
                      </a:lnTo>
                      <a:lnTo>
                        <a:pt x="279" y="46"/>
                      </a:lnTo>
                      <a:lnTo>
                        <a:pt x="286" y="57"/>
                      </a:lnTo>
                      <a:lnTo>
                        <a:pt x="290" y="67"/>
                      </a:lnTo>
                      <a:lnTo>
                        <a:pt x="295" y="76"/>
                      </a:lnTo>
                      <a:lnTo>
                        <a:pt x="295" y="87"/>
                      </a:lnTo>
                      <a:lnTo>
                        <a:pt x="288" y="102"/>
                      </a:lnTo>
                      <a:lnTo>
                        <a:pt x="283" y="109"/>
                      </a:lnTo>
                      <a:lnTo>
                        <a:pt x="279" y="118"/>
                      </a:lnTo>
                      <a:lnTo>
                        <a:pt x="280" y="129"/>
                      </a:lnTo>
                      <a:lnTo>
                        <a:pt x="285" y="144"/>
                      </a:lnTo>
                      <a:lnTo>
                        <a:pt x="292" y="150"/>
                      </a:lnTo>
                      <a:lnTo>
                        <a:pt x="296" y="158"/>
                      </a:lnTo>
                      <a:lnTo>
                        <a:pt x="298" y="170"/>
                      </a:lnTo>
                      <a:lnTo>
                        <a:pt x="302" y="177"/>
                      </a:lnTo>
                      <a:lnTo>
                        <a:pt x="306" y="186"/>
                      </a:lnTo>
                      <a:lnTo>
                        <a:pt x="308" y="199"/>
                      </a:lnTo>
                      <a:lnTo>
                        <a:pt x="318" y="214"/>
                      </a:lnTo>
                      <a:lnTo>
                        <a:pt x="334" y="216"/>
                      </a:lnTo>
                      <a:lnTo>
                        <a:pt x="349" y="214"/>
                      </a:lnTo>
                      <a:lnTo>
                        <a:pt x="362" y="214"/>
                      </a:lnTo>
                      <a:lnTo>
                        <a:pt x="380" y="211"/>
                      </a:lnTo>
                      <a:lnTo>
                        <a:pt x="398" y="229"/>
                      </a:lnTo>
                      <a:lnTo>
                        <a:pt x="422" y="253"/>
                      </a:lnTo>
                      <a:lnTo>
                        <a:pt x="417" y="263"/>
                      </a:lnTo>
                      <a:lnTo>
                        <a:pt x="416" y="277"/>
                      </a:lnTo>
                      <a:lnTo>
                        <a:pt x="421" y="282"/>
                      </a:lnTo>
                      <a:lnTo>
                        <a:pt x="423" y="296"/>
                      </a:lnTo>
                      <a:lnTo>
                        <a:pt x="421" y="305"/>
                      </a:lnTo>
                      <a:lnTo>
                        <a:pt x="420" y="320"/>
                      </a:lnTo>
                      <a:lnTo>
                        <a:pt x="408" y="321"/>
                      </a:lnTo>
                      <a:lnTo>
                        <a:pt x="397" y="323"/>
                      </a:lnTo>
                      <a:lnTo>
                        <a:pt x="396" y="338"/>
                      </a:lnTo>
                      <a:lnTo>
                        <a:pt x="396" y="367"/>
                      </a:lnTo>
                      <a:lnTo>
                        <a:pt x="391" y="378"/>
                      </a:lnTo>
                      <a:lnTo>
                        <a:pt x="388" y="386"/>
                      </a:lnTo>
                      <a:lnTo>
                        <a:pt x="388" y="395"/>
                      </a:lnTo>
                      <a:lnTo>
                        <a:pt x="394" y="408"/>
                      </a:lnTo>
                      <a:lnTo>
                        <a:pt x="396" y="427"/>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5" name="Freeform 43"/>
                <p:cNvSpPr>
                  <a:spLocks/>
                </p:cNvSpPr>
                <p:nvPr/>
              </p:nvSpPr>
              <p:spPr bwMode="auto">
                <a:xfrm>
                  <a:off x="1591" y="3249"/>
                  <a:ext cx="178" cy="114"/>
                </a:xfrm>
                <a:custGeom>
                  <a:avLst/>
                  <a:gdLst>
                    <a:gd name="T0" fmla="*/ 0 w 288"/>
                    <a:gd name="T1" fmla="*/ 5 h 177"/>
                    <a:gd name="T2" fmla="*/ 1 w 288"/>
                    <a:gd name="T3" fmla="*/ 5 h 177"/>
                    <a:gd name="T4" fmla="*/ 1 w 288"/>
                    <a:gd name="T5" fmla="*/ 5 h 177"/>
                    <a:gd name="T6" fmla="*/ 1 w 288"/>
                    <a:gd name="T7" fmla="*/ 5 h 177"/>
                    <a:gd name="T8" fmla="*/ 1 w 288"/>
                    <a:gd name="T9" fmla="*/ 4 h 177"/>
                    <a:gd name="T10" fmla="*/ 1 w 288"/>
                    <a:gd name="T11" fmla="*/ 4 h 177"/>
                    <a:gd name="T12" fmla="*/ 1 w 288"/>
                    <a:gd name="T13" fmla="*/ 4 h 177"/>
                    <a:gd name="T14" fmla="*/ 1 w 288"/>
                    <a:gd name="T15" fmla="*/ 3 h 177"/>
                    <a:gd name="T16" fmla="*/ 1 w 288"/>
                    <a:gd name="T17" fmla="*/ 3 h 177"/>
                    <a:gd name="T18" fmla="*/ 1 w 288"/>
                    <a:gd name="T19" fmla="*/ 3 h 177"/>
                    <a:gd name="T20" fmla="*/ 1 w 288"/>
                    <a:gd name="T21" fmla="*/ 3 h 177"/>
                    <a:gd name="T22" fmla="*/ 1 w 288"/>
                    <a:gd name="T23" fmla="*/ 4 h 177"/>
                    <a:gd name="T24" fmla="*/ 2 w 288"/>
                    <a:gd name="T25" fmla="*/ 4 h 177"/>
                    <a:gd name="T26" fmla="*/ 2 w 288"/>
                    <a:gd name="T27" fmla="*/ 4 h 177"/>
                    <a:gd name="T28" fmla="*/ 2 w 288"/>
                    <a:gd name="T29" fmla="*/ 4 h 177"/>
                    <a:gd name="T30" fmla="*/ 2 w 288"/>
                    <a:gd name="T31" fmla="*/ 4 h 177"/>
                    <a:gd name="T32" fmla="*/ 2 w 288"/>
                    <a:gd name="T33" fmla="*/ 3 h 177"/>
                    <a:gd name="T34" fmla="*/ 3 w 288"/>
                    <a:gd name="T35" fmla="*/ 3 h 177"/>
                    <a:gd name="T36" fmla="*/ 4 w 288"/>
                    <a:gd name="T37" fmla="*/ 3 h 177"/>
                    <a:gd name="T38" fmla="*/ 4 w 288"/>
                    <a:gd name="T39" fmla="*/ 3 h 177"/>
                    <a:gd name="T40" fmla="*/ 2 w 288"/>
                    <a:gd name="T41" fmla="*/ 3 h 177"/>
                    <a:gd name="T42" fmla="*/ 4 w 288"/>
                    <a:gd name="T43" fmla="*/ 2 h 177"/>
                    <a:gd name="T44" fmla="*/ 4 w 288"/>
                    <a:gd name="T45" fmla="*/ 2 h 177"/>
                    <a:gd name="T46" fmla="*/ 2 w 288"/>
                    <a:gd name="T47" fmla="*/ 2 h 177"/>
                    <a:gd name="T48" fmla="*/ 2 w 288"/>
                    <a:gd name="T49" fmla="*/ 1 h 177"/>
                    <a:gd name="T50" fmla="*/ 2 w 288"/>
                    <a:gd name="T51" fmla="*/ 1 h 177"/>
                    <a:gd name="T52" fmla="*/ 2 w 288"/>
                    <a:gd name="T53" fmla="*/ 1 h 177"/>
                    <a:gd name="T54" fmla="*/ 4 w 288"/>
                    <a:gd name="T55" fmla="*/ 1 h 177"/>
                    <a:gd name="T56" fmla="*/ 4 w 288"/>
                    <a:gd name="T57" fmla="*/ 1 h 177"/>
                    <a:gd name="T58" fmla="*/ 4 w 288"/>
                    <a:gd name="T59" fmla="*/ 1 h 177"/>
                    <a:gd name="T60" fmla="*/ 4 w 288"/>
                    <a:gd name="T61" fmla="*/ 1 h 177"/>
                    <a:gd name="T62" fmla="*/ 4 w 288"/>
                    <a:gd name="T63" fmla="*/ 1 h 177"/>
                    <a:gd name="T64" fmla="*/ 4 w 288"/>
                    <a:gd name="T65" fmla="*/ 0 h 177"/>
                    <a:gd name="T66" fmla="*/ 4 w 288"/>
                    <a:gd name="T67" fmla="*/ 0 h 177"/>
                    <a:gd name="T68" fmla="*/ 4 w 288"/>
                    <a:gd name="T69" fmla="*/ 1 h 177"/>
                    <a:gd name="T70" fmla="*/ 5 w 288"/>
                    <a:gd name="T71" fmla="*/ 1 h 177"/>
                    <a:gd name="T72" fmla="*/ 6 w 288"/>
                    <a:gd name="T73" fmla="*/ 1 h 177"/>
                    <a:gd name="T74" fmla="*/ 6 w 288"/>
                    <a:gd name="T75" fmla="*/ 1 h 177"/>
                    <a:gd name="T76" fmla="*/ 6 w 288"/>
                    <a:gd name="T77" fmla="*/ 1 h 177"/>
                    <a:gd name="T78" fmla="*/ 6 w 288"/>
                    <a:gd name="T79" fmla="*/ 1 h 177"/>
                    <a:gd name="T80" fmla="*/ 6 w 288"/>
                    <a:gd name="T81" fmla="*/ 2 h 177"/>
                    <a:gd name="T82" fmla="*/ 6 w 288"/>
                    <a:gd name="T83" fmla="*/ 2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8"/>
                    <a:gd name="T127" fmla="*/ 0 h 177"/>
                    <a:gd name="T128" fmla="*/ 288 w 288"/>
                    <a:gd name="T129" fmla="*/ 177 h 1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8" h="177">
                      <a:moveTo>
                        <a:pt x="0" y="177"/>
                      </a:moveTo>
                      <a:lnTo>
                        <a:pt x="6" y="164"/>
                      </a:lnTo>
                      <a:lnTo>
                        <a:pt x="14" y="155"/>
                      </a:lnTo>
                      <a:lnTo>
                        <a:pt x="24" y="149"/>
                      </a:lnTo>
                      <a:lnTo>
                        <a:pt x="35" y="141"/>
                      </a:lnTo>
                      <a:lnTo>
                        <a:pt x="40" y="132"/>
                      </a:lnTo>
                      <a:lnTo>
                        <a:pt x="43" y="125"/>
                      </a:lnTo>
                      <a:lnTo>
                        <a:pt x="43" y="116"/>
                      </a:lnTo>
                      <a:lnTo>
                        <a:pt x="58" y="116"/>
                      </a:lnTo>
                      <a:lnTo>
                        <a:pt x="67" y="114"/>
                      </a:lnTo>
                      <a:lnTo>
                        <a:pt x="77" y="116"/>
                      </a:lnTo>
                      <a:lnTo>
                        <a:pt x="84" y="122"/>
                      </a:lnTo>
                      <a:lnTo>
                        <a:pt x="96" y="129"/>
                      </a:lnTo>
                      <a:lnTo>
                        <a:pt x="104" y="130"/>
                      </a:lnTo>
                      <a:lnTo>
                        <a:pt x="111" y="134"/>
                      </a:lnTo>
                      <a:lnTo>
                        <a:pt x="127" y="125"/>
                      </a:lnTo>
                      <a:lnTo>
                        <a:pt x="138" y="117"/>
                      </a:lnTo>
                      <a:lnTo>
                        <a:pt x="144" y="110"/>
                      </a:lnTo>
                      <a:lnTo>
                        <a:pt x="149" y="101"/>
                      </a:lnTo>
                      <a:lnTo>
                        <a:pt x="147" y="92"/>
                      </a:lnTo>
                      <a:lnTo>
                        <a:pt x="143" y="82"/>
                      </a:lnTo>
                      <a:lnTo>
                        <a:pt x="146" y="68"/>
                      </a:lnTo>
                      <a:lnTo>
                        <a:pt x="145" y="58"/>
                      </a:lnTo>
                      <a:lnTo>
                        <a:pt x="135" y="52"/>
                      </a:lnTo>
                      <a:lnTo>
                        <a:pt x="129" y="40"/>
                      </a:lnTo>
                      <a:lnTo>
                        <a:pt x="127" y="32"/>
                      </a:lnTo>
                      <a:lnTo>
                        <a:pt x="127" y="22"/>
                      </a:lnTo>
                      <a:lnTo>
                        <a:pt x="155" y="22"/>
                      </a:lnTo>
                      <a:lnTo>
                        <a:pt x="168" y="24"/>
                      </a:lnTo>
                      <a:lnTo>
                        <a:pt x="170" y="14"/>
                      </a:lnTo>
                      <a:lnTo>
                        <a:pt x="181" y="9"/>
                      </a:lnTo>
                      <a:lnTo>
                        <a:pt x="187" y="3"/>
                      </a:lnTo>
                      <a:lnTo>
                        <a:pt x="197" y="0"/>
                      </a:lnTo>
                      <a:lnTo>
                        <a:pt x="215" y="0"/>
                      </a:lnTo>
                      <a:lnTo>
                        <a:pt x="225" y="6"/>
                      </a:lnTo>
                      <a:lnTo>
                        <a:pt x="233" y="16"/>
                      </a:lnTo>
                      <a:lnTo>
                        <a:pt x="246" y="10"/>
                      </a:lnTo>
                      <a:lnTo>
                        <a:pt x="253" y="9"/>
                      </a:lnTo>
                      <a:lnTo>
                        <a:pt x="261" y="22"/>
                      </a:lnTo>
                      <a:lnTo>
                        <a:pt x="270" y="38"/>
                      </a:lnTo>
                      <a:lnTo>
                        <a:pt x="276" y="50"/>
                      </a:lnTo>
                      <a:lnTo>
                        <a:pt x="288" y="5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6" name="Freeform 44"/>
                <p:cNvSpPr>
                  <a:spLocks/>
                </p:cNvSpPr>
                <p:nvPr/>
              </p:nvSpPr>
              <p:spPr bwMode="auto">
                <a:xfrm>
                  <a:off x="1595" y="2761"/>
                  <a:ext cx="47" cy="182"/>
                </a:xfrm>
                <a:custGeom>
                  <a:avLst/>
                  <a:gdLst>
                    <a:gd name="T0" fmla="*/ 1 w 74"/>
                    <a:gd name="T1" fmla="*/ 0 h 278"/>
                    <a:gd name="T2" fmla="*/ 0 w 74"/>
                    <a:gd name="T3" fmla="*/ 1 h 278"/>
                    <a:gd name="T4" fmla="*/ 0 w 74"/>
                    <a:gd name="T5" fmla="*/ 1 h 278"/>
                    <a:gd name="T6" fmla="*/ 1 w 74"/>
                    <a:gd name="T7" fmla="*/ 1 h 278"/>
                    <a:gd name="T8" fmla="*/ 1 w 74"/>
                    <a:gd name="T9" fmla="*/ 1 h 278"/>
                    <a:gd name="T10" fmla="*/ 1 w 74"/>
                    <a:gd name="T11" fmla="*/ 2 h 278"/>
                    <a:gd name="T12" fmla="*/ 1 w 74"/>
                    <a:gd name="T13" fmla="*/ 2 h 278"/>
                    <a:gd name="T14" fmla="*/ 1 w 74"/>
                    <a:gd name="T15" fmla="*/ 3 h 278"/>
                    <a:gd name="T16" fmla="*/ 1 w 74"/>
                    <a:gd name="T17" fmla="*/ 3 h 278"/>
                    <a:gd name="T18" fmla="*/ 1 w 74"/>
                    <a:gd name="T19" fmla="*/ 3 h 278"/>
                    <a:gd name="T20" fmla="*/ 1 w 74"/>
                    <a:gd name="T21" fmla="*/ 3 h 278"/>
                    <a:gd name="T22" fmla="*/ 1 w 74"/>
                    <a:gd name="T23" fmla="*/ 4 h 278"/>
                    <a:gd name="T24" fmla="*/ 1 w 74"/>
                    <a:gd name="T25" fmla="*/ 5 h 278"/>
                    <a:gd name="T26" fmla="*/ 1 w 74"/>
                    <a:gd name="T27" fmla="*/ 5 h 278"/>
                    <a:gd name="T28" fmla="*/ 1 w 74"/>
                    <a:gd name="T29" fmla="*/ 5 h 278"/>
                    <a:gd name="T30" fmla="*/ 2 w 74"/>
                    <a:gd name="T31" fmla="*/ 5 h 278"/>
                    <a:gd name="T32" fmla="*/ 2 w 74"/>
                    <a:gd name="T33" fmla="*/ 5 h 278"/>
                    <a:gd name="T34" fmla="*/ 2 w 74"/>
                    <a:gd name="T35" fmla="*/ 6 h 278"/>
                    <a:gd name="T36" fmla="*/ 2 w 74"/>
                    <a:gd name="T37" fmla="*/ 6 h 278"/>
                    <a:gd name="T38" fmla="*/ 2 w 74"/>
                    <a:gd name="T39" fmla="*/ 7 h 278"/>
                    <a:gd name="T40" fmla="*/ 1 w 74"/>
                    <a:gd name="T41" fmla="*/ 7 h 278"/>
                    <a:gd name="T42" fmla="*/ 1 w 74"/>
                    <a:gd name="T43" fmla="*/ 7 h 278"/>
                    <a:gd name="T44" fmla="*/ 1 w 74"/>
                    <a:gd name="T45" fmla="*/ 7 h 278"/>
                    <a:gd name="T46" fmla="*/ 1 w 74"/>
                    <a:gd name="T47" fmla="*/ 7 h 278"/>
                    <a:gd name="T48" fmla="*/ 1 w 74"/>
                    <a:gd name="T49" fmla="*/ 8 h 278"/>
                    <a:gd name="T50" fmla="*/ 1 w 74"/>
                    <a:gd name="T51" fmla="*/ 8 h 278"/>
                    <a:gd name="T52" fmla="*/ 1 w 74"/>
                    <a:gd name="T53" fmla="*/ 9 h 278"/>
                    <a:gd name="T54" fmla="*/ 2 w 74"/>
                    <a:gd name="T55" fmla="*/ 9 h 278"/>
                    <a:gd name="T56" fmla="*/ 2 w 74"/>
                    <a:gd name="T57" fmla="*/ 9 h 278"/>
                    <a:gd name="T58" fmla="*/ 2 w 74"/>
                    <a:gd name="T59" fmla="*/ 9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
                    <a:gd name="T91" fmla="*/ 0 h 278"/>
                    <a:gd name="T92" fmla="*/ 74 w 74"/>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 h="278">
                      <a:moveTo>
                        <a:pt x="3" y="0"/>
                      </a:moveTo>
                      <a:lnTo>
                        <a:pt x="0" y="14"/>
                      </a:lnTo>
                      <a:lnTo>
                        <a:pt x="0" y="23"/>
                      </a:lnTo>
                      <a:lnTo>
                        <a:pt x="15" y="29"/>
                      </a:lnTo>
                      <a:lnTo>
                        <a:pt x="18" y="39"/>
                      </a:lnTo>
                      <a:lnTo>
                        <a:pt x="19" y="49"/>
                      </a:lnTo>
                      <a:lnTo>
                        <a:pt x="23" y="61"/>
                      </a:lnTo>
                      <a:lnTo>
                        <a:pt x="21" y="72"/>
                      </a:lnTo>
                      <a:lnTo>
                        <a:pt x="19" y="79"/>
                      </a:lnTo>
                      <a:lnTo>
                        <a:pt x="18" y="92"/>
                      </a:lnTo>
                      <a:lnTo>
                        <a:pt x="34" y="99"/>
                      </a:lnTo>
                      <a:lnTo>
                        <a:pt x="42" y="117"/>
                      </a:lnTo>
                      <a:lnTo>
                        <a:pt x="43" y="125"/>
                      </a:lnTo>
                      <a:lnTo>
                        <a:pt x="43" y="133"/>
                      </a:lnTo>
                      <a:lnTo>
                        <a:pt x="51" y="140"/>
                      </a:lnTo>
                      <a:lnTo>
                        <a:pt x="57" y="152"/>
                      </a:lnTo>
                      <a:lnTo>
                        <a:pt x="59" y="162"/>
                      </a:lnTo>
                      <a:lnTo>
                        <a:pt x="59" y="169"/>
                      </a:lnTo>
                      <a:lnTo>
                        <a:pt x="64" y="182"/>
                      </a:lnTo>
                      <a:lnTo>
                        <a:pt x="61" y="191"/>
                      </a:lnTo>
                      <a:lnTo>
                        <a:pt x="52" y="191"/>
                      </a:lnTo>
                      <a:lnTo>
                        <a:pt x="43" y="193"/>
                      </a:lnTo>
                      <a:lnTo>
                        <a:pt x="34" y="204"/>
                      </a:lnTo>
                      <a:lnTo>
                        <a:pt x="35" y="216"/>
                      </a:lnTo>
                      <a:lnTo>
                        <a:pt x="37" y="228"/>
                      </a:lnTo>
                      <a:lnTo>
                        <a:pt x="40" y="239"/>
                      </a:lnTo>
                      <a:lnTo>
                        <a:pt x="48" y="251"/>
                      </a:lnTo>
                      <a:lnTo>
                        <a:pt x="59" y="259"/>
                      </a:lnTo>
                      <a:lnTo>
                        <a:pt x="64" y="266"/>
                      </a:lnTo>
                      <a:lnTo>
                        <a:pt x="74" y="27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7" name="Freeform 45"/>
                <p:cNvSpPr>
                  <a:spLocks/>
                </p:cNvSpPr>
                <p:nvPr/>
              </p:nvSpPr>
              <p:spPr bwMode="auto">
                <a:xfrm>
                  <a:off x="1434" y="3004"/>
                  <a:ext cx="68" cy="222"/>
                </a:xfrm>
                <a:custGeom>
                  <a:avLst/>
                  <a:gdLst>
                    <a:gd name="T0" fmla="*/ 1 w 110"/>
                    <a:gd name="T1" fmla="*/ 10 h 342"/>
                    <a:gd name="T2" fmla="*/ 2 w 110"/>
                    <a:gd name="T3" fmla="*/ 5 h 342"/>
                    <a:gd name="T4" fmla="*/ 2 w 110"/>
                    <a:gd name="T5" fmla="*/ 4 h 342"/>
                    <a:gd name="T6" fmla="*/ 1 w 110"/>
                    <a:gd name="T7" fmla="*/ 4 h 342"/>
                    <a:gd name="T8" fmla="*/ 1 w 110"/>
                    <a:gd name="T9" fmla="*/ 3 h 342"/>
                    <a:gd name="T10" fmla="*/ 1 w 110"/>
                    <a:gd name="T11" fmla="*/ 3 h 342"/>
                    <a:gd name="T12" fmla="*/ 1 w 110"/>
                    <a:gd name="T13" fmla="*/ 4 h 342"/>
                    <a:gd name="T14" fmla="*/ 1 w 110"/>
                    <a:gd name="T15" fmla="*/ 3 h 342"/>
                    <a:gd name="T16" fmla="*/ 1 w 110"/>
                    <a:gd name="T17" fmla="*/ 3 h 342"/>
                    <a:gd name="T18" fmla="*/ 1 w 110"/>
                    <a:gd name="T19" fmla="*/ 3 h 342"/>
                    <a:gd name="T20" fmla="*/ 1 w 110"/>
                    <a:gd name="T21" fmla="*/ 3 h 342"/>
                    <a:gd name="T22" fmla="*/ 1 w 110"/>
                    <a:gd name="T23" fmla="*/ 2 h 342"/>
                    <a:gd name="T24" fmla="*/ 1 w 110"/>
                    <a:gd name="T25" fmla="*/ 1 h 342"/>
                    <a:gd name="T26" fmla="*/ 1 w 110"/>
                    <a:gd name="T27" fmla="*/ 1 h 342"/>
                    <a:gd name="T28" fmla="*/ 1 w 110"/>
                    <a:gd name="T29" fmla="*/ 1 h 342"/>
                    <a:gd name="T30" fmla="*/ 1 w 110"/>
                    <a:gd name="T31" fmla="*/ 1 h 342"/>
                    <a:gd name="T32" fmla="*/ 0 w 110"/>
                    <a:gd name="T33" fmla="*/ 0 h 3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342"/>
                    <a:gd name="T53" fmla="*/ 110 w 110"/>
                    <a:gd name="T54" fmla="*/ 342 h 3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342">
                      <a:moveTo>
                        <a:pt x="19" y="342"/>
                      </a:moveTo>
                      <a:lnTo>
                        <a:pt x="110" y="147"/>
                      </a:lnTo>
                      <a:lnTo>
                        <a:pt x="95" y="127"/>
                      </a:lnTo>
                      <a:lnTo>
                        <a:pt x="86" y="117"/>
                      </a:lnTo>
                      <a:lnTo>
                        <a:pt x="74" y="111"/>
                      </a:lnTo>
                      <a:lnTo>
                        <a:pt x="68" y="105"/>
                      </a:lnTo>
                      <a:lnTo>
                        <a:pt x="61" y="115"/>
                      </a:lnTo>
                      <a:lnTo>
                        <a:pt x="53" y="113"/>
                      </a:lnTo>
                      <a:lnTo>
                        <a:pt x="45" y="103"/>
                      </a:lnTo>
                      <a:lnTo>
                        <a:pt x="39" y="89"/>
                      </a:lnTo>
                      <a:lnTo>
                        <a:pt x="30" y="75"/>
                      </a:lnTo>
                      <a:lnTo>
                        <a:pt x="23" y="63"/>
                      </a:lnTo>
                      <a:lnTo>
                        <a:pt x="21" y="48"/>
                      </a:lnTo>
                      <a:lnTo>
                        <a:pt x="15" y="39"/>
                      </a:lnTo>
                      <a:lnTo>
                        <a:pt x="12" y="29"/>
                      </a:lnTo>
                      <a:lnTo>
                        <a:pt x="5" y="8"/>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8" name="Freeform 46"/>
                <p:cNvSpPr>
                  <a:spLocks/>
                </p:cNvSpPr>
                <p:nvPr/>
              </p:nvSpPr>
              <p:spPr bwMode="auto">
                <a:xfrm>
                  <a:off x="1620" y="2856"/>
                  <a:ext cx="278" cy="253"/>
                </a:xfrm>
                <a:custGeom>
                  <a:avLst/>
                  <a:gdLst>
                    <a:gd name="T0" fmla="*/ 6 w 446"/>
                    <a:gd name="T1" fmla="*/ 12 h 389"/>
                    <a:gd name="T2" fmla="*/ 6 w 446"/>
                    <a:gd name="T3" fmla="*/ 12 h 389"/>
                    <a:gd name="T4" fmla="*/ 4 w 446"/>
                    <a:gd name="T5" fmla="*/ 12 h 389"/>
                    <a:gd name="T6" fmla="*/ 4 w 446"/>
                    <a:gd name="T7" fmla="*/ 12 h 389"/>
                    <a:gd name="T8" fmla="*/ 4 w 446"/>
                    <a:gd name="T9" fmla="*/ 11 h 389"/>
                    <a:gd name="T10" fmla="*/ 4 w 446"/>
                    <a:gd name="T11" fmla="*/ 10 h 389"/>
                    <a:gd name="T12" fmla="*/ 3 w 446"/>
                    <a:gd name="T13" fmla="*/ 10 h 389"/>
                    <a:gd name="T14" fmla="*/ 2 w 446"/>
                    <a:gd name="T15" fmla="*/ 9 h 389"/>
                    <a:gd name="T16" fmla="*/ 2 w 446"/>
                    <a:gd name="T17" fmla="*/ 8 h 389"/>
                    <a:gd name="T18" fmla="*/ 1 w 446"/>
                    <a:gd name="T19" fmla="*/ 8 h 389"/>
                    <a:gd name="T20" fmla="*/ 1 w 446"/>
                    <a:gd name="T21" fmla="*/ 8 h 389"/>
                    <a:gd name="T22" fmla="*/ 1 w 446"/>
                    <a:gd name="T23" fmla="*/ 7 h 389"/>
                    <a:gd name="T24" fmla="*/ 1 w 446"/>
                    <a:gd name="T25" fmla="*/ 8 h 389"/>
                    <a:gd name="T26" fmla="*/ 1 w 446"/>
                    <a:gd name="T27" fmla="*/ 8 h 389"/>
                    <a:gd name="T28" fmla="*/ 0 w 446"/>
                    <a:gd name="T29" fmla="*/ 7 h 389"/>
                    <a:gd name="T30" fmla="*/ 1 w 446"/>
                    <a:gd name="T31" fmla="*/ 6 h 389"/>
                    <a:gd name="T32" fmla="*/ 1 w 446"/>
                    <a:gd name="T33" fmla="*/ 5 h 389"/>
                    <a:gd name="T34" fmla="*/ 1 w 446"/>
                    <a:gd name="T35" fmla="*/ 5 h 389"/>
                    <a:gd name="T36" fmla="*/ 1 w 446"/>
                    <a:gd name="T37" fmla="*/ 5 h 389"/>
                    <a:gd name="T38" fmla="*/ 1 w 446"/>
                    <a:gd name="T39" fmla="*/ 3 h 389"/>
                    <a:gd name="T40" fmla="*/ 1 w 446"/>
                    <a:gd name="T41" fmla="*/ 3 h 389"/>
                    <a:gd name="T42" fmla="*/ 1 w 446"/>
                    <a:gd name="T43" fmla="*/ 2 h 389"/>
                    <a:gd name="T44" fmla="*/ 2 w 446"/>
                    <a:gd name="T45" fmla="*/ 2 h 389"/>
                    <a:gd name="T46" fmla="*/ 2 w 446"/>
                    <a:gd name="T47" fmla="*/ 2 h 389"/>
                    <a:gd name="T48" fmla="*/ 3 w 446"/>
                    <a:gd name="T49" fmla="*/ 1 h 389"/>
                    <a:gd name="T50" fmla="*/ 4 w 446"/>
                    <a:gd name="T51" fmla="*/ 1 h 389"/>
                    <a:gd name="T52" fmla="*/ 4 w 446"/>
                    <a:gd name="T53" fmla="*/ 1 h 389"/>
                    <a:gd name="T54" fmla="*/ 4 w 446"/>
                    <a:gd name="T55" fmla="*/ 1 h 389"/>
                    <a:gd name="T56" fmla="*/ 5 w 446"/>
                    <a:gd name="T57" fmla="*/ 1 h 389"/>
                    <a:gd name="T58" fmla="*/ 6 w 446"/>
                    <a:gd name="T59" fmla="*/ 1 h 389"/>
                    <a:gd name="T60" fmla="*/ 6 w 446"/>
                    <a:gd name="T61" fmla="*/ 1 h 389"/>
                    <a:gd name="T62" fmla="*/ 7 w 446"/>
                    <a:gd name="T63" fmla="*/ 1 h 389"/>
                    <a:gd name="T64" fmla="*/ 7 w 446"/>
                    <a:gd name="T65" fmla="*/ 1 h 389"/>
                    <a:gd name="T66" fmla="*/ 7 w 446"/>
                    <a:gd name="T67" fmla="*/ 1 h 389"/>
                    <a:gd name="T68" fmla="*/ 8 w 446"/>
                    <a:gd name="T69" fmla="*/ 1 h 389"/>
                    <a:gd name="T70" fmla="*/ 9 w 446"/>
                    <a:gd name="T71" fmla="*/ 1 h 389"/>
                    <a:gd name="T72" fmla="*/ 9 w 446"/>
                    <a:gd name="T73" fmla="*/ 3 h 389"/>
                    <a:gd name="T74" fmla="*/ 9 w 446"/>
                    <a:gd name="T75" fmla="*/ 3 h 389"/>
                    <a:gd name="T76" fmla="*/ 8 w 446"/>
                    <a:gd name="T77" fmla="*/ 4 h 389"/>
                    <a:gd name="T78" fmla="*/ 8 w 446"/>
                    <a:gd name="T79" fmla="*/ 5 h 389"/>
                    <a:gd name="T80" fmla="*/ 8 w 446"/>
                    <a:gd name="T81" fmla="*/ 5 h 389"/>
                    <a:gd name="T82" fmla="*/ 9 w 446"/>
                    <a:gd name="T83" fmla="*/ 5 h 389"/>
                    <a:gd name="T84" fmla="*/ 9 w 446"/>
                    <a:gd name="T85" fmla="*/ 6 h 389"/>
                    <a:gd name="T86" fmla="*/ 9 w 446"/>
                    <a:gd name="T87" fmla="*/ 7 h 389"/>
                    <a:gd name="T88" fmla="*/ 9 w 446"/>
                    <a:gd name="T89" fmla="*/ 7 h 389"/>
                    <a:gd name="T90" fmla="*/ 9 w 446"/>
                    <a:gd name="T91" fmla="*/ 8 h 389"/>
                    <a:gd name="T92" fmla="*/ 10 w 446"/>
                    <a:gd name="T93" fmla="*/ 8 h 3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6"/>
                    <a:gd name="T142" fmla="*/ 0 h 389"/>
                    <a:gd name="T143" fmla="*/ 446 w 446"/>
                    <a:gd name="T144" fmla="*/ 389 h 3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6" h="389">
                      <a:moveTo>
                        <a:pt x="263" y="389"/>
                      </a:moveTo>
                      <a:lnTo>
                        <a:pt x="252" y="376"/>
                      </a:lnTo>
                      <a:lnTo>
                        <a:pt x="241" y="366"/>
                      </a:lnTo>
                      <a:lnTo>
                        <a:pt x="231" y="356"/>
                      </a:lnTo>
                      <a:lnTo>
                        <a:pt x="225" y="353"/>
                      </a:lnTo>
                      <a:lnTo>
                        <a:pt x="215" y="352"/>
                      </a:lnTo>
                      <a:lnTo>
                        <a:pt x="201" y="352"/>
                      </a:lnTo>
                      <a:lnTo>
                        <a:pt x="191" y="354"/>
                      </a:lnTo>
                      <a:lnTo>
                        <a:pt x="181" y="353"/>
                      </a:lnTo>
                      <a:lnTo>
                        <a:pt x="169" y="342"/>
                      </a:lnTo>
                      <a:lnTo>
                        <a:pt x="163" y="332"/>
                      </a:lnTo>
                      <a:lnTo>
                        <a:pt x="157" y="325"/>
                      </a:lnTo>
                      <a:lnTo>
                        <a:pt x="149" y="310"/>
                      </a:lnTo>
                      <a:lnTo>
                        <a:pt x="143" y="302"/>
                      </a:lnTo>
                      <a:lnTo>
                        <a:pt x="137" y="295"/>
                      </a:lnTo>
                      <a:lnTo>
                        <a:pt x="125" y="284"/>
                      </a:lnTo>
                      <a:lnTo>
                        <a:pt x="117" y="276"/>
                      </a:lnTo>
                      <a:lnTo>
                        <a:pt x="108" y="264"/>
                      </a:lnTo>
                      <a:lnTo>
                        <a:pt x="97" y="254"/>
                      </a:lnTo>
                      <a:lnTo>
                        <a:pt x="81" y="250"/>
                      </a:lnTo>
                      <a:lnTo>
                        <a:pt x="73" y="246"/>
                      </a:lnTo>
                      <a:lnTo>
                        <a:pt x="66" y="241"/>
                      </a:lnTo>
                      <a:lnTo>
                        <a:pt x="60" y="236"/>
                      </a:lnTo>
                      <a:lnTo>
                        <a:pt x="53" y="228"/>
                      </a:lnTo>
                      <a:lnTo>
                        <a:pt x="38" y="227"/>
                      </a:lnTo>
                      <a:lnTo>
                        <a:pt x="25" y="231"/>
                      </a:lnTo>
                      <a:lnTo>
                        <a:pt x="14" y="230"/>
                      </a:lnTo>
                      <a:lnTo>
                        <a:pt x="5" y="229"/>
                      </a:lnTo>
                      <a:lnTo>
                        <a:pt x="2" y="221"/>
                      </a:lnTo>
                      <a:lnTo>
                        <a:pt x="0" y="209"/>
                      </a:lnTo>
                      <a:lnTo>
                        <a:pt x="2" y="193"/>
                      </a:lnTo>
                      <a:lnTo>
                        <a:pt x="16" y="181"/>
                      </a:lnTo>
                      <a:lnTo>
                        <a:pt x="25" y="175"/>
                      </a:lnTo>
                      <a:lnTo>
                        <a:pt x="33" y="175"/>
                      </a:lnTo>
                      <a:lnTo>
                        <a:pt x="37" y="161"/>
                      </a:lnTo>
                      <a:lnTo>
                        <a:pt x="37" y="151"/>
                      </a:lnTo>
                      <a:lnTo>
                        <a:pt x="35" y="133"/>
                      </a:lnTo>
                      <a:lnTo>
                        <a:pt x="43" y="129"/>
                      </a:lnTo>
                      <a:lnTo>
                        <a:pt x="54" y="119"/>
                      </a:lnTo>
                      <a:lnTo>
                        <a:pt x="56" y="101"/>
                      </a:lnTo>
                      <a:lnTo>
                        <a:pt x="60" y="92"/>
                      </a:lnTo>
                      <a:lnTo>
                        <a:pt x="66" y="85"/>
                      </a:lnTo>
                      <a:lnTo>
                        <a:pt x="71" y="74"/>
                      </a:lnTo>
                      <a:lnTo>
                        <a:pt x="84" y="66"/>
                      </a:lnTo>
                      <a:lnTo>
                        <a:pt x="95" y="66"/>
                      </a:lnTo>
                      <a:lnTo>
                        <a:pt x="113" y="67"/>
                      </a:lnTo>
                      <a:lnTo>
                        <a:pt x="121" y="66"/>
                      </a:lnTo>
                      <a:lnTo>
                        <a:pt x="129" y="65"/>
                      </a:lnTo>
                      <a:lnTo>
                        <a:pt x="138" y="53"/>
                      </a:lnTo>
                      <a:lnTo>
                        <a:pt x="137" y="37"/>
                      </a:lnTo>
                      <a:lnTo>
                        <a:pt x="144" y="32"/>
                      </a:lnTo>
                      <a:lnTo>
                        <a:pt x="151" y="25"/>
                      </a:lnTo>
                      <a:lnTo>
                        <a:pt x="161" y="24"/>
                      </a:lnTo>
                      <a:lnTo>
                        <a:pt x="173" y="25"/>
                      </a:lnTo>
                      <a:lnTo>
                        <a:pt x="189" y="24"/>
                      </a:lnTo>
                      <a:lnTo>
                        <a:pt x="198" y="21"/>
                      </a:lnTo>
                      <a:lnTo>
                        <a:pt x="209" y="17"/>
                      </a:lnTo>
                      <a:lnTo>
                        <a:pt x="224" y="12"/>
                      </a:lnTo>
                      <a:lnTo>
                        <a:pt x="233" y="11"/>
                      </a:lnTo>
                      <a:lnTo>
                        <a:pt x="246" y="7"/>
                      </a:lnTo>
                      <a:lnTo>
                        <a:pt x="259" y="6"/>
                      </a:lnTo>
                      <a:lnTo>
                        <a:pt x="271" y="11"/>
                      </a:lnTo>
                      <a:lnTo>
                        <a:pt x="287" y="11"/>
                      </a:lnTo>
                      <a:lnTo>
                        <a:pt x="305" y="6"/>
                      </a:lnTo>
                      <a:lnTo>
                        <a:pt x="319" y="0"/>
                      </a:lnTo>
                      <a:lnTo>
                        <a:pt x="332" y="3"/>
                      </a:lnTo>
                      <a:lnTo>
                        <a:pt x="338" y="8"/>
                      </a:lnTo>
                      <a:lnTo>
                        <a:pt x="345" y="12"/>
                      </a:lnTo>
                      <a:lnTo>
                        <a:pt x="353" y="20"/>
                      </a:lnTo>
                      <a:lnTo>
                        <a:pt x="363" y="26"/>
                      </a:lnTo>
                      <a:lnTo>
                        <a:pt x="378" y="35"/>
                      </a:lnTo>
                      <a:lnTo>
                        <a:pt x="390" y="47"/>
                      </a:lnTo>
                      <a:lnTo>
                        <a:pt x="384" y="65"/>
                      </a:lnTo>
                      <a:lnTo>
                        <a:pt x="379" y="78"/>
                      </a:lnTo>
                      <a:lnTo>
                        <a:pt x="378" y="85"/>
                      </a:lnTo>
                      <a:lnTo>
                        <a:pt x="373" y="99"/>
                      </a:lnTo>
                      <a:lnTo>
                        <a:pt x="368" y="107"/>
                      </a:lnTo>
                      <a:lnTo>
                        <a:pt x="360" y="117"/>
                      </a:lnTo>
                      <a:lnTo>
                        <a:pt x="357" y="129"/>
                      </a:lnTo>
                      <a:lnTo>
                        <a:pt x="359" y="139"/>
                      </a:lnTo>
                      <a:lnTo>
                        <a:pt x="362" y="146"/>
                      </a:lnTo>
                      <a:lnTo>
                        <a:pt x="368" y="156"/>
                      </a:lnTo>
                      <a:lnTo>
                        <a:pt x="371" y="164"/>
                      </a:lnTo>
                      <a:lnTo>
                        <a:pt x="372" y="171"/>
                      </a:lnTo>
                      <a:lnTo>
                        <a:pt x="372" y="182"/>
                      </a:lnTo>
                      <a:lnTo>
                        <a:pt x="374" y="191"/>
                      </a:lnTo>
                      <a:lnTo>
                        <a:pt x="375" y="199"/>
                      </a:lnTo>
                      <a:lnTo>
                        <a:pt x="379" y="213"/>
                      </a:lnTo>
                      <a:lnTo>
                        <a:pt x="386" y="223"/>
                      </a:lnTo>
                      <a:lnTo>
                        <a:pt x="397" y="228"/>
                      </a:lnTo>
                      <a:lnTo>
                        <a:pt x="405" y="225"/>
                      </a:lnTo>
                      <a:lnTo>
                        <a:pt x="416" y="229"/>
                      </a:lnTo>
                      <a:lnTo>
                        <a:pt x="423" y="240"/>
                      </a:lnTo>
                      <a:lnTo>
                        <a:pt x="431" y="246"/>
                      </a:lnTo>
                      <a:lnTo>
                        <a:pt x="446" y="257"/>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69" name="Freeform 47"/>
                <p:cNvSpPr>
                  <a:spLocks/>
                </p:cNvSpPr>
                <p:nvPr/>
              </p:nvSpPr>
              <p:spPr bwMode="auto">
                <a:xfrm>
                  <a:off x="1502" y="3007"/>
                  <a:ext cx="123" cy="91"/>
                </a:xfrm>
                <a:custGeom>
                  <a:avLst/>
                  <a:gdLst>
                    <a:gd name="T0" fmla="*/ 0 w 197"/>
                    <a:gd name="T1" fmla="*/ 4 h 141"/>
                    <a:gd name="T2" fmla="*/ 1 w 197"/>
                    <a:gd name="T3" fmla="*/ 4 h 141"/>
                    <a:gd name="T4" fmla="*/ 1 w 197"/>
                    <a:gd name="T5" fmla="*/ 4 h 141"/>
                    <a:gd name="T6" fmla="*/ 1 w 197"/>
                    <a:gd name="T7" fmla="*/ 4 h 141"/>
                    <a:gd name="T8" fmla="*/ 1 w 197"/>
                    <a:gd name="T9" fmla="*/ 4 h 141"/>
                    <a:gd name="T10" fmla="*/ 1 w 197"/>
                    <a:gd name="T11" fmla="*/ 4 h 141"/>
                    <a:gd name="T12" fmla="*/ 1 w 197"/>
                    <a:gd name="T13" fmla="*/ 3 h 141"/>
                    <a:gd name="T14" fmla="*/ 1 w 197"/>
                    <a:gd name="T15" fmla="*/ 3 h 141"/>
                    <a:gd name="T16" fmla="*/ 1 w 197"/>
                    <a:gd name="T17" fmla="*/ 3 h 141"/>
                    <a:gd name="T18" fmla="*/ 1 w 197"/>
                    <a:gd name="T19" fmla="*/ 2 h 141"/>
                    <a:gd name="T20" fmla="*/ 2 w 197"/>
                    <a:gd name="T21" fmla="*/ 2 h 141"/>
                    <a:gd name="T22" fmla="*/ 2 w 197"/>
                    <a:gd name="T23" fmla="*/ 2 h 141"/>
                    <a:gd name="T24" fmla="*/ 2 w 197"/>
                    <a:gd name="T25" fmla="*/ 2 h 141"/>
                    <a:gd name="T26" fmla="*/ 2 w 197"/>
                    <a:gd name="T27" fmla="*/ 2 h 141"/>
                    <a:gd name="T28" fmla="*/ 2 w 197"/>
                    <a:gd name="T29" fmla="*/ 2 h 141"/>
                    <a:gd name="T30" fmla="*/ 2 w 197"/>
                    <a:gd name="T31" fmla="*/ 2 h 141"/>
                    <a:gd name="T32" fmla="*/ 3 w 197"/>
                    <a:gd name="T33" fmla="*/ 2 h 141"/>
                    <a:gd name="T34" fmla="*/ 4 w 197"/>
                    <a:gd name="T35" fmla="*/ 2 h 141"/>
                    <a:gd name="T36" fmla="*/ 4 w 197"/>
                    <a:gd name="T37" fmla="*/ 2 h 141"/>
                    <a:gd name="T38" fmla="*/ 4 w 197"/>
                    <a:gd name="T39" fmla="*/ 2 h 141"/>
                    <a:gd name="T40" fmla="*/ 4 w 197"/>
                    <a:gd name="T41" fmla="*/ 1 h 141"/>
                    <a:gd name="T42" fmla="*/ 4 w 197"/>
                    <a:gd name="T43" fmla="*/ 1 h 141"/>
                    <a:gd name="T44" fmla="*/ 4 w 197"/>
                    <a:gd name="T45" fmla="*/ 1 h 141"/>
                    <a:gd name="T46" fmla="*/ 4 w 197"/>
                    <a:gd name="T47" fmla="*/ 1 h 141"/>
                    <a:gd name="T48" fmla="*/ 4 w 197"/>
                    <a:gd name="T49" fmla="*/ 1 h 141"/>
                    <a:gd name="T50" fmla="*/ 4 w 197"/>
                    <a:gd name="T51" fmla="*/ 0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7"/>
                    <a:gd name="T79" fmla="*/ 0 h 141"/>
                    <a:gd name="T80" fmla="*/ 197 w 197"/>
                    <a:gd name="T81" fmla="*/ 141 h 1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7" h="141">
                      <a:moveTo>
                        <a:pt x="0" y="141"/>
                      </a:moveTo>
                      <a:lnTo>
                        <a:pt x="10" y="135"/>
                      </a:lnTo>
                      <a:lnTo>
                        <a:pt x="23" y="125"/>
                      </a:lnTo>
                      <a:lnTo>
                        <a:pt x="30" y="127"/>
                      </a:lnTo>
                      <a:lnTo>
                        <a:pt x="39" y="124"/>
                      </a:lnTo>
                      <a:lnTo>
                        <a:pt x="52" y="117"/>
                      </a:lnTo>
                      <a:lnTo>
                        <a:pt x="60" y="104"/>
                      </a:lnTo>
                      <a:lnTo>
                        <a:pt x="64" y="94"/>
                      </a:lnTo>
                      <a:lnTo>
                        <a:pt x="73" y="81"/>
                      </a:lnTo>
                      <a:lnTo>
                        <a:pt x="81" y="73"/>
                      </a:lnTo>
                      <a:lnTo>
                        <a:pt x="88" y="69"/>
                      </a:lnTo>
                      <a:lnTo>
                        <a:pt x="94" y="63"/>
                      </a:lnTo>
                      <a:lnTo>
                        <a:pt x="97" y="57"/>
                      </a:lnTo>
                      <a:lnTo>
                        <a:pt x="106" y="52"/>
                      </a:lnTo>
                      <a:lnTo>
                        <a:pt x="114" y="51"/>
                      </a:lnTo>
                      <a:lnTo>
                        <a:pt x="129" y="53"/>
                      </a:lnTo>
                      <a:lnTo>
                        <a:pt x="136" y="56"/>
                      </a:lnTo>
                      <a:lnTo>
                        <a:pt x="144" y="53"/>
                      </a:lnTo>
                      <a:lnTo>
                        <a:pt x="154" y="50"/>
                      </a:lnTo>
                      <a:lnTo>
                        <a:pt x="162" y="50"/>
                      </a:lnTo>
                      <a:lnTo>
                        <a:pt x="173" y="44"/>
                      </a:lnTo>
                      <a:lnTo>
                        <a:pt x="177" y="31"/>
                      </a:lnTo>
                      <a:lnTo>
                        <a:pt x="172" y="15"/>
                      </a:lnTo>
                      <a:lnTo>
                        <a:pt x="179" y="8"/>
                      </a:lnTo>
                      <a:lnTo>
                        <a:pt x="189" y="4"/>
                      </a:lnTo>
                      <a:lnTo>
                        <a:pt x="197"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0" name="Freeform 48"/>
                <p:cNvSpPr>
                  <a:spLocks/>
                </p:cNvSpPr>
                <p:nvPr/>
              </p:nvSpPr>
              <p:spPr bwMode="auto">
                <a:xfrm>
                  <a:off x="1771" y="2631"/>
                  <a:ext cx="80" cy="228"/>
                </a:xfrm>
                <a:custGeom>
                  <a:avLst/>
                  <a:gdLst>
                    <a:gd name="T0" fmla="*/ 1 w 130"/>
                    <a:gd name="T1" fmla="*/ 12 h 348"/>
                    <a:gd name="T2" fmla="*/ 1 w 130"/>
                    <a:gd name="T3" fmla="*/ 12 h 348"/>
                    <a:gd name="T4" fmla="*/ 1 w 130"/>
                    <a:gd name="T5" fmla="*/ 12 h 348"/>
                    <a:gd name="T6" fmla="*/ 1 w 130"/>
                    <a:gd name="T7" fmla="*/ 12 h 348"/>
                    <a:gd name="T8" fmla="*/ 1 w 130"/>
                    <a:gd name="T9" fmla="*/ 12 h 348"/>
                    <a:gd name="T10" fmla="*/ 1 w 130"/>
                    <a:gd name="T11" fmla="*/ 12 h 348"/>
                    <a:gd name="T12" fmla="*/ 1 w 130"/>
                    <a:gd name="T13" fmla="*/ 11 h 348"/>
                    <a:gd name="T14" fmla="*/ 1 w 130"/>
                    <a:gd name="T15" fmla="*/ 10 h 348"/>
                    <a:gd name="T16" fmla="*/ 1 w 130"/>
                    <a:gd name="T17" fmla="*/ 10 h 348"/>
                    <a:gd name="T18" fmla="*/ 1 w 130"/>
                    <a:gd name="T19" fmla="*/ 10 h 348"/>
                    <a:gd name="T20" fmla="*/ 1 w 130"/>
                    <a:gd name="T21" fmla="*/ 9 h 348"/>
                    <a:gd name="T22" fmla="*/ 1 w 130"/>
                    <a:gd name="T23" fmla="*/ 9 h 348"/>
                    <a:gd name="T24" fmla="*/ 1 w 130"/>
                    <a:gd name="T25" fmla="*/ 9 h 348"/>
                    <a:gd name="T26" fmla="*/ 1 w 130"/>
                    <a:gd name="T27" fmla="*/ 9 h 348"/>
                    <a:gd name="T28" fmla="*/ 1 w 130"/>
                    <a:gd name="T29" fmla="*/ 8 h 348"/>
                    <a:gd name="T30" fmla="*/ 0 w 130"/>
                    <a:gd name="T31" fmla="*/ 8 h 348"/>
                    <a:gd name="T32" fmla="*/ 1 w 130"/>
                    <a:gd name="T33" fmla="*/ 8 h 348"/>
                    <a:gd name="T34" fmla="*/ 1 w 130"/>
                    <a:gd name="T35" fmla="*/ 7 h 348"/>
                    <a:gd name="T36" fmla="*/ 1 w 130"/>
                    <a:gd name="T37" fmla="*/ 7 h 348"/>
                    <a:gd name="T38" fmla="*/ 1 w 130"/>
                    <a:gd name="T39" fmla="*/ 7 h 348"/>
                    <a:gd name="T40" fmla="*/ 1 w 130"/>
                    <a:gd name="T41" fmla="*/ 7 h 348"/>
                    <a:gd name="T42" fmla="*/ 1 w 130"/>
                    <a:gd name="T43" fmla="*/ 7 h 348"/>
                    <a:gd name="T44" fmla="*/ 1 w 130"/>
                    <a:gd name="T45" fmla="*/ 7 h 348"/>
                    <a:gd name="T46" fmla="*/ 1 w 130"/>
                    <a:gd name="T47" fmla="*/ 7 h 348"/>
                    <a:gd name="T48" fmla="*/ 1 w 130"/>
                    <a:gd name="T49" fmla="*/ 7 h 348"/>
                    <a:gd name="T50" fmla="*/ 1 w 130"/>
                    <a:gd name="T51" fmla="*/ 6 h 348"/>
                    <a:gd name="T52" fmla="*/ 1 w 130"/>
                    <a:gd name="T53" fmla="*/ 6 h 348"/>
                    <a:gd name="T54" fmla="*/ 1 w 130"/>
                    <a:gd name="T55" fmla="*/ 6 h 348"/>
                    <a:gd name="T56" fmla="*/ 1 w 130"/>
                    <a:gd name="T57" fmla="*/ 5 h 348"/>
                    <a:gd name="T58" fmla="*/ 1 w 130"/>
                    <a:gd name="T59" fmla="*/ 5 h 348"/>
                    <a:gd name="T60" fmla="*/ 1 w 130"/>
                    <a:gd name="T61" fmla="*/ 5 h 348"/>
                    <a:gd name="T62" fmla="*/ 2 w 130"/>
                    <a:gd name="T63" fmla="*/ 4 h 348"/>
                    <a:gd name="T64" fmla="*/ 2 w 130"/>
                    <a:gd name="T65" fmla="*/ 4 h 348"/>
                    <a:gd name="T66" fmla="*/ 2 w 130"/>
                    <a:gd name="T67" fmla="*/ 3 h 348"/>
                    <a:gd name="T68" fmla="*/ 2 w 130"/>
                    <a:gd name="T69" fmla="*/ 3 h 348"/>
                    <a:gd name="T70" fmla="*/ 2 w 130"/>
                    <a:gd name="T71" fmla="*/ 3 h 348"/>
                    <a:gd name="T72" fmla="*/ 2 w 130"/>
                    <a:gd name="T73" fmla="*/ 3 h 348"/>
                    <a:gd name="T74" fmla="*/ 2 w 130"/>
                    <a:gd name="T75" fmla="*/ 2 h 348"/>
                    <a:gd name="T76" fmla="*/ 2 w 130"/>
                    <a:gd name="T77" fmla="*/ 2 h 348"/>
                    <a:gd name="T78" fmla="*/ 2 w 130"/>
                    <a:gd name="T79" fmla="*/ 1 h 348"/>
                    <a:gd name="T80" fmla="*/ 2 w 130"/>
                    <a:gd name="T81" fmla="*/ 1 h 348"/>
                    <a:gd name="T82" fmla="*/ 2 w 130"/>
                    <a:gd name="T83" fmla="*/ 1 h 348"/>
                    <a:gd name="T84" fmla="*/ 2 w 130"/>
                    <a:gd name="T85" fmla="*/ 1 h 348"/>
                    <a:gd name="T86" fmla="*/ 2 w 130"/>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
                    <a:gd name="T133" fmla="*/ 0 h 348"/>
                    <a:gd name="T134" fmla="*/ 130 w 130"/>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 h="348">
                      <a:moveTo>
                        <a:pt x="87" y="348"/>
                      </a:moveTo>
                      <a:lnTo>
                        <a:pt x="75" y="342"/>
                      </a:lnTo>
                      <a:lnTo>
                        <a:pt x="67" y="344"/>
                      </a:lnTo>
                      <a:lnTo>
                        <a:pt x="58" y="344"/>
                      </a:lnTo>
                      <a:lnTo>
                        <a:pt x="49" y="340"/>
                      </a:lnTo>
                      <a:lnTo>
                        <a:pt x="41" y="334"/>
                      </a:lnTo>
                      <a:lnTo>
                        <a:pt x="36" y="326"/>
                      </a:lnTo>
                      <a:lnTo>
                        <a:pt x="34" y="312"/>
                      </a:lnTo>
                      <a:lnTo>
                        <a:pt x="31" y="303"/>
                      </a:lnTo>
                      <a:lnTo>
                        <a:pt x="28" y="293"/>
                      </a:lnTo>
                      <a:lnTo>
                        <a:pt x="23" y="280"/>
                      </a:lnTo>
                      <a:lnTo>
                        <a:pt x="17" y="268"/>
                      </a:lnTo>
                      <a:lnTo>
                        <a:pt x="11" y="260"/>
                      </a:lnTo>
                      <a:lnTo>
                        <a:pt x="6" y="249"/>
                      </a:lnTo>
                      <a:lnTo>
                        <a:pt x="4" y="239"/>
                      </a:lnTo>
                      <a:lnTo>
                        <a:pt x="0" y="233"/>
                      </a:lnTo>
                      <a:lnTo>
                        <a:pt x="1" y="221"/>
                      </a:lnTo>
                      <a:lnTo>
                        <a:pt x="10" y="209"/>
                      </a:lnTo>
                      <a:lnTo>
                        <a:pt x="12" y="200"/>
                      </a:lnTo>
                      <a:lnTo>
                        <a:pt x="16" y="190"/>
                      </a:lnTo>
                      <a:lnTo>
                        <a:pt x="30" y="191"/>
                      </a:lnTo>
                      <a:lnTo>
                        <a:pt x="41" y="192"/>
                      </a:lnTo>
                      <a:lnTo>
                        <a:pt x="54" y="203"/>
                      </a:lnTo>
                      <a:lnTo>
                        <a:pt x="61" y="198"/>
                      </a:lnTo>
                      <a:lnTo>
                        <a:pt x="69" y="191"/>
                      </a:lnTo>
                      <a:lnTo>
                        <a:pt x="75" y="184"/>
                      </a:lnTo>
                      <a:lnTo>
                        <a:pt x="78" y="177"/>
                      </a:lnTo>
                      <a:lnTo>
                        <a:pt x="81" y="166"/>
                      </a:lnTo>
                      <a:lnTo>
                        <a:pt x="82" y="158"/>
                      </a:lnTo>
                      <a:lnTo>
                        <a:pt x="79" y="147"/>
                      </a:lnTo>
                      <a:lnTo>
                        <a:pt x="83" y="135"/>
                      </a:lnTo>
                      <a:lnTo>
                        <a:pt x="99" y="116"/>
                      </a:lnTo>
                      <a:lnTo>
                        <a:pt x="111" y="113"/>
                      </a:lnTo>
                      <a:lnTo>
                        <a:pt x="115" y="106"/>
                      </a:lnTo>
                      <a:lnTo>
                        <a:pt x="118" y="92"/>
                      </a:lnTo>
                      <a:lnTo>
                        <a:pt x="121" y="83"/>
                      </a:lnTo>
                      <a:lnTo>
                        <a:pt x="125" y="72"/>
                      </a:lnTo>
                      <a:lnTo>
                        <a:pt x="126" y="63"/>
                      </a:lnTo>
                      <a:lnTo>
                        <a:pt x="130" y="53"/>
                      </a:lnTo>
                      <a:lnTo>
                        <a:pt x="130" y="40"/>
                      </a:lnTo>
                      <a:lnTo>
                        <a:pt x="125" y="33"/>
                      </a:lnTo>
                      <a:lnTo>
                        <a:pt x="118" y="24"/>
                      </a:lnTo>
                      <a:lnTo>
                        <a:pt x="108" y="13"/>
                      </a:lnTo>
                      <a:lnTo>
                        <a:pt x="9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1" name="Freeform 49"/>
                <p:cNvSpPr>
                  <a:spLocks/>
                </p:cNvSpPr>
                <p:nvPr/>
              </p:nvSpPr>
              <p:spPr bwMode="auto">
                <a:xfrm>
                  <a:off x="1862" y="2669"/>
                  <a:ext cx="146" cy="217"/>
                </a:xfrm>
                <a:custGeom>
                  <a:avLst/>
                  <a:gdLst>
                    <a:gd name="T0" fmla="*/ 0 w 237"/>
                    <a:gd name="T1" fmla="*/ 10 h 336"/>
                    <a:gd name="T2" fmla="*/ 1 w 237"/>
                    <a:gd name="T3" fmla="*/ 10 h 336"/>
                    <a:gd name="T4" fmla="*/ 1 w 237"/>
                    <a:gd name="T5" fmla="*/ 10 h 336"/>
                    <a:gd name="T6" fmla="*/ 1 w 237"/>
                    <a:gd name="T7" fmla="*/ 9 h 336"/>
                    <a:gd name="T8" fmla="*/ 1 w 237"/>
                    <a:gd name="T9" fmla="*/ 9 h 336"/>
                    <a:gd name="T10" fmla="*/ 1 w 237"/>
                    <a:gd name="T11" fmla="*/ 8 h 336"/>
                    <a:gd name="T12" fmla="*/ 1 w 237"/>
                    <a:gd name="T13" fmla="*/ 8 h 336"/>
                    <a:gd name="T14" fmla="*/ 1 w 237"/>
                    <a:gd name="T15" fmla="*/ 8 h 336"/>
                    <a:gd name="T16" fmla="*/ 1 w 237"/>
                    <a:gd name="T17" fmla="*/ 7 h 336"/>
                    <a:gd name="T18" fmla="*/ 1 w 237"/>
                    <a:gd name="T19" fmla="*/ 6 h 336"/>
                    <a:gd name="T20" fmla="*/ 1 w 237"/>
                    <a:gd name="T21" fmla="*/ 6 h 336"/>
                    <a:gd name="T22" fmla="*/ 1 w 237"/>
                    <a:gd name="T23" fmla="*/ 6 h 336"/>
                    <a:gd name="T24" fmla="*/ 1 w 237"/>
                    <a:gd name="T25" fmla="*/ 6 h 336"/>
                    <a:gd name="T26" fmla="*/ 2 w 237"/>
                    <a:gd name="T27" fmla="*/ 6 h 336"/>
                    <a:gd name="T28" fmla="*/ 2 w 237"/>
                    <a:gd name="T29" fmla="*/ 6 h 336"/>
                    <a:gd name="T30" fmla="*/ 2 w 237"/>
                    <a:gd name="T31" fmla="*/ 6 h 336"/>
                    <a:gd name="T32" fmla="*/ 2 w 237"/>
                    <a:gd name="T33" fmla="*/ 6 h 336"/>
                    <a:gd name="T34" fmla="*/ 2 w 237"/>
                    <a:gd name="T35" fmla="*/ 6 h 336"/>
                    <a:gd name="T36" fmla="*/ 2 w 237"/>
                    <a:gd name="T37" fmla="*/ 5 h 336"/>
                    <a:gd name="T38" fmla="*/ 2 w 237"/>
                    <a:gd name="T39" fmla="*/ 5 h 336"/>
                    <a:gd name="T40" fmla="*/ 3 w 237"/>
                    <a:gd name="T41" fmla="*/ 5 h 336"/>
                    <a:gd name="T42" fmla="*/ 4 w 237"/>
                    <a:gd name="T43" fmla="*/ 5 h 336"/>
                    <a:gd name="T44" fmla="*/ 4 w 237"/>
                    <a:gd name="T45" fmla="*/ 4 h 336"/>
                    <a:gd name="T46" fmla="*/ 4 w 237"/>
                    <a:gd name="T47" fmla="*/ 4 h 336"/>
                    <a:gd name="T48" fmla="*/ 4 w 237"/>
                    <a:gd name="T49" fmla="*/ 4 h 336"/>
                    <a:gd name="T50" fmla="*/ 4 w 237"/>
                    <a:gd name="T51" fmla="*/ 4 h 336"/>
                    <a:gd name="T52" fmla="*/ 4 w 237"/>
                    <a:gd name="T53" fmla="*/ 4 h 336"/>
                    <a:gd name="T54" fmla="*/ 4 w 237"/>
                    <a:gd name="T55" fmla="*/ 4 h 336"/>
                    <a:gd name="T56" fmla="*/ 4 w 237"/>
                    <a:gd name="T57" fmla="*/ 3 h 336"/>
                    <a:gd name="T58" fmla="*/ 4 w 237"/>
                    <a:gd name="T59" fmla="*/ 3 h 336"/>
                    <a:gd name="T60" fmla="*/ 4 w 237"/>
                    <a:gd name="T61" fmla="*/ 3 h 336"/>
                    <a:gd name="T62" fmla="*/ 4 w 237"/>
                    <a:gd name="T63" fmla="*/ 3 h 336"/>
                    <a:gd name="T64" fmla="*/ 4 w 237"/>
                    <a:gd name="T65" fmla="*/ 2 h 336"/>
                    <a:gd name="T66" fmla="*/ 4 w 237"/>
                    <a:gd name="T67" fmla="*/ 2 h 336"/>
                    <a:gd name="T68" fmla="*/ 4 w 237"/>
                    <a:gd name="T69" fmla="*/ 2 h 336"/>
                    <a:gd name="T70" fmla="*/ 4 w 237"/>
                    <a:gd name="T71" fmla="*/ 2 h 336"/>
                    <a:gd name="T72" fmla="*/ 4 w 237"/>
                    <a:gd name="T73" fmla="*/ 1 h 336"/>
                    <a:gd name="T74" fmla="*/ 4 w 237"/>
                    <a:gd name="T75" fmla="*/ 1 h 336"/>
                    <a:gd name="T76" fmla="*/ 4 w 237"/>
                    <a:gd name="T77" fmla="*/ 1 h 336"/>
                    <a:gd name="T78" fmla="*/ 4 w 237"/>
                    <a:gd name="T79" fmla="*/ 1 h 336"/>
                    <a:gd name="T80" fmla="*/ 5 w 237"/>
                    <a:gd name="T81" fmla="*/ 0 h 3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336"/>
                    <a:gd name="T125" fmla="*/ 237 w 237"/>
                    <a:gd name="T126" fmla="*/ 336 h 3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336">
                      <a:moveTo>
                        <a:pt x="0" y="336"/>
                      </a:moveTo>
                      <a:lnTo>
                        <a:pt x="5" y="325"/>
                      </a:lnTo>
                      <a:lnTo>
                        <a:pt x="14" y="313"/>
                      </a:lnTo>
                      <a:lnTo>
                        <a:pt x="17" y="300"/>
                      </a:lnTo>
                      <a:lnTo>
                        <a:pt x="18" y="291"/>
                      </a:lnTo>
                      <a:lnTo>
                        <a:pt x="26" y="273"/>
                      </a:lnTo>
                      <a:lnTo>
                        <a:pt x="24" y="260"/>
                      </a:lnTo>
                      <a:lnTo>
                        <a:pt x="22" y="244"/>
                      </a:lnTo>
                      <a:lnTo>
                        <a:pt x="29" y="231"/>
                      </a:lnTo>
                      <a:lnTo>
                        <a:pt x="41" y="217"/>
                      </a:lnTo>
                      <a:lnTo>
                        <a:pt x="53" y="205"/>
                      </a:lnTo>
                      <a:lnTo>
                        <a:pt x="60" y="207"/>
                      </a:lnTo>
                      <a:lnTo>
                        <a:pt x="76" y="204"/>
                      </a:lnTo>
                      <a:lnTo>
                        <a:pt x="89" y="202"/>
                      </a:lnTo>
                      <a:lnTo>
                        <a:pt x="100" y="198"/>
                      </a:lnTo>
                      <a:lnTo>
                        <a:pt x="107" y="194"/>
                      </a:lnTo>
                      <a:lnTo>
                        <a:pt x="116" y="190"/>
                      </a:lnTo>
                      <a:lnTo>
                        <a:pt x="125" y="186"/>
                      </a:lnTo>
                      <a:lnTo>
                        <a:pt x="137" y="176"/>
                      </a:lnTo>
                      <a:lnTo>
                        <a:pt x="142" y="169"/>
                      </a:lnTo>
                      <a:lnTo>
                        <a:pt x="147" y="159"/>
                      </a:lnTo>
                      <a:lnTo>
                        <a:pt x="154" y="151"/>
                      </a:lnTo>
                      <a:lnTo>
                        <a:pt x="160" y="146"/>
                      </a:lnTo>
                      <a:lnTo>
                        <a:pt x="168" y="142"/>
                      </a:lnTo>
                      <a:lnTo>
                        <a:pt x="175" y="136"/>
                      </a:lnTo>
                      <a:lnTo>
                        <a:pt x="184" y="132"/>
                      </a:lnTo>
                      <a:lnTo>
                        <a:pt x="191" y="126"/>
                      </a:lnTo>
                      <a:lnTo>
                        <a:pt x="197" y="117"/>
                      </a:lnTo>
                      <a:lnTo>
                        <a:pt x="202" y="109"/>
                      </a:lnTo>
                      <a:lnTo>
                        <a:pt x="203" y="98"/>
                      </a:lnTo>
                      <a:lnTo>
                        <a:pt x="203" y="88"/>
                      </a:lnTo>
                      <a:lnTo>
                        <a:pt x="203" y="80"/>
                      </a:lnTo>
                      <a:lnTo>
                        <a:pt x="209" y="70"/>
                      </a:lnTo>
                      <a:lnTo>
                        <a:pt x="219" y="68"/>
                      </a:lnTo>
                      <a:lnTo>
                        <a:pt x="221" y="58"/>
                      </a:lnTo>
                      <a:lnTo>
                        <a:pt x="205" y="54"/>
                      </a:lnTo>
                      <a:lnTo>
                        <a:pt x="211" y="42"/>
                      </a:lnTo>
                      <a:lnTo>
                        <a:pt x="217" y="30"/>
                      </a:lnTo>
                      <a:lnTo>
                        <a:pt x="223" y="19"/>
                      </a:lnTo>
                      <a:lnTo>
                        <a:pt x="231" y="8"/>
                      </a:lnTo>
                      <a:lnTo>
                        <a:pt x="237"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2" name="Freeform 50"/>
                <p:cNvSpPr>
                  <a:spLocks/>
                </p:cNvSpPr>
                <p:nvPr/>
              </p:nvSpPr>
              <p:spPr bwMode="auto">
                <a:xfrm>
                  <a:off x="1090" y="3381"/>
                  <a:ext cx="56" cy="11"/>
                </a:xfrm>
                <a:custGeom>
                  <a:avLst/>
                  <a:gdLst>
                    <a:gd name="T0" fmla="*/ 0 w 90"/>
                    <a:gd name="T1" fmla="*/ 1 h 18"/>
                    <a:gd name="T2" fmla="*/ 1 w 90"/>
                    <a:gd name="T3" fmla="*/ 1 h 18"/>
                    <a:gd name="T4" fmla="*/ 1 w 90"/>
                    <a:gd name="T5" fmla="*/ 1 h 18"/>
                    <a:gd name="T6" fmla="*/ 1 w 90"/>
                    <a:gd name="T7" fmla="*/ 1 h 18"/>
                    <a:gd name="T8" fmla="*/ 1 w 90"/>
                    <a:gd name="T9" fmla="*/ 1 h 18"/>
                    <a:gd name="T10" fmla="*/ 1 w 90"/>
                    <a:gd name="T11" fmla="*/ 1 h 18"/>
                    <a:gd name="T12" fmla="*/ 1 w 90"/>
                    <a:gd name="T13" fmla="*/ 1 h 18"/>
                    <a:gd name="T14" fmla="*/ 1 w 90"/>
                    <a:gd name="T15" fmla="*/ 1 h 18"/>
                    <a:gd name="T16" fmla="*/ 1 w 90"/>
                    <a:gd name="T17" fmla="*/ 1 h 18"/>
                    <a:gd name="T18" fmla="*/ 2 w 90"/>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8"/>
                    <a:gd name="T32" fmla="*/ 90 w 9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8">
                      <a:moveTo>
                        <a:pt x="0" y="7"/>
                      </a:moveTo>
                      <a:lnTo>
                        <a:pt x="8" y="9"/>
                      </a:lnTo>
                      <a:lnTo>
                        <a:pt x="19" y="14"/>
                      </a:lnTo>
                      <a:lnTo>
                        <a:pt x="27" y="18"/>
                      </a:lnTo>
                      <a:lnTo>
                        <a:pt x="37" y="14"/>
                      </a:lnTo>
                      <a:lnTo>
                        <a:pt x="46" y="12"/>
                      </a:lnTo>
                      <a:lnTo>
                        <a:pt x="58" y="9"/>
                      </a:lnTo>
                      <a:lnTo>
                        <a:pt x="68" y="6"/>
                      </a:lnTo>
                      <a:lnTo>
                        <a:pt x="80" y="3"/>
                      </a:lnTo>
                      <a:lnTo>
                        <a:pt x="9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3" name="Freeform 51"/>
                <p:cNvSpPr>
                  <a:spLocks/>
                </p:cNvSpPr>
                <p:nvPr/>
              </p:nvSpPr>
              <p:spPr bwMode="auto">
                <a:xfrm>
                  <a:off x="1218" y="3704"/>
                  <a:ext cx="81" cy="38"/>
                </a:xfrm>
                <a:custGeom>
                  <a:avLst/>
                  <a:gdLst>
                    <a:gd name="T0" fmla="*/ 0 w 131"/>
                    <a:gd name="T1" fmla="*/ 0 h 55"/>
                    <a:gd name="T2" fmla="*/ 1 w 131"/>
                    <a:gd name="T3" fmla="*/ 1 h 55"/>
                    <a:gd name="T4" fmla="*/ 1 w 131"/>
                    <a:gd name="T5" fmla="*/ 1 h 55"/>
                    <a:gd name="T6" fmla="*/ 1 w 131"/>
                    <a:gd name="T7" fmla="*/ 2 h 55"/>
                    <a:gd name="T8" fmla="*/ 1 w 131"/>
                    <a:gd name="T9" fmla="*/ 2 h 55"/>
                    <a:gd name="T10" fmla="*/ 1 w 131"/>
                    <a:gd name="T11" fmla="*/ 2 h 55"/>
                    <a:gd name="T12" fmla="*/ 1 w 131"/>
                    <a:gd name="T13" fmla="*/ 2 h 55"/>
                    <a:gd name="T14" fmla="*/ 1 w 131"/>
                    <a:gd name="T15" fmla="*/ 2 h 55"/>
                    <a:gd name="T16" fmla="*/ 1 w 131"/>
                    <a:gd name="T17" fmla="*/ 3 h 55"/>
                    <a:gd name="T18" fmla="*/ 1 w 131"/>
                    <a:gd name="T19" fmla="*/ 3 h 55"/>
                    <a:gd name="T20" fmla="*/ 1 w 131"/>
                    <a:gd name="T21" fmla="*/ 2 h 55"/>
                    <a:gd name="T22" fmla="*/ 2 w 131"/>
                    <a:gd name="T23" fmla="*/ 2 h 55"/>
                    <a:gd name="T24" fmla="*/ 2 w 131"/>
                    <a:gd name="T25" fmla="*/ 2 h 55"/>
                    <a:gd name="T26" fmla="*/ 2 w 131"/>
                    <a:gd name="T27" fmla="*/ 1 h 55"/>
                    <a:gd name="T28" fmla="*/ 2 w 131"/>
                    <a:gd name="T29" fmla="*/ 1 h 55"/>
                    <a:gd name="T30" fmla="*/ 2 w 131"/>
                    <a:gd name="T31" fmla="*/ 1 h 55"/>
                    <a:gd name="T32" fmla="*/ 2 w 131"/>
                    <a:gd name="T33" fmla="*/ 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55"/>
                    <a:gd name="T53" fmla="*/ 131 w 131"/>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55">
                      <a:moveTo>
                        <a:pt x="0" y="0"/>
                      </a:moveTo>
                      <a:lnTo>
                        <a:pt x="9" y="11"/>
                      </a:lnTo>
                      <a:lnTo>
                        <a:pt x="10" y="23"/>
                      </a:lnTo>
                      <a:lnTo>
                        <a:pt x="11" y="35"/>
                      </a:lnTo>
                      <a:lnTo>
                        <a:pt x="15" y="42"/>
                      </a:lnTo>
                      <a:lnTo>
                        <a:pt x="23" y="43"/>
                      </a:lnTo>
                      <a:lnTo>
                        <a:pt x="35" y="44"/>
                      </a:lnTo>
                      <a:lnTo>
                        <a:pt x="51" y="44"/>
                      </a:lnTo>
                      <a:lnTo>
                        <a:pt x="60" y="48"/>
                      </a:lnTo>
                      <a:lnTo>
                        <a:pt x="64" y="55"/>
                      </a:lnTo>
                      <a:lnTo>
                        <a:pt x="81" y="47"/>
                      </a:lnTo>
                      <a:lnTo>
                        <a:pt x="89" y="41"/>
                      </a:lnTo>
                      <a:lnTo>
                        <a:pt x="96" y="33"/>
                      </a:lnTo>
                      <a:lnTo>
                        <a:pt x="103" y="27"/>
                      </a:lnTo>
                      <a:lnTo>
                        <a:pt x="111" y="24"/>
                      </a:lnTo>
                      <a:lnTo>
                        <a:pt x="118" y="18"/>
                      </a:lnTo>
                      <a:lnTo>
                        <a:pt x="131" y="14"/>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4" name="Freeform 52"/>
                <p:cNvSpPr>
                  <a:spLocks/>
                </p:cNvSpPr>
                <p:nvPr/>
              </p:nvSpPr>
              <p:spPr bwMode="auto">
                <a:xfrm>
                  <a:off x="1198" y="3770"/>
                  <a:ext cx="207" cy="237"/>
                </a:xfrm>
                <a:custGeom>
                  <a:avLst/>
                  <a:gdLst>
                    <a:gd name="T0" fmla="*/ 0 w 335"/>
                    <a:gd name="T1" fmla="*/ 0 h 365"/>
                    <a:gd name="T2" fmla="*/ 0 w 335"/>
                    <a:gd name="T3" fmla="*/ 1 h 365"/>
                    <a:gd name="T4" fmla="*/ 1 w 335"/>
                    <a:gd name="T5" fmla="*/ 1 h 365"/>
                    <a:gd name="T6" fmla="*/ 1 w 335"/>
                    <a:gd name="T7" fmla="*/ 1 h 365"/>
                    <a:gd name="T8" fmla="*/ 1 w 335"/>
                    <a:gd name="T9" fmla="*/ 2 h 365"/>
                    <a:gd name="T10" fmla="*/ 1 w 335"/>
                    <a:gd name="T11" fmla="*/ 2 h 365"/>
                    <a:gd name="T12" fmla="*/ 1 w 335"/>
                    <a:gd name="T13" fmla="*/ 2 h 365"/>
                    <a:gd name="T14" fmla="*/ 1 w 335"/>
                    <a:gd name="T15" fmla="*/ 2 h 365"/>
                    <a:gd name="T16" fmla="*/ 1 w 335"/>
                    <a:gd name="T17" fmla="*/ 2 h 365"/>
                    <a:gd name="T18" fmla="*/ 1 w 335"/>
                    <a:gd name="T19" fmla="*/ 2 h 365"/>
                    <a:gd name="T20" fmla="*/ 1 w 335"/>
                    <a:gd name="T21" fmla="*/ 2 h 365"/>
                    <a:gd name="T22" fmla="*/ 1 w 335"/>
                    <a:gd name="T23" fmla="*/ 3 h 365"/>
                    <a:gd name="T24" fmla="*/ 2 w 335"/>
                    <a:gd name="T25" fmla="*/ 3 h 365"/>
                    <a:gd name="T26" fmla="*/ 2 w 335"/>
                    <a:gd name="T27" fmla="*/ 3 h 365"/>
                    <a:gd name="T28" fmla="*/ 2 w 335"/>
                    <a:gd name="T29" fmla="*/ 3 h 365"/>
                    <a:gd name="T30" fmla="*/ 2 w 335"/>
                    <a:gd name="T31" fmla="*/ 3 h 365"/>
                    <a:gd name="T32" fmla="*/ 2 w 335"/>
                    <a:gd name="T33" fmla="*/ 3 h 365"/>
                    <a:gd name="T34" fmla="*/ 4 w 335"/>
                    <a:gd name="T35" fmla="*/ 3 h 365"/>
                    <a:gd name="T36" fmla="*/ 4 w 335"/>
                    <a:gd name="T37" fmla="*/ 3 h 365"/>
                    <a:gd name="T38" fmla="*/ 4 w 335"/>
                    <a:gd name="T39" fmla="*/ 3 h 365"/>
                    <a:gd name="T40" fmla="*/ 4 w 335"/>
                    <a:gd name="T41" fmla="*/ 2 h 365"/>
                    <a:gd name="T42" fmla="*/ 4 w 335"/>
                    <a:gd name="T43" fmla="*/ 3 h 365"/>
                    <a:gd name="T44" fmla="*/ 4 w 335"/>
                    <a:gd name="T45" fmla="*/ 3 h 365"/>
                    <a:gd name="T46" fmla="*/ 4 w 335"/>
                    <a:gd name="T47" fmla="*/ 3 h 365"/>
                    <a:gd name="T48" fmla="*/ 4 w 335"/>
                    <a:gd name="T49" fmla="*/ 3 h 365"/>
                    <a:gd name="T50" fmla="*/ 4 w 335"/>
                    <a:gd name="T51" fmla="*/ 3 h 365"/>
                    <a:gd name="T52" fmla="*/ 4 w 335"/>
                    <a:gd name="T53" fmla="*/ 3 h 365"/>
                    <a:gd name="T54" fmla="*/ 4 w 335"/>
                    <a:gd name="T55" fmla="*/ 4 h 365"/>
                    <a:gd name="T56" fmla="*/ 4 w 335"/>
                    <a:gd name="T57" fmla="*/ 4 h 365"/>
                    <a:gd name="T58" fmla="*/ 4 w 335"/>
                    <a:gd name="T59" fmla="*/ 4 h 365"/>
                    <a:gd name="T60" fmla="*/ 4 w 335"/>
                    <a:gd name="T61" fmla="*/ 4 h 365"/>
                    <a:gd name="T62" fmla="*/ 4 w 335"/>
                    <a:gd name="T63" fmla="*/ 4 h 365"/>
                    <a:gd name="T64" fmla="*/ 4 w 335"/>
                    <a:gd name="T65" fmla="*/ 5 h 365"/>
                    <a:gd name="T66" fmla="*/ 6 w 335"/>
                    <a:gd name="T67" fmla="*/ 5 h 365"/>
                    <a:gd name="T68" fmla="*/ 6 w 335"/>
                    <a:gd name="T69" fmla="*/ 4 h 365"/>
                    <a:gd name="T70" fmla="*/ 6 w 335"/>
                    <a:gd name="T71" fmla="*/ 5 h 365"/>
                    <a:gd name="T72" fmla="*/ 6 w 335"/>
                    <a:gd name="T73" fmla="*/ 5 h 365"/>
                    <a:gd name="T74" fmla="*/ 6 w 335"/>
                    <a:gd name="T75" fmla="*/ 6 h 365"/>
                    <a:gd name="T76" fmla="*/ 6 w 335"/>
                    <a:gd name="T77" fmla="*/ 6 h 365"/>
                    <a:gd name="T78" fmla="*/ 6 w 335"/>
                    <a:gd name="T79" fmla="*/ 6 h 365"/>
                    <a:gd name="T80" fmla="*/ 6 w 335"/>
                    <a:gd name="T81" fmla="*/ 6 h 365"/>
                    <a:gd name="T82" fmla="*/ 6 w 335"/>
                    <a:gd name="T83" fmla="*/ 6 h 365"/>
                    <a:gd name="T84" fmla="*/ 6 w 335"/>
                    <a:gd name="T85" fmla="*/ 8 h 365"/>
                    <a:gd name="T86" fmla="*/ 6 w 335"/>
                    <a:gd name="T87" fmla="*/ 8 h 365"/>
                    <a:gd name="T88" fmla="*/ 6 w 335"/>
                    <a:gd name="T89" fmla="*/ 8 h 365"/>
                    <a:gd name="T90" fmla="*/ 6 w 335"/>
                    <a:gd name="T91" fmla="*/ 8 h 365"/>
                    <a:gd name="T92" fmla="*/ 6 w 335"/>
                    <a:gd name="T93" fmla="*/ 8 h 365"/>
                    <a:gd name="T94" fmla="*/ 6 w 335"/>
                    <a:gd name="T95" fmla="*/ 9 h 365"/>
                    <a:gd name="T96" fmla="*/ 6 w 335"/>
                    <a:gd name="T97" fmla="*/ 9 h 365"/>
                    <a:gd name="T98" fmla="*/ 6 w 335"/>
                    <a:gd name="T99" fmla="*/ 9 h 365"/>
                    <a:gd name="T100" fmla="*/ 6 w 335"/>
                    <a:gd name="T101" fmla="*/ 10 h 365"/>
                    <a:gd name="T102" fmla="*/ 6 w 335"/>
                    <a:gd name="T103" fmla="*/ 10 h 365"/>
                    <a:gd name="T104" fmla="*/ 6 w 335"/>
                    <a:gd name="T105" fmla="*/ 10 h 365"/>
                    <a:gd name="T106" fmla="*/ 6 w 335"/>
                    <a:gd name="T107" fmla="*/ 10 h 365"/>
                    <a:gd name="T108" fmla="*/ 7 w 335"/>
                    <a:gd name="T109" fmla="*/ 10 h 365"/>
                    <a:gd name="T110" fmla="*/ 7 w 335"/>
                    <a:gd name="T111" fmla="*/ 10 h 365"/>
                    <a:gd name="T112" fmla="*/ 7 w 335"/>
                    <a:gd name="T113" fmla="*/ 10 h 365"/>
                    <a:gd name="T114" fmla="*/ 7 w 335"/>
                    <a:gd name="T115" fmla="*/ 10 h 365"/>
                    <a:gd name="T116" fmla="*/ 7 w 335"/>
                    <a:gd name="T117" fmla="*/ 11 h 365"/>
                    <a:gd name="T118" fmla="*/ 7 w 335"/>
                    <a:gd name="T119" fmla="*/ 12 h 365"/>
                    <a:gd name="T120" fmla="*/ 7 w 335"/>
                    <a:gd name="T121" fmla="*/ 12 h 3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5"/>
                    <a:gd name="T184" fmla="*/ 0 h 365"/>
                    <a:gd name="T185" fmla="*/ 335 w 335"/>
                    <a:gd name="T186" fmla="*/ 365 h 3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5" h="365">
                      <a:moveTo>
                        <a:pt x="0" y="0"/>
                      </a:moveTo>
                      <a:lnTo>
                        <a:pt x="0" y="23"/>
                      </a:lnTo>
                      <a:lnTo>
                        <a:pt x="2" y="36"/>
                      </a:lnTo>
                      <a:lnTo>
                        <a:pt x="6" y="48"/>
                      </a:lnTo>
                      <a:lnTo>
                        <a:pt x="16" y="52"/>
                      </a:lnTo>
                      <a:lnTo>
                        <a:pt x="32" y="51"/>
                      </a:lnTo>
                      <a:lnTo>
                        <a:pt x="42" y="50"/>
                      </a:lnTo>
                      <a:lnTo>
                        <a:pt x="51" y="54"/>
                      </a:lnTo>
                      <a:lnTo>
                        <a:pt x="58" y="59"/>
                      </a:lnTo>
                      <a:lnTo>
                        <a:pt x="68" y="60"/>
                      </a:lnTo>
                      <a:lnTo>
                        <a:pt x="80" y="66"/>
                      </a:lnTo>
                      <a:lnTo>
                        <a:pt x="86" y="77"/>
                      </a:lnTo>
                      <a:lnTo>
                        <a:pt x="93" y="88"/>
                      </a:lnTo>
                      <a:lnTo>
                        <a:pt x="104" y="89"/>
                      </a:lnTo>
                      <a:lnTo>
                        <a:pt x="114" y="88"/>
                      </a:lnTo>
                      <a:lnTo>
                        <a:pt x="124" y="98"/>
                      </a:lnTo>
                      <a:lnTo>
                        <a:pt x="136" y="98"/>
                      </a:lnTo>
                      <a:lnTo>
                        <a:pt x="148" y="94"/>
                      </a:lnTo>
                      <a:lnTo>
                        <a:pt x="155" y="88"/>
                      </a:lnTo>
                      <a:lnTo>
                        <a:pt x="164" y="81"/>
                      </a:lnTo>
                      <a:lnTo>
                        <a:pt x="173" y="68"/>
                      </a:lnTo>
                      <a:lnTo>
                        <a:pt x="179" y="75"/>
                      </a:lnTo>
                      <a:lnTo>
                        <a:pt x="184" y="83"/>
                      </a:lnTo>
                      <a:lnTo>
                        <a:pt x="192" y="86"/>
                      </a:lnTo>
                      <a:lnTo>
                        <a:pt x="201" y="92"/>
                      </a:lnTo>
                      <a:lnTo>
                        <a:pt x="202" y="99"/>
                      </a:lnTo>
                      <a:lnTo>
                        <a:pt x="197" y="110"/>
                      </a:lnTo>
                      <a:lnTo>
                        <a:pt x="191" y="117"/>
                      </a:lnTo>
                      <a:lnTo>
                        <a:pt x="200" y="122"/>
                      </a:lnTo>
                      <a:lnTo>
                        <a:pt x="210" y="124"/>
                      </a:lnTo>
                      <a:lnTo>
                        <a:pt x="219" y="130"/>
                      </a:lnTo>
                      <a:lnTo>
                        <a:pt x="222" y="142"/>
                      </a:lnTo>
                      <a:lnTo>
                        <a:pt x="232" y="146"/>
                      </a:lnTo>
                      <a:lnTo>
                        <a:pt x="241" y="144"/>
                      </a:lnTo>
                      <a:lnTo>
                        <a:pt x="251" y="142"/>
                      </a:lnTo>
                      <a:lnTo>
                        <a:pt x="256" y="150"/>
                      </a:lnTo>
                      <a:lnTo>
                        <a:pt x="257" y="161"/>
                      </a:lnTo>
                      <a:lnTo>
                        <a:pt x="257" y="183"/>
                      </a:lnTo>
                      <a:lnTo>
                        <a:pt x="267" y="189"/>
                      </a:lnTo>
                      <a:lnTo>
                        <a:pt x="273" y="197"/>
                      </a:lnTo>
                      <a:lnTo>
                        <a:pt x="268" y="207"/>
                      </a:lnTo>
                      <a:lnTo>
                        <a:pt x="262" y="219"/>
                      </a:lnTo>
                      <a:lnTo>
                        <a:pt x="262" y="232"/>
                      </a:lnTo>
                      <a:lnTo>
                        <a:pt x="270" y="244"/>
                      </a:lnTo>
                      <a:lnTo>
                        <a:pt x="274" y="254"/>
                      </a:lnTo>
                      <a:lnTo>
                        <a:pt x="275" y="262"/>
                      </a:lnTo>
                      <a:lnTo>
                        <a:pt x="267" y="270"/>
                      </a:lnTo>
                      <a:lnTo>
                        <a:pt x="257" y="280"/>
                      </a:lnTo>
                      <a:lnTo>
                        <a:pt x="251" y="287"/>
                      </a:lnTo>
                      <a:lnTo>
                        <a:pt x="249" y="299"/>
                      </a:lnTo>
                      <a:lnTo>
                        <a:pt x="251" y="309"/>
                      </a:lnTo>
                      <a:lnTo>
                        <a:pt x="255" y="317"/>
                      </a:lnTo>
                      <a:lnTo>
                        <a:pt x="261" y="324"/>
                      </a:lnTo>
                      <a:lnTo>
                        <a:pt x="277" y="330"/>
                      </a:lnTo>
                      <a:lnTo>
                        <a:pt x="289" y="334"/>
                      </a:lnTo>
                      <a:lnTo>
                        <a:pt x="297" y="333"/>
                      </a:lnTo>
                      <a:lnTo>
                        <a:pt x="307" y="333"/>
                      </a:lnTo>
                      <a:lnTo>
                        <a:pt x="316" y="339"/>
                      </a:lnTo>
                      <a:lnTo>
                        <a:pt x="317" y="348"/>
                      </a:lnTo>
                      <a:lnTo>
                        <a:pt x="325" y="357"/>
                      </a:lnTo>
                      <a:lnTo>
                        <a:pt x="335" y="365"/>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5" name="Freeform 53"/>
                <p:cNvSpPr>
                  <a:spLocks/>
                </p:cNvSpPr>
                <p:nvPr/>
              </p:nvSpPr>
              <p:spPr bwMode="auto">
                <a:xfrm>
                  <a:off x="1436" y="3718"/>
                  <a:ext cx="28" cy="110"/>
                </a:xfrm>
                <a:custGeom>
                  <a:avLst/>
                  <a:gdLst>
                    <a:gd name="T0" fmla="*/ 1 w 45"/>
                    <a:gd name="T1" fmla="*/ 4 h 173"/>
                    <a:gd name="T2" fmla="*/ 1 w 45"/>
                    <a:gd name="T3" fmla="*/ 4 h 173"/>
                    <a:gd name="T4" fmla="*/ 1 w 45"/>
                    <a:gd name="T5" fmla="*/ 4 h 173"/>
                    <a:gd name="T6" fmla="*/ 1 w 45"/>
                    <a:gd name="T7" fmla="*/ 4 h 173"/>
                    <a:gd name="T8" fmla="*/ 1 w 45"/>
                    <a:gd name="T9" fmla="*/ 3 h 173"/>
                    <a:gd name="T10" fmla="*/ 1 w 45"/>
                    <a:gd name="T11" fmla="*/ 3 h 173"/>
                    <a:gd name="T12" fmla="*/ 1 w 45"/>
                    <a:gd name="T13" fmla="*/ 3 h 173"/>
                    <a:gd name="T14" fmla="*/ 1 w 45"/>
                    <a:gd name="T15" fmla="*/ 3 h 173"/>
                    <a:gd name="T16" fmla="*/ 1 w 45"/>
                    <a:gd name="T17" fmla="*/ 3 h 173"/>
                    <a:gd name="T18" fmla="*/ 1 w 45"/>
                    <a:gd name="T19" fmla="*/ 3 h 173"/>
                    <a:gd name="T20" fmla="*/ 1 w 45"/>
                    <a:gd name="T21" fmla="*/ 3 h 173"/>
                    <a:gd name="T22" fmla="*/ 1 w 45"/>
                    <a:gd name="T23" fmla="*/ 2 h 173"/>
                    <a:gd name="T24" fmla="*/ 1 w 45"/>
                    <a:gd name="T25" fmla="*/ 2 h 173"/>
                    <a:gd name="T26" fmla="*/ 0 w 45"/>
                    <a:gd name="T27" fmla="*/ 1 h 173"/>
                    <a:gd name="T28" fmla="*/ 1 w 45"/>
                    <a:gd name="T29" fmla="*/ 1 h 173"/>
                    <a:gd name="T30" fmla="*/ 1 w 45"/>
                    <a:gd name="T31" fmla="*/ 1 h 173"/>
                    <a:gd name="T32" fmla="*/ 1 w 45"/>
                    <a:gd name="T33" fmla="*/ 1 h 173"/>
                    <a:gd name="T34" fmla="*/ 1 w 45"/>
                    <a:gd name="T35" fmla="*/ 1 h 173"/>
                    <a:gd name="T36" fmla="*/ 1 w 45"/>
                    <a:gd name="T37" fmla="*/ 0 h 1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173"/>
                    <a:gd name="T59" fmla="*/ 45 w 45"/>
                    <a:gd name="T60" fmla="*/ 173 h 1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173">
                      <a:moveTo>
                        <a:pt x="34" y="173"/>
                      </a:moveTo>
                      <a:lnTo>
                        <a:pt x="38" y="159"/>
                      </a:lnTo>
                      <a:lnTo>
                        <a:pt x="41" y="144"/>
                      </a:lnTo>
                      <a:lnTo>
                        <a:pt x="41" y="134"/>
                      </a:lnTo>
                      <a:lnTo>
                        <a:pt x="42" y="126"/>
                      </a:lnTo>
                      <a:lnTo>
                        <a:pt x="44" y="115"/>
                      </a:lnTo>
                      <a:lnTo>
                        <a:pt x="45" y="104"/>
                      </a:lnTo>
                      <a:lnTo>
                        <a:pt x="32" y="95"/>
                      </a:lnTo>
                      <a:lnTo>
                        <a:pt x="23" y="86"/>
                      </a:lnTo>
                      <a:lnTo>
                        <a:pt x="16" y="91"/>
                      </a:lnTo>
                      <a:lnTo>
                        <a:pt x="10" y="84"/>
                      </a:lnTo>
                      <a:lnTo>
                        <a:pt x="8" y="74"/>
                      </a:lnTo>
                      <a:lnTo>
                        <a:pt x="3" y="62"/>
                      </a:lnTo>
                      <a:lnTo>
                        <a:pt x="0" y="48"/>
                      </a:lnTo>
                      <a:lnTo>
                        <a:pt x="3" y="36"/>
                      </a:lnTo>
                      <a:lnTo>
                        <a:pt x="4" y="25"/>
                      </a:lnTo>
                      <a:lnTo>
                        <a:pt x="14" y="15"/>
                      </a:lnTo>
                      <a:lnTo>
                        <a:pt x="20" y="7"/>
                      </a:lnTo>
                      <a:lnTo>
                        <a:pt x="2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6" name="Freeform 54"/>
                <p:cNvSpPr>
                  <a:spLocks/>
                </p:cNvSpPr>
                <p:nvPr/>
              </p:nvSpPr>
              <p:spPr bwMode="auto">
                <a:xfrm>
                  <a:off x="1481" y="1288"/>
                  <a:ext cx="474" cy="348"/>
                </a:xfrm>
                <a:custGeom>
                  <a:avLst/>
                  <a:gdLst>
                    <a:gd name="T0" fmla="*/ 0 w 767"/>
                    <a:gd name="T1" fmla="*/ 0 h 536"/>
                    <a:gd name="T2" fmla="*/ 1 w 767"/>
                    <a:gd name="T3" fmla="*/ 2 h 536"/>
                    <a:gd name="T4" fmla="*/ 1 w 767"/>
                    <a:gd name="T5" fmla="*/ 3 h 536"/>
                    <a:gd name="T6" fmla="*/ 2 w 767"/>
                    <a:gd name="T7" fmla="*/ 3 h 536"/>
                    <a:gd name="T8" fmla="*/ 2 w 767"/>
                    <a:gd name="T9" fmla="*/ 4 h 536"/>
                    <a:gd name="T10" fmla="*/ 2 w 767"/>
                    <a:gd name="T11" fmla="*/ 4 h 536"/>
                    <a:gd name="T12" fmla="*/ 2 w 767"/>
                    <a:gd name="T13" fmla="*/ 5 h 536"/>
                    <a:gd name="T14" fmla="*/ 2 w 767"/>
                    <a:gd name="T15" fmla="*/ 5 h 536"/>
                    <a:gd name="T16" fmla="*/ 2 w 767"/>
                    <a:gd name="T17" fmla="*/ 5 h 536"/>
                    <a:gd name="T18" fmla="*/ 4 w 767"/>
                    <a:gd name="T19" fmla="*/ 6 h 536"/>
                    <a:gd name="T20" fmla="*/ 4 w 767"/>
                    <a:gd name="T21" fmla="*/ 6 h 536"/>
                    <a:gd name="T22" fmla="*/ 4 w 767"/>
                    <a:gd name="T23" fmla="*/ 6 h 536"/>
                    <a:gd name="T24" fmla="*/ 4 w 767"/>
                    <a:gd name="T25" fmla="*/ 6 h 536"/>
                    <a:gd name="T26" fmla="*/ 4 w 767"/>
                    <a:gd name="T27" fmla="*/ 6 h 536"/>
                    <a:gd name="T28" fmla="*/ 4 w 767"/>
                    <a:gd name="T29" fmla="*/ 7 h 536"/>
                    <a:gd name="T30" fmla="*/ 4 w 767"/>
                    <a:gd name="T31" fmla="*/ 8 h 536"/>
                    <a:gd name="T32" fmla="*/ 4 w 767"/>
                    <a:gd name="T33" fmla="*/ 8 h 536"/>
                    <a:gd name="T34" fmla="*/ 4 w 767"/>
                    <a:gd name="T35" fmla="*/ 8 h 536"/>
                    <a:gd name="T36" fmla="*/ 4 w 767"/>
                    <a:gd name="T37" fmla="*/ 9 h 536"/>
                    <a:gd name="T38" fmla="*/ 4 w 767"/>
                    <a:gd name="T39" fmla="*/ 9 h 536"/>
                    <a:gd name="T40" fmla="*/ 4 w 767"/>
                    <a:gd name="T41" fmla="*/ 9 h 536"/>
                    <a:gd name="T42" fmla="*/ 6 w 767"/>
                    <a:gd name="T43" fmla="*/ 8 h 536"/>
                    <a:gd name="T44" fmla="*/ 6 w 767"/>
                    <a:gd name="T45" fmla="*/ 8 h 536"/>
                    <a:gd name="T46" fmla="*/ 6 w 767"/>
                    <a:gd name="T47" fmla="*/ 9 h 536"/>
                    <a:gd name="T48" fmla="*/ 6 w 767"/>
                    <a:gd name="T49" fmla="*/ 9 h 536"/>
                    <a:gd name="T50" fmla="*/ 6 w 767"/>
                    <a:gd name="T51" fmla="*/ 9 h 536"/>
                    <a:gd name="T52" fmla="*/ 6 w 767"/>
                    <a:gd name="T53" fmla="*/ 10 h 536"/>
                    <a:gd name="T54" fmla="*/ 6 w 767"/>
                    <a:gd name="T55" fmla="*/ 10 h 536"/>
                    <a:gd name="T56" fmla="*/ 7 w 767"/>
                    <a:gd name="T57" fmla="*/ 10 h 536"/>
                    <a:gd name="T58" fmla="*/ 7 w 767"/>
                    <a:gd name="T59" fmla="*/ 12 h 536"/>
                    <a:gd name="T60" fmla="*/ 7 w 767"/>
                    <a:gd name="T61" fmla="*/ 12 h 536"/>
                    <a:gd name="T62" fmla="*/ 7 w 767"/>
                    <a:gd name="T63" fmla="*/ 12 h 536"/>
                    <a:gd name="T64" fmla="*/ 7 w 767"/>
                    <a:gd name="T65" fmla="*/ 12 h 536"/>
                    <a:gd name="T66" fmla="*/ 7 w 767"/>
                    <a:gd name="T67" fmla="*/ 12 h 536"/>
                    <a:gd name="T68" fmla="*/ 7 w 767"/>
                    <a:gd name="T69" fmla="*/ 12 h 536"/>
                    <a:gd name="T70" fmla="*/ 7 w 767"/>
                    <a:gd name="T71" fmla="*/ 13 h 536"/>
                    <a:gd name="T72" fmla="*/ 9 w 767"/>
                    <a:gd name="T73" fmla="*/ 14 h 536"/>
                    <a:gd name="T74" fmla="*/ 9 w 767"/>
                    <a:gd name="T75" fmla="*/ 14 h 536"/>
                    <a:gd name="T76" fmla="*/ 9 w 767"/>
                    <a:gd name="T77" fmla="*/ 15 h 536"/>
                    <a:gd name="T78" fmla="*/ 9 w 767"/>
                    <a:gd name="T79" fmla="*/ 16 h 536"/>
                    <a:gd name="T80" fmla="*/ 11 w 767"/>
                    <a:gd name="T81" fmla="*/ 16 h 536"/>
                    <a:gd name="T82" fmla="*/ 11 w 767"/>
                    <a:gd name="T83" fmla="*/ 16 h 536"/>
                    <a:gd name="T84" fmla="*/ 11 w 767"/>
                    <a:gd name="T85" fmla="*/ 16 h 536"/>
                    <a:gd name="T86" fmla="*/ 12 w 767"/>
                    <a:gd name="T87" fmla="*/ 16 h 536"/>
                    <a:gd name="T88" fmla="*/ 12 w 767"/>
                    <a:gd name="T89" fmla="*/ 16 h 536"/>
                    <a:gd name="T90" fmla="*/ 12 w 767"/>
                    <a:gd name="T91" fmla="*/ 17 h 536"/>
                    <a:gd name="T92" fmla="*/ 12 w 767"/>
                    <a:gd name="T93" fmla="*/ 17 h 536"/>
                    <a:gd name="T94" fmla="*/ 13 w 767"/>
                    <a:gd name="T95" fmla="*/ 17 h 536"/>
                    <a:gd name="T96" fmla="*/ 14 w 767"/>
                    <a:gd name="T97" fmla="*/ 17 h 536"/>
                    <a:gd name="T98" fmla="*/ 14 w 767"/>
                    <a:gd name="T99" fmla="*/ 17 h 536"/>
                    <a:gd name="T100" fmla="*/ 14 w 767"/>
                    <a:gd name="T101" fmla="*/ 17 h 536"/>
                    <a:gd name="T102" fmla="*/ 14 w 767"/>
                    <a:gd name="T103" fmla="*/ 16 h 536"/>
                    <a:gd name="T104" fmla="*/ 14 w 767"/>
                    <a:gd name="T105" fmla="*/ 16 h 536"/>
                    <a:gd name="T106" fmla="*/ 15 w 767"/>
                    <a:gd name="T107" fmla="*/ 16 h 536"/>
                    <a:gd name="T108" fmla="*/ 15 w 767"/>
                    <a:gd name="T109" fmla="*/ 16 h 536"/>
                    <a:gd name="T110" fmla="*/ 15 w 767"/>
                    <a:gd name="T111" fmla="*/ 15 h 536"/>
                    <a:gd name="T112" fmla="*/ 17 w 767"/>
                    <a:gd name="T113" fmla="*/ 15 h 536"/>
                    <a:gd name="T114" fmla="*/ 17 w 767"/>
                    <a:gd name="T115" fmla="*/ 15 h 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7"/>
                    <a:gd name="T175" fmla="*/ 0 h 536"/>
                    <a:gd name="T176" fmla="*/ 767 w 767"/>
                    <a:gd name="T177" fmla="*/ 536 h 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7" h="536">
                      <a:moveTo>
                        <a:pt x="0" y="0"/>
                      </a:moveTo>
                      <a:lnTo>
                        <a:pt x="45" y="51"/>
                      </a:lnTo>
                      <a:lnTo>
                        <a:pt x="70" y="77"/>
                      </a:lnTo>
                      <a:lnTo>
                        <a:pt x="96" y="105"/>
                      </a:lnTo>
                      <a:lnTo>
                        <a:pt x="111" y="121"/>
                      </a:lnTo>
                      <a:lnTo>
                        <a:pt x="121" y="131"/>
                      </a:lnTo>
                      <a:lnTo>
                        <a:pt x="127" y="151"/>
                      </a:lnTo>
                      <a:lnTo>
                        <a:pt x="132" y="159"/>
                      </a:lnTo>
                      <a:lnTo>
                        <a:pt x="142" y="168"/>
                      </a:lnTo>
                      <a:lnTo>
                        <a:pt x="154" y="179"/>
                      </a:lnTo>
                      <a:lnTo>
                        <a:pt x="168" y="191"/>
                      </a:lnTo>
                      <a:lnTo>
                        <a:pt x="179" y="199"/>
                      </a:lnTo>
                      <a:lnTo>
                        <a:pt x="180" y="210"/>
                      </a:lnTo>
                      <a:lnTo>
                        <a:pt x="181" y="221"/>
                      </a:lnTo>
                      <a:lnTo>
                        <a:pt x="184" y="228"/>
                      </a:lnTo>
                      <a:lnTo>
                        <a:pt x="197" y="239"/>
                      </a:lnTo>
                      <a:lnTo>
                        <a:pt x="209" y="252"/>
                      </a:lnTo>
                      <a:lnTo>
                        <a:pt x="216" y="263"/>
                      </a:lnTo>
                      <a:lnTo>
                        <a:pt x="220" y="277"/>
                      </a:lnTo>
                      <a:lnTo>
                        <a:pt x="222" y="293"/>
                      </a:lnTo>
                      <a:lnTo>
                        <a:pt x="232" y="282"/>
                      </a:lnTo>
                      <a:lnTo>
                        <a:pt x="234" y="270"/>
                      </a:lnTo>
                      <a:lnTo>
                        <a:pt x="247" y="265"/>
                      </a:lnTo>
                      <a:lnTo>
                        <a:pt x="249" y="279"/>
                      </a:lnTo>
                      <a:lnTo>
                        <a:pt x="251" y="292"/>
                      </a:lnTo>
                      <a:lnTo>
                        <a:pt x="256" y="301"/>
                      </a:lnTo>
                      <a:lnTo>
                        <a:pt x="266" y="315"/>
                      </a:lnTo>
                      <a:lnTo>
                        <a:pt x="275" y="325"/>
                      </a:lnTo>
                      <a:lnTo>
                        <a:pt x="290" y="339"/>
                      </a:lnTo>
                      <a:lnTo>
                        <a:pt x="313" y="354"/>
                      </a:lnTo>
                      <a:lnTo>
                        <a:pt x="313" y="382"/>
                      </a:lnTo>
                      <a:lnTo>
                        <a:pt x="324" y="381"/>
                      </a:lnTo>
                      <a:lnTo>
                        <a:pt x="342" y="381"/>
                      </a:lnTo>
                      <a:lnTo>
                        <a:pt x="352" y="385"/>
                      </a:lnTo>
                      <a:lnTo>
                        <a:pt x="361" y="395"/>
                      </a:lnTo>
                      <a:lnTo>
                        <a:pt x="376" y="407"/>
                      </a:lnTo>
                      <a:lnTo>
                        <a:pt x="396" y="430"/>
                      </a:lnTo>
                      <a:lnTo>
                        <a:pt x="419" y="454"/>
                      </a:lnTo>
                      <a:lnTo>
                        <a:pt x="443" y="484"/>
                      </a:lnTo>
                      <a:lnTo>
                        <a:pt x="460" y="498"/>
                      </a:lnTo>
                      <a:lnTo>
                        <a:pt x="470" y="509"/>
                      </a:lnTo>
                      <a:lnTo>
                        <a:pt x="485" y="519"/>
                      </a:lnTo>
                      <a:lnTo>
                        <a:pt x="504" y="522"/>
                      </a:lnTo>
                      <a:lnTo>
                        <a:pt x="523" y="522"/>
                      </a:lnTo>
                      <a:lnTo>
                        <a:pt x="548" y="526"/>
                      </a:lnTo>
                      <a:lnTo>
                        <a:pt x="570" y="528"/>
                      </a:lnTo>
                      <a:lnTo>
                        <a:pt x="589" y="533"/>
                      </a:lnTo>
                      <a:lnTo>
                        <a:pt x="610" y="534"/>
                      </a:lnTo>
                      <a:lnTo>
                        <a:pt x="630" y="536"/>
                      </a:lnTo>
                      <a:lnTo>
                        <a:pt x="640" y="536"/>
                      </a:lnTo>
                      <a:lnTo>
                        <a:pt x="652" y="530"/>
                      </a:lnTo>
                      <a:lnTo>
                        <a:pt x="672" y="524"/>
                      </a:lnTo>
                      <a:lnTo>
                        <a:pt x="690" y="515"/>
                      </a:lnTo>
                      <a:lnTo>
                        <a:pt x="707" y="506"/>
                      </a:lnTo>
                      <a:lnTo>
                        <a:pt x="726" y="497"/>
                      </a:lnTo>
                      <a:lnTo>
                        <a:pt x="739" y="492"/>
                      </a:lnTo>
                      <a:lnTo>
                        <a:pt x="758" y="484"/>
                      </a:lnTo>
                      <a:lnTo>
                        <a:pt x="767" y="47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7" name="Freeform 55"/>
                <p:cNvSpPr>
                  <a:spLocks/>
                </p:cNvSpPr>
                <p:nvPr/>
              </p:nvSpPr>
              <p:spPr bwMode="auto">
                <a:xfrm>
                  <a:off x="2045" y="1198"/>
                  <a:ext cx="54" cy="69"/>
                </a:xfrm>
                <a:custGeom>
                  <a:avLst/>
                  <a:gdLst>
                    <a:gd name="T0" fmla="*/ 0 w 86"/>
                    <a:gd name="T1" fmla="*/ 3 h 106"/>
                    <a:gd name="T2" fmla="*/ 1 w 86"/>
                    <a:gd name="T3" fmla="*/ 3 h 106"/>
                    <a:gd name="T4" fmla="*/ 1 w 86"/>
                    <a:gd name="T5" fmla="*/ 2 h 106"/>
                    <a:gd name="T6" fmla="*/ 2 w 86"/>
                    <a:gd name="T7" fmla="*/ 1 h 106"/>
                    <a:gd name="T8" fmla="*/ 2 w 86"/>
                    <a:gd name="T9" fmla="*/ 1 h 106"/>
                    <a:gd name="T10" fmla="*/ 2 w 86"/>
                    <a:gd name="T11" fmla="*/ 0 h 106"/>
                    <a:gd name="T12" fmla="*/ 0 60000 65536"/>
                    <a:gd name="T13" fmla="*/ 0 60000 65536"/>
                    <a:gd name="T14" fmla="*/ 0 60000 65536"/>
                    <a:gd name="T15" fmla="*/ 0 60000 65536"/>
                    <a:gd name="T16" fmla="*/ 0 60000 65536"/>
                    <a:gd name="T17" fmla="*/ 0 60000 65536"/>
                    <a:gd name="T18" fmla="*/ 0 w 86"/>
                    <a:gd name="T19" fmla="*/ 0 h 106"/>
                    <a:gd name="T20" fmla="*/ 86 w 8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86" h="106">
                      <a:moveTo>
                        <a:pt x="0" y="106"/>
                      </a:moveTo>
                      <a:lnTo>
                        <a:pt x="19" y="96"/>
                      </a:lnTo>
                      <a:lnTo>
                        <a:pt x="44" y="73"/>
                      </a:lnTo>
                      <a:lnTo>
                        <a:pt x="67" y="42"/>
                      </a:lnTo>
                      <a:lnTo>
                        <a:pt x="81" y="17"/>
                      </a:lnTo>
                      <a:lnTo>
                        <a:pt x="8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8" name="Freeform 56"/>
                <p:cNvSpPr>
                  <a:spLocks/>
                </p:cNvSpPr>
                <p:nvPr/>
              </p:nvSpPr>
              <p:spPr bwMode="auto">
                <a:xfrm>
                  <a:off x="1361" y="2067"/>
                  <a:ext cx="495" cy="208"/>
                </a:xfrm>
                <a:custGeom>
                  <a:avLst/>
                  <a:gdLst>
                    <a:gd name="T0" fmla="*/ 17 w 798"/>
                    <a:gd name="T1" fmla="*/ 3 h 321"/>
                    <a:gd name="T2" fmla="*/ 17 w 798"/>
                    <a:gd name="T3" fmla="*/ 3 h 321"/>
                    <a:gd name="T4" fmla="*/ 16 w 798"/>
                    <a:gd name="T5" fmla="*/ 2 h 321"/>
                    <a:gd name="T6" fmla="*/ 16 w 798"/>
                    <a:gd name="T7" fmla="*/ 3 h 321"/>
                    <a:gd name="T8" fmla="*/ 15 w 798"/>
                    <a:gd name="T9" fmla="*/ 2 h 321"/>
                    <a:gd name="T10" fmla="*/ 15 w 798"/>
                    <a:gd name="T11" fmla="*/ 2 h 321"/>
                    <a:gd name="T12" fmla="*/ 14 w 798"/>
                    <a:gd name="T13" fmla="*/ 2 h 321"/>
                    <a:gd name="T14" fmla="*/ 14 w 798"/>
                    <a:gd name="T15" fmla="*/ 1 h 321"/>
                    <a:gd name="T16" fmla="*/ 12 w 798"/>
                    <a:gd name="T17" fmla="*/ 1 h 321"/>
                    <a:gd name="T18" fmla="*/ 12 w 798"/>
                    <a:gd name="T19" fmla="*/ 1 h 321"/>
                    <a:gd name="T20" fmla="*/ 12 w 798"/>
                    <a:gd name="T21" fmla="*/ 1 h 321"/>
                    <a:gd name="T22" fmla="*/ 11 w 798"/>
                    <a:gd name="T23" fmla="*/ 1 h 321"/>
                    <a:gd name="T24" fmla="*/ 11 w 798"/>
                    <a:gd name="T25" fmla="*/ 1 h 321"/>
                    <a:gd name="T26" fmla="*/ 10 w 798"/>
                    <a:gd name="T27" fmla="*/ 1 h 321"/>
                    <a:gd name="T28" fmla="*/ 10 w 798"/>
                    <a:gd name="T29" fmla="*/ 1 h 321"/>
                    <a:gd name="T30" fmla="*/ 9 w 798"/>
                    <a:gd name="T31" fmla="*/ 1 h 321"/>
                    <a:gd name="T32" fmla="*/ 9 w 798"/>
                    <a:gd name="T33" fmla="*/ 1 h 321"/>
                    <a:gd name="T34" fmla="*/ 8 w 798"/>
                    <a:gd name="T35" fmla="*/ 1 h 321"/>
                    <a:gd name="T36" fmla="*/ 7 w 798"/>
                    <a:gd name="T37" fmla="*/ 1 h 321"/>
                    <a:gd name="T38" fmla="*/ 8 w 798"/>
                    <a:gd name="T39" fmla="*/ 2 h 321"/>
                    <a:gd name="T40" fmla="*/ 9 w 798"/>
                    <a:gd name="T41" fmla="*/ 3 h 321"/>
                    <a:gd name="T42" fmla="*/ 7 w 798"/>
                    <a:gd name="T43" fmla="*/ 3 h 321"/>
                    <a:gd name="T44" fmla="*/ 7 w 798"/>
                    <a:gd name="T45" fmla="*/ 4 h 321"/>
                    <a:gd name="T46" fmla="*/ 7 w 798"/>
                    <a:gd name="T47" fmla="*/ 4 h 321"/>
                    <a:gd name="T48" fmla="*/ 7 w 798"/>
                    <a:gd name="T49" fmla="*/ 5 h 321"/>
                    <a:gd name="T50" fmla="*/ 7 w 798"/>
                    <a:gd name="T51" fmla="*/ 6 h 321"/>
                    <a:gd name="T52" fmla="*/ 7 w 798"/>
                    <a:gd name="T53" fmla="*/ 6 h 321"/>
                    <a:gd name="T54" fmla="*/ 7 w 798"/>
                    <a:gd name="T55" fmla="*/ 7 h 321"/>
                    <a:gd name="T56" fmla="*/ 7 w 798"/>
                    <a:gd name="T57" fmla="*/ 6 h 321"/>
                    <a:gd name="T58" fmla="*/ 6 w 798"/>
                    <a:gd name="T59" fmla="*/ 6 h 321"/>
                    <a:gd name="T60" fmla="*/ 6 w 798"/>
                    <a:gd name="T61" fmla="*/ 6 h 321"/>
                    <a:gd name="T62" fmla="*/ 6 w 798"/>
                    <a:gd name="T63" fmla="*/ 6 h 321"/>
                    <a:gd name="T64" fmla="*/ 6 w 798"/>
                    <a:gd name="T65" fmla="*/ 6 h 321"/>
                    <a:gd name="T66" fmla="*/ 4 w 798"/>
                    <a:gd name="T67" fmla="*/ 6 h 321"/>
                    <a:gd name="T68" fmla="*/ 4 w 798"/>
                    <a:gd name="T69" fmla="*/ 6 h 321"/>
                    <a:gd name="T70" fmla="*/ 4 w 798"/>
                    <a:gd name="T71" fmla="*/ 7 h 321"/>
                    <a:gd name="T72" fmla="*/ 4 w 798"/>
                    <a:gd name="T73" fmla="*/ 8 h 321"/>
                    <a:gd name="T74" fmla="*/ 4 w 798"/>
                    <a:gd name="T75" fmla="*/ 9 h 321"/>
                    <a:gd name="T76" fmla="*/ 4 w 798"/>
                    <a:gd name="T77" fmla="*/ 10 h 321"/>
                    <a:gd name="T78" fmla="*/ 4 w 798"/>
                    <a:gd name="T79" fmla="*/ 10 h 321"/>
                    <a:gd name="T80" fmla="*/ 2 w 798"/>
                    <a:gd name="T81" fmla="*/ 10 h 321"/>
                    <a:gd name="T82" fmla="*/ 2 w 798"/>
                    <a:gd name="T83" fmla="*/ 10 h 321"/>
                    <a:gd name="T84" fmla="*/ 1 w 798"/>
                    <a:gd name="T85" fmla="*/ 9 h 321"/>
                    <a:gd name="T86" fmla="*/ 1 w 798"/>
                    <a:gd name="T87" fmla="*/ 9 h 321"/>
                    <a:gd name="T88" fmla="*/ 1 w 798"/>
                    <a:gd name="T89" fmla="*/ 9 h 321"/>
                    <a:gd name="T90" fmla="*/ 0 w 798"/>
                    <a:gd name="T91" fmla="*/ 10 h 3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8"/>
                    <a:gd name="T139" fmla="*/ 0 h 321"/>
                    <a:gd name="T140" fmla="*/ 798 w 798"/>
                    <a:gd name="T141" fmla="*/ 321 h 3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8" h="321">
                      <a:moveTo>
                        <a:pt x="798" y="93"/>
                      </a:moveTo>
                      <a:lnTo>
                        <a:pt x="784" y="86"/>
                      </a:lnTo>
                      <a:lnTo>
                        <a:pt x="772" y="81"/>
                      </a:lnTo>
                      <a:lnTo>
                        <a:pt x="759" y="78"/>
                      </a:lnTo>
                      <a:lnTo>
                        <a:pt x="747" y="76"/>
                      </a:lnTo>
                      <a:lnTo>
                        <a:pt x="733" y="74"/>
                      </a:lnTo>
                      <a:lnTo>
                        <a:pt x="723" y="72"/>
                      </a:lnTo>
                      <a:lnTo>
                        <a:pt x="709" y="75"/>
                      </a:lnTo>
                      <a:lnTo>
                        <a:pt x="696" y="72"/>
                      </a:lnTo>
                      <a:lnTo>
                        <a:pt x="688" y="69"/>
                      </a:lnTo>
                      <a:lnTo>
                        <a:pt x="679" y="63"/>
                      </a:lnTo>
                      <a:lnTo>
                        <a:pt x="670" y="58"/>
                      </a:lnTo>
                      <a:lnTo>
                        <a:pt x="661" y="56"/>
                      </a:lnTo>
                      <a:lnTo>
                        <a:pt x="649" y="54"/>
                      </a:lnTo>
                      <a:lnTo>
                        <a:pt x="624" y="54"/>
                      </a:lnTo>
                      <a:lnTo>
                        <a:pt x="610" y="47"/>
                      </a:lnTo>
                      <a:lnTo>
                        <a:pt x="595" y="42"/>
                      </a:lnTo>
                      <a:lnTo>
                        <a:pt x="587" y="41"/>
                      </a:lnTo>
                      <a:lnTo>
                        <a:pt x="579" y="41"/>
                      </a:lnTo>
                      <a:lnTo>
                        <a:pt x="564" y="42"/>
                      </a:lnTo>
                      <a:lnTo>
                        <a:pt x="546" y="44"/>
                      </a:lnTo>
                      <a:lnTo>
                        <a:pt x="534" y="41"/>
                      </a:lnTo>
                      <a:lnTo>
                        <a:pt x="519" y="38"/>
                      </a:lnTo>
                      <a:lnTo>
                        <a:pt x="507" y="33"/>
                      </a:lnTo>
                      <a:lnTo>
                        <a:pt x="493" y="29"/>
                      </a:lnTo>
                      <a:lnTo>
                        <a:pt x="483" y="26"/>
                      </a:lnTo>
                      <a:lnTo>
                        <a:pt x="473" y="18"/>
                      </a:lnTo>
                      <a:lnTo>
                        <a:pt x="461" y="14"/>
                      </a:lnTo>
                      <a:lnTo>
                        <a:pt x="446" y="8"/>
                      </a:lnTo>
                      <a:lnTo>
                        <a:pt x="436" y="5"/>
                      </a:lnTo>
                      <a:lnTo>
                        <a:pt x="426" y="2"/>
                      </a:lnTo>
                      <a:lnTo>
                        <a:pt x="413" y="2"/>
                      </a:lnTo>
                      <a:lnTo>
                        <a:pt x="400" y="0"/>
                      </a:lnTo>
                      <a:lnTo>
                        <a:pt x="387" y="3"/>
                      </a:lnTo>
                      <a:lnTo>
                        <a:pt x="377" y="10"/>
                      </a:lnTo>
                      <a:lnTo>
                        <a:pt x="369" y="17"/>
                      </a:lnTo>
                      <a:lnTo>
                        <a:pt x="364" y="32"/>
                      </a:lnTo>
                      <a:lnTo>
                        <a:pt x="365" y="46"/>
                      </a:lnTo>
                      <a:lnTo>
                        <a:pt x="369" y="54"/>
                      </a:lnTo>
                      <a:lnTo>
                        <a:pt x="374" y="62"/>
                      </a:lnTo>
                      <a:lnTo>
                        <a:pt x="378" y="70"/>
                      </a:lnTo>
                      <a:lnTo>
                        <a:pt x="381" y="76"/>
                      </a:lnTo>
                      <a:lnTo>
                        <a:pt x="378" y="92"/>
                      </a:lnTo>
                      <a:lnTo>
                        <a:pt x="365" y="107"/>
                      </a:lnTo>
                      <a:lnTo>
                        <a:pt x="357" y="111"/>
                      </a:lnTo>
                      <a:lnTo>
                        <a:pt x="348" y="117"/>
                      </a:lnTo>
                      <a:lnTo>
                        <a:pt x="339" y="128"/>
                      </a:lnTo>
                      <a:lnTo>
                        <a:pt x="332" y="135"/>
                      </a:lnTo>
                      <a:lnTo>
                        <a:pt x="320" y="146"/>
                      </a:lnTo>
                      <a:lnTo>
                        <a:pt x="317" y="154"/>
                      </a:lnTo>
                      <a:lnTo>
                        <a:pt x="316" y="165"/>
                      </a:lnTo>
                      <a:lnTo>
                        <a:pt x="316" y="178"/>
                      </a:lnTo>
                      <a:lnTo>
                        <a:pt x="315" y="189"/>
                      </a:lnTo>
                      <a:lnTo>
                        <a:pt x="314" y="197"/>
                      </a:lnTo>
                      <a:lnTo>
                        <a:pt x="312" y="204"/>
                      </a:lnTo>
                      <a:lnTo>
                        <a:pt x="308" y="227"/>
                      </a:lnTo>
                      <a:lnTo>
                        <a:pt x="300" y="218"/>
                      </a:lnTo>
                      <a:lnTo>
                        <a:pt x="298" y="203"/>
                      </a:lnTo>
                      <a:lnTo>
                        <a:pt x="284" y="198"/>
                      </a:lnTo>
                      <a:lnTo>
                        <a:pt x="280" y="212"/>
                      </a:lnTo>
                      <a:lnTo>
                        <a:pt x="276" y="221"/>
                      </a:lnTo>
                      <a:lnTo>
                        <a:pt x="266" y="208"/>
                      </a:lnTo>
                      <a:lnTo>
                        <a:pt x="255" y="200"/>
                      </a:lnTo>
                      <a:lnTo>
                        <a:pt x="255" y="212"/>
                      </a:lnTo>
                      <a:lnTo>
                        <a:pt x="258" y="226"/>
                      </a:lnTo>
                      <a:lnTo>
                        <a:pt x="245" y="214"/>
                      </a:lnTo>
                      <a:lnTo>
                        <a:pt x="238" y="203"/>
                      </a:lnTo>
                      <a:lnTo>
                        <a:pt x="226" y="190"/>
                      </a:lnTo>
                      <a:lnTo>
                        <a:pt x="220" y="202"/>
                      </a:lnTo>
                      <a:lnTo>
                        <a:pt x="215" y="214"/>
                      </a:lnTo>
                      <a:lnTo>
                        <a:pt x="209" y="221"/>
                      </a:lnTo>
                      <a:lnTo>
                        <a:pt x="202" y="230"/>
                      </a:lnTo>
                      <a:lnTo>
                        <a:pt x="197" y="245"/>
                      </a:lnTo>
                      <a:lnTo>
                        <a:pt x="194" y="264"/>
                      </a:lnTo>
                      <a:lnTo>
                        <a:pt x="192" y="274"/>
                      </a:lnTo>
                      <a:lnTo>
                        <a:pt x="192" y="296"/>
                      </a:lnTo>
                      <a:lnTo>
                        <a:pt x="191" y="308"/>
                      </a:lnTo>
                      <a:lnTo>
                        <a:pt x="190" y="321"/>
                      </a:lnTo>
                      <a:lnTo>
                        <a:pt x="174" y="321"/>
                      </a:lnTo>
                      <a:lnTo>
                        <a:pt x="155" y="316"/>
                      </a:lnTo>
                      <a:lnTo>
                        <a:pt x="140" y="309"/>
                      </a:lnTo>
                      <a:lnTo>
                        <a:pt x="125" y="305"/>
                      </a:lnTo>
                      <a:lnTo>
                        <a:pt x="114" y="306"/>
                      </a:lnTo>
                      <a:lnTo>
                        <a:pt x="101" y="304"/>
                      </a:lnTo>
                      <a:lnTo>
                        <a:pt x="89" y="303"/>
                      </a:lnTo>
                      <a:lnTo>
                        <a:pt x="78" y="302"/>
                      </a:lnTo>
                      <a:lnTo>
                        <a:pt x="64" y="296"/>
                      </a:lnTo>
                      <a:lnTo>
                        <a:pt x="53" y="293"/>
                      </a:lnTo>
                      <a:lnTo>
                        <a:pt x="42" y="294"/>
                      </a:lnTo>
                      <a:lnTo>
                        <a:pt x="22" y="293"/>
                      </a:lnTo>
                      <a:lnTo>
                        <a:pt x="0" y="296"/>
                      </a:lnTo>
                      <a:lnTo>
                        <a:pt x="0" y="308"/>
                      </a:lnTo>
                      <a:lnTo>
                        <a:pt x="3" y="294"/>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79" name="Freeform 57"/>
                <p:cNvSpPr>
                  <a:spLocks/>
                </p:cNvSpPr>
                <p:nvPr/>
              </p:nvSpPr>
              <p:spPr bwMode="auto">
                <a:xfrm>
                  <a:off x="1101" y="2917"/>
                  <a:ext cx="14" cy="0"/>
                </a:xfrm>
                <a:custGeom>
                  <a:avLst/>
                  <a:gdLst>
                    <a:gd name="T0" fmla="*/ 0 w 25"/>
                    <a:gd name="T1" fmla="*/ 0 h 4"/>
                    <a:gd name="T2" fmla="*/ 1 w 25"/>
                    <a:gd name="T3" fmla="*/ 0 h 4"/>
                    <a:gd name="T4" fmla="*/ 1 w 25"/>
                    <a:gd name="T5" fmla="*/ 0 h 4"/>
                    <a:gd name="T6" fmla="*/ 1 w 25"/>
                    <a:gd name="T7" fmla="*/ 0 h 4"/>
                    <a:gd name="T8" fmla="*/ 1 w 25"/>
                    <a:gd name="T9" fmla="*/ 0 h 4"/>
                    <a:gd name="T10" fmla="*/ 1 w 25"/>
                    <a:gd name="T11" fmla="*/ 0 h 4"/>
                    <a:gd name="T12" fmla="*/ 1 w 25"/>
                    <a:gd name="T13" fmla="*/ 0 h 4"/>
                    <a:gd name="T14" fmla="*/ 1 w 25"/>
                    <a:gd name="T15" fmla="*/ 0 h 4"/>
                    <a:gd name="T16" fmla="*/ 1 w 25"/>
                    <a:gd name="T17" fmla="*/ 0 h 4"/>
                    <a:gd name="T18" fmla="*/ 1 w 25"/>
                    <a:gd name="T19" fmla="*/ 0 h 4"/>
                    <a:gd name="T20" fmla="*/ 1 w 25"/>
                    <a:gd name="T21" fmla="*/ 0 h 4"/>
                    <a:gd name="T22" fmla="*/ 1 w 25"/>
                    <a:gd name="T23" fmla="*/ 0 h 4"/>
                    <a:gd name="T24" fmla="*/ 1 w 25"/>
                    <a:gd name="T25" fmla="*/ 0 h 4"/>
                    <a:gd name="T26" fmla="*/ 1 w 25"/>
                    <a:gd name="T27" fmla="*/ 0 h 4"/>
                    <a:gd name="T28" fmla="*/ 1 w 25"/>
                    <a:gd name="T29" fmla="*/ 0 h 4"/>
                    <a:gd name="T30" fmla="*/ 1 w 25"/>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4"/>
                    <a:gd name="T50" fmla="*/ 25 w 25"/>
                    <a:gd name="T51" fmla="*/ 0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4">
                      <a:moveTo>
                        <a:pt x="0" y="4"/>
                      </a:moveTo>
                      <a:lnTo>
                        <a:pt x="1" y="4"/>
                      </a:lnTo>
                      <a:lnTo>
                        <a:pt x="4" y="4"/>
                      </a:lnTo>
                      <a:lnTo>
                        <a:pt x="5" y="4"/>
                      </a:lnTo>
                      <a:lnTo>
                        <a:pt x="6" y="4"/>
                      </a:lnTo>
                      <a:lnTo>
                        <a:pt x="7" y="4"/>
                      </a:lnTo>
                      <a:lnTo>
                        <a:pt x="8" y="4"/>
                      </a:lnTo>
                      <a:lnTo>
                        <a:pt x="11" y="4"/>
                      </a:lnTo>
                      <a:lnTo>
                        <a:pt x="12" y="3"/>
                      </a:lnTo>
                      <a:lnTo>
                        <a:pt x="13" y="1"/>
                      </a:lnTo>
                      <a:lnTo>
                        <a:pt x="16" y="1"/>
                      </a:lnTo>
                      <a:lnTo>
                        <a:pt x="17" y="1"/>
                      </a:lnTo>
                      <a:lnTo>
                        <a:pt x="19" y="0"/>
                      </a:lnTo>
                      <a:lnTo>
                        <a:pt x="20" y="0"/>
                      </a:lnTo>
                      <a:lnTo>
                        <a:pt x="23" y="0"/>
                      </a:lnTo>
                      <a:lnTo>
                        <a:pt x="25" y="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0" name="Freeform 58"/>
                <p:cNvSpPr>
                  <a:spLocks/>
                </p:cNvSpPr>
                <p:nvPr/>
              </p:nvSpPr>
              <p:spPr bwMode="auto">
                <a:xfrm>
                  <a:off x="1115" y="2917"/>
                  <a:ext cx="7" cy="5"/>
                </a:xfrm>
                <a:custGeom>
                  <a:avLst/>
                  <a:gdLst>
                    <a:gd name="T0" fmla="*/ 0 w 11"/>
                    <a:gd name="T1" fmla="*/ 0 h 8"/>
                    <a:gd name="T2" fmla="*/ 1 w 11"/>
                    <a:gd name="T3" fmla="*/ 0 h 8"/>
                    <a:gd name="T4" fmla="*/ 1 w 11"/>
                    <a:gd name="T5" fmla="*/ 0 h 8"/>
                    <a:gd name="T6" fmla="*/ 1 w 11"/>
                    <a:gd name="T7" fmla="*/ 1 h 8"/>
                    <a:gd name="T8" fmla="*/ 1 w 11"/>
                    <a:gd name="T9" fmla="*/ 1 h 8"/>
                    <a:gd name="T10" fmla="*/ 1 w 11"/>
                    <a:gd name="T11" fmla="*/ 1 h 8"/>
                    <a:gd name="T12" fmla="*/ 1 w 11"/>
                    <a:gd name="T13" fmla="*/ 1 h 8"/>
                    <a:gd name="T14" fmla="*/ 1 w 11"/>
                    <a:gd name="T15" fmla="*/ 1 h 8"/>
                    <a:gd name="T16" fmla="*/ 1 w 11"/>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0" y="0"/>
                      </a:moveTo>
                      <a:lnTo>
                        <a:pt x="1" y="0"/>
                      </a:lnTo>
                      <a:lnTo>
                        <a:pt x="3" y="0"/>
                      </a:lnTo>
                      <a:lnTo>
                        <a:pt x="4" y="2"/>
                      </a:lnTo>
                      <a:lnTo>
                        <a:pt x="5" y="3"/>
                      </a:lnTo>
                      <a:lnTo>
                        <a:pt x="6" y="3"/>
                      </a:lnTo>
                      <a:lnTo>
                        <a:pt x="7" y="4"/>
                      </a:lnTo>
                      <a:lnTo>
                        <a:pt x="9" y="5"/>
                      </a:lnTo>
                      <a:lnTo>
                        <a:pt x="11" y="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1" name="Freeform 59"/>
                <p:cNvSpPr>
                  <a:spLocks/>
                </p:cNvSpPr>
                <p:nvPr/>
              </p:nvSpPr>
              <p:spPr bwMode="auto">
                <a:xfrm>
                  <a:off x="1122" y="2922"/>
                  <a:ext cx="8" cy="5"/>
                </a:xfrm>
                <a:custGeom>
                  <a:avLst/>
                  <a:gdLst>
                    <a:gd name="T0" fmla="*/ 0 w 12"/>
                    <a:gd name="T1" fmla="*/ 0 h 8"/>
                    <a:gd name="T2" fmla="*/ 1 w 12"/>
                    <a:gd name="T3" fmla="*/ 0 h 8"/>
                    <a:gd name="T4" fmla="*/ 1 w 12"/>
                    <a:gd name="T5" fmla="*/ 1 h 8"/>
                    <a:gd name="T6" fmla="*/ 1 w 12"/>
                    <a:gd name="T7" fmla="*/ 1 h 8"/>
                    <a:gd name="T8" fmla="*/ 1 w 12"/>
                    <a:gd name="T9" fmla="*/ 1 h 8"/>
                    <a:gd name="T10" fmla="*/ 1 w 12"/>
                    <a:gd name="T11" fmla="*/ 1 h 8"/>
                    <a:gd name="T12" fmla="*/ 1 w 12"/>
                    <a:gd name="T13" fmla="*/ 1 h 8"/>
                    <a:gd name="T14" fmla="*/ 1 w 12"/>
                    <a:gd name="T15" fmla="*/ 1 h 8"/>
                    <a:gd name="T16" fmla="*/ 1 w 12"/>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8"/>
                    <a:gd name="T29" fmla="*/ 12 w 1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8">
                      <a:moveTo>
                        <a:pt x="0" y="0"/>
                      </a:moveTo>
                      <a:lnTo>
                        <a:pt x="1" y="0"/>
                      </a:lnTo>
                      <a:lnTo>
                        <a:pt x="2" y="1"/>
                      </a:lnTo>
                      <a:lnTo>
                        <a:pt x="4" y="2"/>
                      </a:lnTo>
                      <a:lnTo>
                        <a:pt x="5" y="3"/>
                      </a:lnTo>
                      <a:lnTo>
                        <a:pt x="7" y="4"/>
                      </a:lnTo>
                      <a:lnTo>
                        <a:pt x="8" y="6"/>
                      </a:lnTo>
                      <a:lnTo>
                        <a:pt x="10" y="7"/>
                      </a:lnTo>
                      <a:lnTo>
                        <a:pt x="12" y="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2" name="Freeform 60"/>
                <p:cNvSpPr>
                  <a:spLocks/>
                </p:cNvSpPr>
                <p:nvPr/>
              </p:nvSpPr>
              <p:spPr bwMode="auto">
                <a:xfrm>
                  <a:off x="1130" y="2927"/>
                  <a:ext cx="5" cy="5"/>
                </a:xfrm>
                <a:custGeom>
                  <a:avLst/>
                  <a:gdLst>
                    <a:gd name="T0" fmla="*/ 0 w 10"/>
                    <a:gd name="T1" fmla="*/ 0 h 7"/>
                    <a:gd name="T2" fmla="*/ 1 w 10"/>
                    <a:gd name="T3" fmla="*/ 0 h 7"/>
                    <a:gd name="T4" fmla="*/ 1 w 10"/>
                    <a:gd name="T5" fmla="*/ 1 h 7"/>
                    <a:gd name="T6" fmla="*/ 1 w 10"/>
                    <a:gd name="T7" fmla="*/ 1 h 7"/>
                    <a:gd name="T8" fmla="*/ 1 w 10"/>
                    <a:gd name="T9" fmla="*/ 1 h 7"/>
                    <a:gd name="T10" fmla="*/ 1 w 10"/>
                    <a:gd name="T11" fmla="*/ 1 h 7"/>
                    <a:gd name="T12" fmla="*/ 1 w 10"/>
                    <a:gd name="T13" fmla="*/ 1 h 7"/>
                    <a:gd name="T14" fmla="*/ 1 w 10"/>
                    <a:gd name="T15" fmla="*/ 1 h 7"/>
                    <a:gd name="T16" fmla="*/ 1 w 10"/>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
                    <a:gd name="T29" fmla="*/ 10 w 10"/>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
                      <a:moveTo>
                        <a:pt x="0" y="0"/>
                      </a:moveTo>
                      <a:lnTo>
                        <a:pt x="1" y="0"/>
                      </a:lnTo>
                      <a:lnTo>
                        <a:pt x="2" y="1"/>
                      </a:lnTo>
                      <a:lnTo>
                        <a:pt x="4" y="2"/>
                      </a:lnTo>
                      <a:lnTo>
                        <a:pt x="5" y="4"/>
                      </a:lnTo>
                      <a:lnTo>
                        <a:pt x="6" y="5"/>
                      </a:lnTo>
                      <a:lnTo>
                        <a:pt x="7" y="5"/>
                      </a:lnTo>
                      <a:lnTo>
                        <a:pt x="8" y="6"/>
                      </a:lnTo>
                      <a:lnTo>
                        <a:pt x="10" y="7"/>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3" name="Freeform 61"/>
                <p:cNvSpPr>
                  <a:spLocks/>
                </p:cNvSpPr>
                <p:nvPr/>
              </p:nvSpPr>
              <p:spPr bwMode="auto">
                <a:xfrm>
                  <a:off x="1135" y="2924"/>
                  <a:ext cx="1" cy="8"/>
                </a:xfrm>
                <a:custGeom>
                  <a:avLst/>
                  <a:gdLst>
                    <a:gd name="T0" fmla="*/ 0 w 1"/>
                    <a:gd name="T1" fmla="*/ 1 h 11"/>
                    <a:gd name="T2" fmla="*/ 0 w 1"/>
                    <a:gd name="T3" fmla="*/ 1 h 11"/>
                    <a:gd name="T4" fmla="*/ 0 w 1"/>
                    <a:gd name="T5" fmla="*/ 1 h 11"/>
                    <a:gd name="T6" fmla="*/ 0 w 1"/>
                    <a:gd name="T7" fmla="*/ 1 h 11"/>
                    <a:gd name="T8" fmla="*/ 0 w 1"/>
                    <a:gd name="T9" fmla="*/ 1 h 11"/>
                    <a:gd name="T10" fmla="*/ 0 w 1"/>
                    <a:gd name="T11" fmla="*/ 1 h 11"/>
                    <a:gd name="T12" fmla="*/ 0 w 1"/>
                    <a:gd name="T13" fmla="*/ 1 h 11"/>
                    <a:gd name="T14" fmla="*/ 1 w 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1"/>
                    <a:gd name="T26" fmla="*/ 1 w 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1">
                      <a:moveTo>
                        <a:pt x="0" y="11"/>
                      </a:moveTo>
                      <a:lnTo>
                        <a:pt x="0" y="9"/>
                      </a:lnTo>
                      <a:lnTo>
                        <a:pt x="0" y="8"/>
                      </a:lnTo>
                      <a:lnTo>
                        <a:pt x="0" y="6"/>
                      </a:lnTo>
                      <a:lnTo>
                        <a:pt x="0" y="4"/>
                      </a:lnTo>
                      <a:lnTo>
                        <a:pt x="0" y="3"/>
                      </a:lnTo>
                      <a:lnTo>
                        <a:pt x="0" y="2"/>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4" name="Freeform 62"/>
                <p:cNvSpPr>
                  <a:spLocks/>
                </p:cNvSpPr>
                <p:nvPr/>
              </p:nvSpPr>
              <p:spPr bwMode="auto">
                <a:xfrm>
                  <a:off x="1135" y="2917"/>
                  <a:ext cx="3" cy="7"/>
                </a:xfrm>
                <a:custGeom>
                  <a:avLst/>
                  <a:gdLst>
                    <a:gd name="T0" fmla="*/ 28 w 2"/>
                    <a:gd name="T1" fmla="*/ 1 h 13"/>
                    <a:gd name="T2" fmla="*/ 0 w 2"/>
                    <a:gd name="T3" fmla="*/ 1 h 13"/>
                    <a:gd name="T4" fmla="*/ 0 w 2"/>
                    <a:gd name="T5" fmla="*/ 1 h 13"/>
                    <a:gd name="T6" fmla="*/ 0 w 2"/>
                    <a:gd name="T7" fmla="*/ 1 h 13"/>
                    <a:gd name="T8" fmla="*/ 0 w 2"/>
                    <a:gd name="T9" fmla="*/ 1 h 13"/>
                    <a:gd name="T10" fmla="*/ 0 w 2"/>
                    <a:gd name="T11" fmla="*/ 1 h 13"/>
                    <a:gd name="T12" fmla="*/ 0 w 2"/>
                    <a:gd name="T13" fmla="*/ 1 h 13"/>
                    <a:gd name="T14" fmla="*/ 28 w 2"/>
                    <a:gd name="T15" fmla="*/ 0 h 13"/>
                    <a:gd name="T16" fmla="*/ 42 w 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3"/>
                    <a:gd name="T29" fmla="*/ 2 w 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3">
                      <a:moveTo>
                        <a:pt x="1" y="13"/>
                      </a:moveTo>
                      <a:lnTo>
                        <a:pt x="0" y="11"/>
                      </a:lnTo>
                      <a:lnTo>
                        <a:pt x="0" y="9"/>
                      </a:lnTo>
                      <a:lnTo>
                        <a:pt x="0" y="7"/>
                      </a:lnTo>
                      <a:lnTo>
                        <a:pt x="0" y="5"/>
                      </a:lnTo>
                      <a:lnTo>
                        <a:pt x="0" y="4"/>
                      </a:lnTo>
                      <a:lnTo>
                        <a:pt x="0" y="3"/>
                      </a:lnTo>
                      <a:lnTo>
                        <a:pt x="1" y="0"/>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5" name="Freeform 63"/>
                <p:cNvSpPr>
                  <a:spLocks/>
                </p:cNvSpPr>
                <p:nvPr/>
              </p:nvSpPr>
              <p:spPr bwMode="auto">
                <a:xfrm>
                  <a:off x="1138" y="2912"/>
                  <a:ext cx="6" cy="5"/>
                </a:xfrm>
                <a:custGeom>
                  <a:avLst/>
                  <a:gdLst>
                    <a:gd name="T0" fmla="*/ 0 w 13"/>
                    <a:gd name="T1" fmla="*/ 5 h 5"/>
                    <a:gd name="T2" fmla="*/ 0 w 13"/>
                    <a:gd name="T3" fmla="*/ 4 h 5"/>
                    <a:gd name="T4" fmla="*/ 0 w 13"/>
                    <a:gd name="T5" fmla="*/ 3 h 5"/>
                    <a:gd name="T6" fmla="*/ 0 w 13"/>
                    <a:gd name="T7" fmla="*/ 2 h 5"/>
                    <a:gd name="T8" fmla="*/ 0 w 13"/>
                    <a:gd name="T9" fmla="*/ 2 h 5"/>
                    <a:gd name="T10" fmla="*/ 0 w 13"/>
                    <a:gd name="T11" fmla="*/ 2 h 5"/>
                    <a:gd name="T12" fmla="*/ 0 w 13"/>
                    <a:gd name="T13" fmla="*/ 2 h 5"/>
                    <a:gd name="T14" fmla="*/ 0 w 13"/>
                    <a:gd name="T15" fmla="*/ 0 h 5"/>
                    <a:gd name="T16" fmla="*/ 0 w 13"/>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0" y="5"/>
                      </a:moveTo>
                      <a:lnTo>
                        <a:pt x="0" y="4"/>
                      </a:lnTo>
                      <a:lnTo>
                        <a:pt x="1" y="3"/>
                      </a:lnTo>
                      <a:lnTo>
                        <a:pt x="2" y="2"/>
                      </a:lnTo>
                      <a:lnTo>
                        <a:pt x="5" y="2"/>
                      </a:lnTo>
                      <a:lnTo>
                        <a:pt x="7" y="2"/>
                      </a:lnTo>
                      <a:lnTo>
                        <a:pt x="8" y="2"/>
                      </a:lnTo>
                      <a:lnTo>
                        <a:pt x="11" y="0"/>
                      </a:lnTo>
                      <a:lnTo>
                        <a:pt x="13" y="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6" name="Freeform 64"/>
                <p:cNvSpPr>
                  <a:spLocks/>
                </p:cNvSpPr>
                <p:nvPr/>
              </p:nvSpPr>
              <p:spPr bwMode="auto">
                <a:xfrm>
                  <a:off x="1144" y="2912"/>
                  <a:ext cx="8" cy="2"/>
                </a:xfrm>
                <a:custGeom>
                  <a:avLst/>
                  <a:gdLst>
                    <a:gd name="T0" fmla="*/ 0 w 11"/>
                    <a:gd name="T1" fmla="*/ 1 h 3"/>
                    <a:gd name="T2" fmla="*/ 1 w 11"/>
                    <a:gd name="T3" fmla="*/ 1 h 3"/>
                    <a:gd name="T4" fmla="*/ 1 w 11"/>
                    <a:gd name="T5" fmla="*/ 1 h 3"/>
                    <a:gd name="T6" fmla="*/ 1 w 11"/>
                    <a:gd name="T7" fmla="*/ 0 h 3"/>
                    <a:gd name="T8" fmla="*/ 1 w 11"/>
                    <a:gd name="T9" fmla="*/ 0 h 3"/>
                    <a:gd name="T10" fmla="*/ 1 w 11"/>
                    <a:gd name="T11" fmla="*/ 0 h 3"/>
                    <a:gd name="T12" fmla="*/ 1 w 11"/>
                    <a:gd name="T13" fmla="*/ 1 h 3"/>
                    <a:gd name="T14" fmla="*/ 1 w 11"/>
                    <a:gd name="T15" fmla="*/ 1 h 3"/>
                    <a:gd name="T16" fmla="*/ 1 w 11"/>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0" y="3"/>
                      </a:moveTo>
                      <a:lnTo>
                        <a:pt x="1" y="1"/>
                      </a:lnTo>
                      <a:lnTo>
                        <a:pt x="3" y="1"/>
                      </a:lnTo>
                      <a:lnTo>
                        <a:pt x="4" y="0"/>
                      </a:lnTo>
                      <a:lnTo>
                        <a:pt x="5" y="0"/>
                      </a:lnTo>
                      <a:lnTo>
                        <a:pt x="6" y="0"/>
                      </a:lnTo>
                      <a:lnTo>
                        <a:pt x="7" y="1"/>
                      </a:lnTo>
                      <a:lnTo>
                        <a:pt x="9" y="1"/>
                      </a:lnTo>
                      <a:lnTo>
                        <a:pt x="11" y="3"/>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7" name="Freeform 65"/>
                <p:cNvSpPr>
                  <a:spLocks/>
                </p:cNvSpPr>
                <p:nvPr/>
              </p:nvSpPr>
              <p:spPr bwMode="auto">
                <a:xfrm>
                  <a:off x="1152" y="2914"/>
                  <a:ext cx="4" cy="8"/>
                </a:xfrm>
                <a:custGeom>
                  <a:avLst/>
                  <a:gdLst>
                    <a:gd name="T0" fmla="*/ 0 w 6"/>
                    <a:gd name="T1" fmla="*/ 0 h 12"/>
                    <a:gd name="T2" fmla="*/ 1 w 6"/>
                    <a:gd name="T3" fmla="*/ 1 h 12"/>
                    <a:gd name="T4" fmla="*/ 1 w 6"/>
                    <a:gd name="T5" fmla="*/ 1 h 12"/>
                    <a:gd name="T6" fmla="*/ 1 w 6"/>
                    <a:gd name="T7" fmla="*/ 1 h 12"/>
                    <a:gd name="T8" fmla="*/ 1 w 6"/>
                    <a:gd name="T9" fmla="*/ 1 h 12"/>
                    <a:gd name="T10" fmla="*/ 1 w 6"/>
                    <a:gd name="T11" fmla="*/ 1 h 12"/>
                    <a:gd name="T12" fmla="*/ 1 w 6"/>
                    <a:gd name="T13" fmla="*/ 1 h 12"/>
                    <a:gd name="T14" fmla="*/ 1 w 6"/>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0" y="0"/>
                      </a:moveTo>
                      <a:lnTo>
                        <a:pt x="1" y="1"/>
                      </a:lnTo>
                      <a:lnTo>
                        <a:pt x="1" y="2"/>
                      </a:lnTo>
                      <a:lnTo>
                        <a:pt x="2" y="4"/>
                      </a:lnTo>
                      <a:lnTo>
                        <a:pt x="4" y="6"/>
                      </a:lnTo>
                      <a:lnTo>
                        <a:pt x="4" y="7"/>
                      </a:lnTo>
                      <a:lnTo>
                        <a:pt x="5" y="9"/>
                      </a:lnTo>
                      <a:lnTo>
                        <a:pt x="6" y="1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8" name="Freeform 66"/>
                <p:cNvSpPr>
                  <a:spLocks/>
                </p:cNvSpPr>
                <p:nvPr/>
              </p:nvSpPr>
              <p:spPr bwMode="auto">
                <a:xfrm>
                  <a:off x="1156" y="2922"/>
                  <a:ext cx="2" cy="5"/>
                </a:xfrm>
                <a:custGeom>
                  <a:avLst/>
                  <a:gdLst>
                    <a:gd name="T0" fmla="*/ 0 w 5"/>
                    <a:gd name="T1" fmla="*/ 0 h 8"/>
                    <a:gd name="T2" fmla="*/ 0 w 5"/>
                    <a:gd name="T3" fmla="*/ 1 h 8"/>
                    <a:gd name="T4" fmla="*/ 0 w 5"/>
                    <a:gd name="T5" fmla="*/ 1 h 8"/>
                    <a:gd name="T6" fmla="*/ 0 w 5"/>
                    <a:gd name="T7" fmla="*/ 1 h 8"/>
                    <a:gd name="T8" fmla="*/ 0 w 5"/>
                    <a:gd name="T9" fmla="*/ 1 h 8"/>
                    <a:gd name="T10" fmla="*/ 0 w 5"/>
                    <a:gd name="T11" fmla="*/ 1 h 8"/>
                    <a:gd name="T12" fmla="*/ 0 w 5"/>
                    <a:gd name="T13" fmla="*/ 1 h 8"/>
                    <a:gd name="T14" fmla="*/ 0 w 5"/>
                    <a:gd name="T15" fmla="*/ 1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0" y="0"/>
                      </a:moveTo>
                      <a:lnTo>
                        <a:pt x="0" y="1"/>
                      </a:lnTo>
                      <a:lnTo>
                        <a:pt x="1" y="2"/>
                      </a:lnTo>
                      <a:lnTo>
                        <a:pt x="1" y="3"/>
                      </a:lnTo>
                      <a:lnTo>
                        <a:pt x="2" y="4"/>
                      </a:lnTo>
                      <a:lnTo>
                        <a:pt x="2" y="6"/>
                      </a:lnTo>
                      <a:lnTo>
                        <a:pt x="4" y="7"/>
                      </a:lnTo>
                      <a:lnTo>
                        <a:pt x="5" y="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89" name="Freeform 67"/>
                <p:cNvSpPr>
                  <a:spLocks/>
                </p:cNvSpPr>
                <p:nvPr/>
              </p:nvSpPr>
              <p:spPr bwMode="auto">
                <a:xfrm>
                  <a:off x="1158" y="2927"/>
                  <a:ext cx="5" cy="3"/>
                </a:xfrm>
                <a:custGeom>
                  <a:avLst/>
                  <a:gdLst>
                    <a:gd name="T0" fmla="*/ 0 w 7"/>
                    <a:gd name="T1" fmla="*/ 0 h 6"/>
                    <a:gd name="T2" fmla="*/ 1 w 7"/>
                    <a:gd name="T3" fmla="*/ 1 h 6"/>
                    <a:gd name="T4" fmla="*/ 1 w 7"/>
                    <a:gd name="T5" fmla="*/ 1 h 6"/>
                    <a:gd name="T6" fmla="*/ 1 w 7"/>
                    <a:gd name="T7" fmla="*/ 1 h 6"/>
                    <a:gd name="T8" fmla="*/ 1 w 7"/>
                    <a:gd name="T9" fmla="*/ 1 h 6"/>
                    <a:gd name="T10" fmla="*/ 1 w 7"/>
                    <a:gd name="T11" fmla="*/ 1 h 6"/>
                    <a:gd name="T12" fmla="*/ 1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0"/>
                      </a:moveTo>
                      <a:lnTo>
                        <a:pt x="1" y="1"/>
                      </a:lnTo>
                      <a:lnTo>
                        <a:pt x="2" y="2"/>
                      </a:lnTo>
                      <a:lnTo>
                        <a:pt x="3" y="4"/>
                      </a:lnTo>
                      <a:lnTo>
                        <a:pt x="5" y="4"/>
                      </a:lnTo>
                      <a:lnTo>
                        <a:pt x="6" y="5"/>
                      </a:lnTo>
                      <a:lnTo>
                        <a:pt x="7" y="6"/>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0" name="Freeform 68"/>
                <p:cNvSpPr>
                  <a:spLocks/>
                </p:cNvSpPr>
                <p:nvPr/>
              </p:nvSpPr>
              <p:spPr bwMode="auto">
                <a:xfrm>
                  <a:off x="1163" y="2930"/>
                  <a:ext cx="6" cy="2"/>
                </a:xfrm>
                <a:custGeom>
                  <a:avLst/>
                  <a:gdLst>
                    <a:gd name="T0" fmla="*/ 0 w 8"/>
                    <a:gd name="T1" fmla="*/ 0 h 2"/>
                    <a:gd name="T2" fmla="*/ 1 w 8"/>
                    <a:gd name="T3" fmla="*/ 0 h 2"/>
                    <a:gd name="T4" fmla="*/ 2 w 8"/>
                    <a:gd name="T5" fmla="*/ 0 h 2"/>
                    <a:gd name="T6" fmla="*/ 2 w 8"/>
                    <a:gd name="T7" fmla="*/ 1 h 2"/>
                    <a:gd name="T8" fmla="*/ 2 w 8"/>
                    <a:gd name="T9" fmla="*/ 1 h 2"/>
                    <a:gd name="T10" fmla="*/ 2 w 8"/>
                    <a:gd name="T11" fmla="*/ 1 h 2"/>
                    <a:gd name="T12" fmla="*/ 2 w 8"/>
                    <a:gd name="T13" fmla="*/ 2 h 2"/>
                    <a:gd name="T14" fmla="*/ 0 60000 65536"/>
                    <a:gd name="T15" fmla="*/ 0 60000 65536"/>
                    <a:gd name="T16" fmla="*/ 0 60000 65536"/>
                    <a:gd name="T17" fmla="*/ 0 60000 65536"/>
                    <a:gd name="T18" fmla="*/ 0 60000 65536"/>
                    <a:gd name="T19" fmla="*/ 0 60000 65536"/>
                    <a:gd name="T20" fmla="*/ 0 60000 65536"/>
                    <a:gd name="T21" fmla="*/ 0 w 8"/>
                    <a:gd name="T22" fmla="*/ 0 h 2"/>
                    <a:gd name="T23" fmla="*/ 8 w 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
                      <a:moveTo>
                        <a:pt x="0" y="0"/>
                      </a:moveTo>
                      <a:lnTo>
                        <a:pt x="1" y="0"/>
                      </a:lnTo>
                      <a:lnTo>
                        <a:pt x="2" y="0"/>
                      </a:lnTo>
                      <a:lnTo>
                        <a:pt x="4" y="1"/>
                      </a:lnTo>
                      <a:lnTo>
                        <a:pt x="5" y="1"/>
                      </a:lnTo>
                      <a:lnTo>
                        <a:pt x="6" y="1"/>
                      </a:lnTo>
                      <a:lnTo>
                        <a:pt x="8" y="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1" name="Freeform 69"/>
                <p:cNvSpPr>
                  <a:spLocks/>
                </p:cNvSpPr>
                <p:nvPr/>
              </p:nvSpPr>
              <p:spPr bwMode="auto">
                <a:xfrm>
                  <a:off x="1169" y="2932"/>
                  <a:ext cx="11" cy="3"/>
                </a:xfrm>
                <a:custGeom>
                  <a:avLst/>
                  <a:gdLst>
                    <a:gd name="T0" fmla="*/ 0 w 18"/>
                    <a:gd name="T1" fmla="*/ 0 h 4"/>
                    <a:gd name="T2" fmla="*/ 1 w 18"/>
                    <a:gd name="T3" fmla="*/ 0 h 4"/>
                    <a:gd name="T4" fmla="*/ 1 w 18"/>
                    <a:gd name="T5" fmla="*/ 0 h 4"/>
                    <a:gd name="T6" fmla="*/ 1 w 18"/>
                    <a:gd name="T7" fmla="*/ 0 h 4"/>
                    <a:gd name="T8" fmla="*/ 1 w 18"/>
                    <a:gd name="T9" fmla="*/ 2 h 4"/>
                    <a:gd name="T10" fmla="*/ 1 w 18"/>
                    <a:gd name="T11" fmla="*/ 2 h 4"/>
                    <a:gd name="T12" fmla="*/ 1 w 18"/>
                    <a:gd name="T13" fmla="*/ 2 h 4"/>
                    <a:gd name="T14" fmla="*/ 1 w 18"/>
                    <a:gd name="T15" fmla="*/ 2 h 4"/>
                    <a:gd name="T16" fmla="*/ 1 w 18"/>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
                    <a:gd name="T29" fmla="*/ 18 w 1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
                      <a:moveTo>
                        <a:pt x="0" y="0"/>
                      </a:moveTo>
                      <a:lnTo>
                        <a:pt x="2" y="0"/>
                      </a:lnTo>
                      <a:lnTo>
                        <a:pt x="4" y="0"/>
                      </a:lnTo>
                      <a:lnTo>
                        <a:pt x="6" y="0"/>
                      </a:lnTo>
                      <a:lnTo>
                        <a:pt x="9" y="2"/>
                      </a:lnTo>
                      <a:lnTo>
                        <a:pt x="11" y="2"/>
                      </a:lnTo>
                      <a:lnTo>
                        <a:pt x="14" y="2"/>
                      </a:lnTo>
                      <a:lnTo>
                        <a:pt x="16" y="3"/>
                      </a:lnTo>
                      <a:lnTo>
                        <a:pt x="18" y="4"/>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2" name="Freeform 70"/>
                <p:cNvSpPr>
                  <a:spLocks/>
                </p:cNvSpPr>
                <p:nvPr/>
              </p:nvSpPr>
              <p:spPr bwMode="auto">
                <a:xfrm>
                  <a:off x="1178" y="2935"/>
                  <a:ext cx="2" cy="5"/>
                </a:xfrm>
                <a:custGeom>
                  <a:avLst/>
                  <a:gdLst>
                    <a:gd name="T0" fmla="*/ 2 w 2"/>
                    <a:gd name="T1" fmla="*/ 0 h 8"/>
                    <a:gd name="T2" fmla="*/ 1 w 2"/>
                    <a:gd name="T3" fmla="*/ 0 h 8"/>
                    <a:gd name="T4" fmla="*/ 2 w 2"/>
                    <a:gd name="T5" fmla="*/ 1 h 8"/>
                    <a:gd name="T6" fmla="*/ 2 w 2"/>
                    <a:gd name="T7" fmla="*/ 1 h 8"/>
                    <a:gd name="T8" fmla="*/ 2 w 2"/>
                    <a:gd name="T9" fmla="*/ 1 h 8"/>
                    <a:gd name="T10" fmla="*/ 1 w 2"/>
                    <a:gd name="T11" fmla="*/ 1 h 8"/>
                    <a:gd name="T12" fmla="*/ 0 w 2"/>
                    <a:gd name="T13" fmla="*/ 1 h 8"/>
                    <a:gd name="T14" fmla="*/ 0 w 2"/>
                    <a:gd name="T15" fmla="*/ 1 h 8"/>
                    <a:gd name="T16" fmla="*/ 1 w 2"/>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8"/>
                    <a:gd name="T29" fmla="*/ 2 w 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8">
                      <a:moveTo>
                        <a:pt x="2" y="0"/>
                      </a:moveTo>
                      <a:lnTo>
                        <a:pt x="1" y="0"/>
                      </a:lnTo>
                      <a:lnTo>
                        <a:pt x="2" y="1"/>
                      </a:lnTo>
                      <a:lnTo>
                        <a:pt x="2" y="2"/>
                      </a:lnTo>
                      <a:lnTo>
                        <a:pt x="2" y="4"/>
                      </a:lnTo>
                      <a:lnTo>
                        <a:pt x="1" y="4"/>
                      </a:lnTo>
                      <a:lnTo>
                        <a:pt x="0" y="5"/>
                      </a:lnTo>
                      <a:lnTo>
                        <a:pt x="0" y="6"/>
                      </a:lnTo>
                      <a:lnTo>
                        <a:pt x="1" y="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3" name="Freeform 71"/>
                <p:cNvSpPr>
                  <a:spLocks/>
                </p:cNvSpPr>
                <p:nvPr/>
              </p:nvSpPr>
              <p:spPr bwMode="auto">
                <a:xfrm>
                  <a:off x="1178" y="2940"/>
                  <a:ext cx="2" cy="5"/>
                </a:xfrm>
                <a:custGeom>
                  <a:avLst/>
                  <a:gdLst>
                    <a:gd name="T0" fmla="*/ 1 w 4"/>
                    <a:gd name="T1" fmla="*/ 0 h 9"/>
                    <a:gd name="T2" fmla="*/ 0 w 4"/>
                    <a:gd name="T3" fmla="*/ 0 h 9"/>
                    <a:gd name="T4" fmla="*/ 0 w 4"/>
                    <a:gd name="T5" fmla="*/ 1 h 9"/>
                    <a:gd name="T6" fmla="*/ 0 w 4"/>
                    <a:gd name="T7" fmla="*/ 1 h 9"/>
                    <a:gd name="T8" fmla="*/ 0 w 4"/>
                    <a:gd name="T9" fmla="*/ 1 h 9"/>
                    <a:gd name="T10" fmla="*/ 1 w 4"/>
                    <a:gd name="T11" fmla="*/ 1 h 9"/>
                    <a:gd name="T12" fmla="*/ 1 w 4"/>
                    <a:gd name="T13" fmla="*/ 1 h 9"/>
                    <a:gd name="T14" fmla="*/ 1 w 4"/>
                    <a:gd name="T15" fmla="*/ 1 h 9"/>
                    <a:gd name="T16" fmla="*/ 1 w 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9"/>
                    <a:gd name="T29" fmla="*/ 4 w 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9">
                      <a:moveTo>
                        <a:pt x="1" y="0"/>
                      </a:moveTo>
                      <a:lnTo>
                        <a:pt x="0" y="0"/>
                      </a:lnTo>
                      <a:lnTo>
                        <a:pt x="0" y="2"/>
                      </a:lnTo>
                      <a:lnTo>
                        <a:pt x="0" y="3"/>
                      </a:lnTo>
                      <a:lnTo>
                        <a:pt x="0" y="4"/>
                      </a:lnTo>
                      <a:lnTo>
                        <a:pt x="1" y="5"/>
                      </a:lnTo>
                      <a:lnTo>
                        <a:pt x="1" y="6"/>
                      </a:lnTo>
                      <a:lnTo>
                        <a:pt x="2" y="8"/>
                      </a:lnTo>
                      <a:lnTo>
                        <a:pt x="4" y="9"/>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4" name="Freeform 72"/>
                <p:cNvSpPr>
                  <a:spLocks/>
                </p:cNvSpPr>
                <p:nvPr/>
              </p:nvSpPr>
              <p:spPr bwMode="auto">
                <a:xfrm>
                  <a:off x="1180" y="2945"/>
                  <a:ext cx="7" cy="5"/>
                </a:xfrm>
                <a:custGeom>
                  <a:avLst/>
                  <a:gdLst>
                    <a:gd name="T0" fmla="*/ 0 w 13"/>
                    <a:gd name="T1" fmla="*/ 0 h 6"/>
                    <a:gd name="T2" fmla="*/ 1 w 13"/>
                    <a:gd name="T3" fmla="*/ 1 h 6"/>
                    <a:gd name="T4" fmla="*/ 1 w 13"/>
                    <a:gd name="T5" fmla="*/ 1 h 6"/>
                    <a:gd name="T6" fmla="*/ 1 w 13"/>
                    <a:gd name="T7" fmla="*/ 2 h 6"/>
                    <a:gd name="T8" fmla="*/ 1 w 13"/>
                    <a:gd name="T9" fmla="*/ 3 h 6"/>
                    <a:gd name="T10" fmla="*/ 1 w 13"/>
                    <a:gd name="T11" fmla="*/ 3 h 6"/>
                    <a:gd name="T12" fmla="*/ 1 w 13"/>
                    <a:gd name="T13" fmla="*/ 3 h 6"/>
                    <a:gd name="T14" fmla="*/ 1 w 1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
                    <a:gd name="T26" fmla="*/ 13 w 1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
                      <a:moveTo>
                        <a:pt x="0" y="0"/>
                      </a:moveTo>
                      <a:lnTo>
                        <a:pt x="1" y="1"/>
                      </a:lnTo>
                      <a:lnTo>
                        <a:pt x="3" y="1"/>
                      </a:lnTo>
                      <a:lnTo>
                        <a:pt x="6" y="2"/>
                      </a:lnTo>
                      <a:lnTo>
                        <a:pt x="7" y="3"/>
                      </a:lnTo>
                      <a:lnTo>
                        <a:pt x="8" y="3"/>
                      </a:lnTo>
                      <a:lnTo>
                        <a:pt x="10" y="5"/>
                      </a:lnTo>
                      <a:lnTo>
                        <a:pt x="13" y="6"/>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5" name="Freeform 73"/>
                <p:cNvSpPr>
                  <a:spLocks/>
                </p:cNvSpPr>
                <p:nvPr/>
              </p:nvSpPr>
              <p:spPr bwMode="auto">
                <a:xfrm>
                  <a:off x="1187" y="2950"/>
                  <a:ext cx="7" cy="3"/>
                </a:xfrm>
                <a:custGeom>
                  <a:avLst/>
                  <a:gdLst>
                    <a:gd name="T0" fmla="*/ 0 w 8"/>
                    <a:gd name="T1" fmla="*/ 0 h 6"/>
                    <a:gd name="T2" fmla="*/ 1 w 8"/>
                    <a:gd name="T3" fmla="*/ 1 h 6"/>
                    <a:gd name="T4" fmla="*/ 2 w 8"/>
                    <a:gd name="T5" fmla="*/ 1 h 6"/>
                    <a:gd name="T6" fmla="*/ 3 w 8"/>
                    <a:gd name="T7" fmla="*/ 1 h 6"/>
                    <a:gd name="T8" fmla="*/ 4 w 8"/>
                    <a:gd name="T9" fmla="*/ 1 h 6"/>
                    <a:gd name="T10" fmla="*/ 4 w 8"/>
                    <a:gd name="T11" fmla="*/ 1 h 6"/>
                    <a:gd name="T12" fmla="*/ 4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1" y="1"/>
                      </a:lnTo>
                      <a:lnTo>
                        <a:pt x="2" y="1"/>
                      </a:lnTo>
                      <a:lnTo>
                        <a:pt x="3" y="3"/>
                      </a:lnTo>
                      <a:lnTo>
                        <a:pt x="5" y="3"/>
                      </a:lnTo>
                      <a:lnTo>
                        <a:pt x="6" y="5"/>
                      </a:lnTo>
                      <a:lnTo>
                        <a:pt x="8" y="6"/>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6" name="Freeform 74"/>
                <p:cNvSpPr>
                  <a:spLocks/>
                </p:cNvSpPr>
                <p:nvPr/>
              </p:nvSpPr>
              <p:spPr bwMode="auto">
                <a:xfrm>
                  <a:off x="1194" y="2948"/>
                  <a:ext cx="6" cy="5"/>
                </a:xfrm>
                <a:custGeom>
                  <a:avLst/>
                  <a:gdLst>
                    <a:gd name="T0" fmla="*/ 0 w 12"/>
                    <a:gd name="T1" fmla="*/ 1 h 9"/>
                    <a:gd name="T2" fmla="*/ 1 w 12"/>
                    <a:gd name="T3" fmla="*/ 1 h 9"/>
                    <a:gd name="T4" fmla="*/ 1 w 12"/>
                    <a:gd name="T5" fmla="*/ 1 h 9"/>
                    <a:gd name="T6" fmla="*/ 1 w 12"/>
                    <a:gd name="T7" fmla="*/ 1 h 9"/>
                    <a:gd name="T8" fmla="*/ 1 w 12"/>
                    <a:gd name="T9" fmla="*/ 1 h 9"/>
                    <a:gd name="T10" fmla="*/ 1 w 12"/>
                    <a:gd name="T11" fmla="*/ 1 h 9"/>
                    <a:gd name="T12" fmla="*/ 1 w 12"/>
                    <a:gd name="T13" fmla="*/ 1 h 9"/>
                    <a:gd name="T14" fmla="*/ 1 w 12"/>
                    <a:gd name="T15" fmla="*/ 0 h 9"/>
                    <a:gd name="T16" fmla="*/ 1 w 12"/>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9"/>
                    <a:gd name="T29" fmla="*/ 12 w 12"/>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9">
                      <a:moveTo>
                        <a:pt x="0" y="9"/>
                      </a:moveTo>
                      <a:lnTo>
                        <a:pt x="1" y="8"/>
                      </a:lnTo>
                      <a:lnTo>
                        <a:pt x="3" y="6"/>
                      </a:lnTo>
                      <a:lnTo>
                        <a:pt x="4" y="5"/>
                      </a:lnTo>
                      <a:lnTo>
                        <a:pt x="5" y="5"/>
                      </a:lnTo>
                      <a:lnTo>
                        <a:pt x="7" y="3"/>
                      </a:lnTo>
                      <a:lnTo>
                        <a:pt x="9" y="2"/>
                      </a:lnTo>
                      <a:lnTo>
                        <a:pt x="10" y="0"/>
                      </a:lnTo>
                      <a:lnTo>
                        <a:pt x="1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7" name="Freeform 75"/>
                <p:cNvSpPr>
                  <a:spLocks/>
                </p:cNvSpPr>
                <p:nvPr/>
              </p:nvSpPr>
              <p:spPr bwMode="auto">
                <a:xfrm>
                  <a:off x="1200" y="2943"/>
                  <a:ext cx="3" cy="5"/>
                </a:xfrm>
                <a:custGeom>
                  <a:avLst/>
                  <a:gdLst>
                    <a:gd name="T0" fmla="*/ 1 w 5"/>
                    <a:gd name="T1" fmla="*/ 3 h 6"/>
                    <a:gd name="T2" fmla="*/ 0 w 5"/>
                    <a:gd name="T3" fmla="*/ 3 h 6"/>
                    <a:gd name="T4" fmla="*/ 1 w 5"/>
                    <a:gd name="T5" fmla="*/ 3 h 6"/>
                    <a:gd name="T6" fmla="*/ 1 w 5"/>
                    <a:gd name="T7" fmla="*/ 3 h 6"/>
                    <a:gd name="T8" fmla="*/ 1 w 5"/>
                    <a:gd name="T9" fmla="*/ 3 h 6"/>
                    <a:gd name="T10" fmla="*/ 1 w 5"/>
                    <a:gd name="T11" fmla="*/ 2 h 6"/>
                    <a:gd name="T12" fmla="*/ 1 w 5"/>
                    <a:gd name="T13" fmla="*/ 2 h 6"/>
                    <a:gd name="T14" fmla="*/ 1 w 5"/>
                    <a:gd name="T15" fmla="*/ 0 h 6"/>
                    <a:gd name="T16" fmla="*/ 1 w 5"/>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6"/>
                    <a:gd name="T29" fmla="*/ 5 w 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6">
                      <a:moveTo>
                        <a:pt x="1" y="6"/>
                      </a:moveTo>
                      <a:lnTo>
                        <a:pt x="0" y="5"/>
                      </a:lnTo>
                      <a:lnTo>
                        <a:pt x="1" y="4"/>
                      </a:lnTo>
                      <a:lnTo>
                        <a:pt x="1" y="3"/>
                      </a:lnTo>
                      <a:lnTo>
                        <a:pt x="2" y="3"/>
                      </a:lnTo>
                      <a:lnTo>
                        <a:pt x="1" y="2"/>
                      </a:lnTo>
                      <a:lnTo>
                        <a:pt x="2" y="2"/>
                      </a:lnTo>
                      <a:lnTo>
                        <a:pt x="4" y="0"/>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8" name="Freeform 76"/>
                <p:cNvSpPr>
                  <a:spLocks/>
                </p:cNvSpPr>
                <p:nvPr/>
              </p:nvSpPr>
              <p:spPr bwMode="auto">
                <a:xfrm>
                  <a:off x="1203" y="2940"/>
                  <a:ext cx="9" cy="3"/>
                </a:xfrm>
                <a:custGeom>
                  <a:avLst/>
                  <a:gdLst>
                    <a:gd name="T0" fmla="*/ 0 w 14"/>
                    <a:gd name="T1" fmla="*/ 0 h 7"/>
                    <a:gd name="T2" fmla="*/ 1 w 14"/>
                    <a:gd name="T3" fmla="*/ 0 h 7"/>
                    <a:gd name="T4" fmla="*/ 1 w 14"/>
                    <a:gd name="T5" fmla="*/ 0 h 7"/>
                    <a:gd name="T6" fmla="*/ 1 w 14"/>
                    <a:gd name="T7" fmla="*/ 0 h 7"/>
                    <a:gd name="T8" fmla="*/ 1 w 14"/>
                    <a:gd name="T9" fmla="*/ 0 h 7"/>
                    <a:gd name="T10" fmla="*/ 1 w 14"/>
                    <a:gd name="T11" fmla="*/ 0 h 7"/>
                    <a:gd name="T12" fmla="*/ 1 w 14"/>
                    <a:gd name="T13" fmla="*/ 0 h 7"/>
                    <a:gd name="T14" fmla="*/ 1 w 14"/>
                    <a:gd name="T15" fmla="*/ 0 h 7"/>
                    <a:gd name="T16" fmla="*/ 1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0" y="7"/>
                      </a:moveTo>
                      <a:lnTo>
                        <a:pt x="1" y="5"/>
                      </a:lnTo>
                      <a:lnTo>
                        <a:pt x="2" y="4"/>
                      </a:lnTo>
                      <a:lnTo>
                        <a:pt x="3" y="4"/>
                      </a:lnTo>
                      <a:lnTo>
                        <a:pt x="6" y="3"/>
                      </a:lnTo>
                      <a:lnTo>
                        <a:pt x="7" y="0"/>
                      </a:lnTo>
                      <a:lnTo>
                        <a:pt x="9" y="0"/>
                      </a:lnTo>
                      <a:lnTo>
                        <a:pt x="12" y="0"/>
                      </a:lnTo>
                      <a:lnTo>
                        <a:pt x="14" y="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99" name="Freeform 77"/>
                <p:cNvSpPr>
                  <a:spLocks/>
                </p:cNvSpPr>
                <p:nvPr/>
              </p:nvSpPr>
              <p:spPr bwMode="auto">
                <a:xfrm>
                  <a:off x="1212" y="2940"/>
                  <a:ext cx="8" cy="10"/>
                </a:xfrm>
                <a:custGeom>
                  <a:avLst/>
                  <a:gdLst>
                    <a:gd name="T0" fmla="*/ 0 w 13"/>
                    <a:gd name="T1" fmla="*/ 0 h 16"/>
                    <a:gd name="T2" fmla="*/ 1 w 13"/>
                    <a:gd name="T3" fmla="*/ 0 h 16"/>
                    <a:gd name="T4" fmla="*/ 1 w 13"/>
                    <a:gd name="T5" fmla="*/ 1 h 16"/>
                    <a:gd name="T6" fmla="*/ 1 w 13"/>
                    <a:gd name="T7" fmla="*/ 1 h 16"/>
                    <a:gd name="T8" fmla="*/ 1 w 13"/>
                    <a:gd name="T9" fmla="*/ 1 h 16"/>
                    <a:gd name="T10" fmla="*/ 1 w 13"/>
                    <a:gd name="T11" fmla="*/ 1 h 16"/>
                    <a:gd name="T12" fmla="*/ 1 w 13"/>
                    <a:gd name="T13" fmla="*/ 1 h 16"/>
                    <a:gd name="T14" fmla="*/ 1 w 13"/>
                    <a:gd name="T15" fmla="*/ 1 h 16"/>
                    <a:gd name="T16" fmla="*/ 1 w 13"/>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6"/>
                    <a:gd name="T29" fmla="*/ 13 w 1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6">
                      <a:moveTo>
                        <a:pt x="0" y="0"/>
                      </a:moveTo>
                      <a:lnTo>
                        <a:pt x="1" y="0"/>
                      </a:lnTo>
                      <a:lnTo>
                        <a:pt x="3" y="2"/>
                      </a:lnTo>
                      <a:lnTo>
                        <a:pt x="5" y="3"/>
                      </a:lnTo>
                      <a:lnTo>
                        <a:pt x="6" y="6"/>
                      </a:lnTo>
                      <a:lnTo>
                        <a:pt x="7" y="9"/>
                      </a:lnTo>
                      <a:lnTo>
                        <a:pt x="10" y="10"/>
                      </a:lnTo>
                      <a:lnTo>
                        <a:pt x="11" y="12"/>
                      </a:lnTo>
                      <a:lnTo>
                        <a:pt x="13" y="16"/>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0" name="Freeform 78"/>
                <p:cNvSpPr>
                  <a:spLocks/>
                </p:cNvSpPr>
                <p:nvPr/>
              </p:nvSpPr>
              <p:spPr bwMode="auto">
                <a:xfrm>
                  <a:off x="1220" y="2950"/>
                  <a:ext cx="5" cy="10"/>
                </a:xfrm>
                <a:custGeom>
                  <a:avLst/>
                  <a:gdLst>
                    <a:gd name="T0" fmla="*/ 0 w 6"/>
                    <a:gd name="T1" fmla="*/ 0 h 14"/>
                    <a:gd name="T2" fmla="*/ 0 w 6"/>
                    <a:gd name="T3" fmla="*/ 1 h 14"/>
                    <a:gd name="T4" fmla="*/ 2 w 6"/>
                    <a:gd name="T5" fmla="*/ 1 h 14"/>
                    <a:gd name="T6" fmla="*/ 2 w 6"/>
                    <a:gd name="T7" fmla="*/ 1 h 14"/>
                    <a:gd name="T8" fmla="*/ 3 w 6"/>
                    <a:gd name="T9" fmla="*/ 1 h 14"/>
                    <a:gd name="T10" fmla="*/ 3 w 6"/>
                    <a:gd name="T11" fmla="*/ 1 h 14"/>
                    <a:gd name="T12" fmla="*/ 3 w 6"/>
                    <a:gd name="T13" fmla="*/ 1 h 14"/>
                    <a:gd name="T14" fmla="*/ 3 w 6"/>
                    <a:gd name="T15" fmla="*/ 1 h 14"/>
                    <a:gd name="T16" fmla="*/ 3 w 6"/>
                    <a:gd name="T17" fmla="*/ 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0" y="0"/>
                      </a:moveTo>
                      <a:lnTo>
                        <a:pt x="0" y="1"/>
                      </a:lnTo>
                      <a:lnTo>
                        <a:pt x="2" y="4"/>
                      </a:lnTo>
                      <a:lnTo>
                        <a:pt x="2" y="5"/>
                      </a:lnTo>
                      <a:lnTo>
                        <a:pt x="3" y="7"/>
                      </a:lnTo>
                      <a:lnTo>
                        <a:pt x="4" y="8"/>
                      </a:lnTo>
                      <a:lnTo>
                        <a:pt x="4" y="11"/>
                      </a:lnTo>
                      <a:lnTo>
                        <a:pt x="5" y="12"/>
                      </a:lnTo>
                      <a:lnTo>
                        <a:pt x="6" y="14"/>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1" name="Freeform 79"/>
                <p:cNvSpPr>
                  <a:spLocks/>
                </p:cNvSpPr>
                <p:nvPr/>
              </p:nvSpPr>
              <p:spPr bwMode="auto">
                <a:xfrm>
                  <a:off x="1225" y="2960"/>
                  <a:ext cx="1" cy="8"/>
                </a:xfrm>
                <a:custGeom>
                  <a:avLst/>
                  <a:gdLst>
                    <a:gd name="T0" fmla="*/ 0 w 5"/>
                    <a:gd name="T1" fmla="*/ 0 h 11"/>
                    <a:gd name="T2" fmla="*/ 0 w 5"/>
                    <a:gd name="T3" fmla="*/ 1 h 11"/>
                    <a:gd name="T4" fmla="*/ 0 w 5"/>
                    <a:gd name="T5" fmla="*/ 1 h 11"/>
                    <a:gd name="T6" fmla="*/ 0 w 5"/>
                    <a:gd name="T7" fmla="*/ 1 h 11"/>
                    <a:gd name="T8" fmla="*/ 0 w 5"/>
                    <a:gd name="T9" fmla="*/ 1 h 11"/>
                    <a:gd name="T10" fmla="*/ 0 w 5"/>
                    <a:gd name="T11" fmla="*/ 1 h 11"/>
                    <a:gd name="T12" fmla="*/ 0 w 5"/>
                    <a:gd name="T13" fmla="*/ 1 h 11"/>
                    <a:gd name="T14" fmla="*/ 0 w 5"/>
                    <a:gd name="T15" fmla="*/ 1 h 11"/>
                    <a:gd name="T16" fmla="*/ 0 w 5"/>
                    <a:gd name="T17" fmla="*/ 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1"/>
                    <a:gd name="T29" fmla="*/ 5 w 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1">
                      <a:moveTo>
                        <a:pt x="0" y="0"/>
                      </a:moveTo>
                      <a:lnTo>
                        <a:pt x="0" y="2"/>
                      </a:lnTo>
                      <a:lnTo>
                        <a:pt x="2" y="3"/>
                      </a:lnTo>
                      <a:lnTo>
                        <a:pt x="2" y="4"/>
                      </a:lnTo>
                      <a:lnTo>
                        <a:pt x="3" y="5"/>
                      </a:lnTo>
                      <a:lnTo>
                        <a:pt x="3" y="6"/>
                      </a:lnTo>
                      <a:lnTo>
                        <a:pt x="4" y="8"/>
                      </a:lnTo>
                      <a:lnTo>
                        <a:pt x="4" y="9"/>
                      </a:lnTo>
                      <a:lnTo>
                        <a:pt x="5" y="1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2" name="Freeform 80"/>
                <p:cNvSpPr>
                  <a:spLocks/>
                </p:cNvSpPr>
                <p:nvPr/>
              </p:nvSpPr>
              <p:spPr bwMode="auto">
                <a:xfrm>
                  <a:off x="1225" y="2968"/>
                  <a:ext cx="1" cy="6"/>
                </a:xfrm>
                <a:custGeom>
                  <a:avLst/>
                  <a:gdLst>
                    <a:gd name="T0" fmla="*/ 1 w 1"/>
                    <a:gd name="T1" fmla="*/ 0 h 11"/>
                    <a:gd name="T2" fmla="*/ 0 w 1"/>
                    <a:gd name="T3" fmla="*/ 1 h 11"/>
                    <a:gd name="T4" fmla="*/ 0 w 1"/>
                    <a:gd name="T5" fmla="*/ 1 h 11"/>
                    <a:gd name="T6" fmla="*/ 0 w 1"/>
                    <a:gd name="T7" fmla="*/ 1 h 11"/>
                    <a:gd name="T8" fmla="*/ 0 w 1"/>
                    <a:gd name="T9" fmla="*/ 1 h 11"/>
                    <a:gd name="T10" fmla="*/ 0 w 1"/>
                    <a:gd name="T11" fmla="*/ 1 h 11"/>
                    <a:gd name="T12" fmla="*/ 0 w 1"/>
                    <a:gd name="T13" fmla="*/ 1 h 11"/>
                    <a:gd name="T14" fmla="*/ 0 w 1"/>
                    <a:gd name="T15" fmla="*/ 1 h 11"/>
                    <a:gd name="T16" fmla="*/ 1 w 1"/>
                    <a:gd name="T17" fmla="*/ 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1"/>
                    <a:gd name="T29" fmla="*/ 1 w 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1">
                      <a:moveTo>
                        <a:pt x="1" y="0"/>
                      </a:moveTo>
                      <a:lnTo>
                        <a:pt x="0" y="1"/>
                      </a:lnTo>
                      <a:lnTo>
                        <a:pt x="0" y="3"/>
                      </a:lnTo>
                      <a:lnTo>
                        <a:pt x="0" y="4"/>
                      </a:lnTo>
                      <a:lnTo>
                        <a:pt x="0" y="5"/>
                      </a:lnTo>
                      <a:lnTo>
                        <a:pt x="0" y="6"/>
                      </a:lnTo>
                      <a:lnTo>
                        <a:pt x="0" y="7"/>
                      </a:lnTo>
                      <a:lnTo>
                        <a:pt x="0" y="9"/>
                      </a:lnTo>
                      <a:lnTo>
                        <a:pt x="1" y="1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3" name="Freeform 81"/>
                <p:cNvSpPr>
                  <a:spLocks/>
                </p:cNvSpPr>
                <p:nvPr/>
              </p:nvSpPr>
              <p:spPr bwMode="auto">
                <a:xfrm>
                  <a:off x="1226" y="2974"/>
                  <a:ext cx="2" cy="7"/>
                </a:xfrm>
                <a:custGeom>
                  <a:avLst/>
                  <a:gdLst>
                    <a:gd name="T0" fmla="*/ 0 w 1"/>
                    <a:gd name="T1" fmla="*/ 0 h 10"/>
                    <a:gd name="T2" fmla="*/ 0 w 1"/>
                    <a:gd name="T3" fmla="*/ 1 h 10"/>
                    <a:gd name="T4" fmla="*/ 0 w 1"/>
                    <a:gd name="T5" fmla="*/ 1 h 10"/>
                    <a:gd name="T6" fmla="*/ 0 w 1"/>
                    <a:gd name="T7" fmla="*/ 1 h 10"/>
                    <a:gd name="T8" fmla="*/ 0 w 1"/>
                    <a:gd name="T9" fmla="*/ 1 h 10"/>
                    <a:gd name="T10" fmla="*/ 0 w 1"/>
                    <a:gd name="T11" fmla="*/ 1 h 10"/>
                    <a:gd name="T12" fmla="*/ 0 w 1"/>
                    <a:gd name="T13" fmla="*/ 1 h 10"/>
                    <a:gd name="T14" fmla="*/ 256 w 1"/>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0"/>
                    <a:gd name="T26" fmla="*/ 1 w 1"/>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0">
                      <a:moveTo>
                        <a:pt x="0" y="0"/>
                      </a:moveTo>
                      <a:lnTo>
                        <a:pt x="0" y="1"/>
                      </a:lnTo>
                      <a:lnTo>
                        <a:pt x="0" y="2"/>
                      </a:lnTo>
                      <a:lnTo>
                        <a:pt x="0" y="4"/>
                      </a:lnTo>
                      <a:lnTo>
                        <a:pt x="0" y="5"/>
                      </a:lnTo>
                      <a:lnTo>
                        <a:pt x="0" y="6"/>
                      </a:lnTo>
                      <a:lnTo>
                        <a:pt x="0" y="7"/>
                      </a:lnTo>
                      <a:lnTo>
                        <a:pt x="1" y="1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4" name="Freeform 82"/>
                <p:cNvSpPr>
                  <a:spLocks/>
                </p:cNvSpPr>
                <p:nvPr/>
              </p:nvSpPr>
              <p:spPr bwMode="auto">
                <a:xfrm>
                  <a:off x="1226" y="2981"/>
                  <a:ext cx="2" cy="10"/>
                </a:xfrm>
                <a:custGeom>
                  <a:avLst/>
                  <a:gdLst>
                    <a:gd name="T0" fmla="*/ 1 w 3"/>
                    <a:gd name="T1" fmla="*/ 0 h 16"/>
                    <a:gd name="T2" fmla="*/ 0 w 3"/>
                    <a:gd name="T3" fmla="*/ 1 h 16"/>
                    <a:gd name="T4" fmla="*/ 0 w 3"/>
                    <a:gd name="T5" fmla="*/ 1 h 16"/>
                    <a:gd name="T6" fmla="*/ 1 w 3"/>
                    <a:gd name="T7" fmla="*/ 1 h 16"/>
                    <a:gd name="T8" fmla="*/ 1 w 3"/>
                    <a:gd name="T9" fmla="*/ 1 h 16"/>
                    <a:gd name="T10" fmla="*/ 1 w 3"/>
                    <a:gd name="T11" fmla="*/ 1 h 16"/>
                    <a:gd name="T12" fmla="*/ 1 w 3"/>
                    <a:gd name="T13" fmla="*/ 1 h 16"/>
                    <a:gd name="T14" fmla="*/ 1 w 3"/>
                    <a:gd name="T15" fmla="*/ 1 h 16"/>
                    <a:gd name="T16" fmla="*/ 1 w 3"/>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6"/>
                    <a:gd name="T29" fmla="*/ 3 w 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6">
                      <a:moveTo>
                        <a:pt x="1" y="0"/>
                      </a:moveTo>
                      <a:lnTo>
                        <a:pt x="0" y="1"/>
                      </a:lnTo>
                      <a:lnTo>
                        <a:pt x="0" y="2"/>
                      </a:lnTo>
                      <a:lnTo>
                        <a:pt x="1" y="4"/>
                      </a:lnTo>
                      <a:lnTo>
                        <a:pt x="1" y="7"/>
                      </a:lnTo>
                      <a:lnTo>
                        <a:pt x="1" y="9"/>
                      </a:lnTo>
                      <a:lnTo>
                        <a:pt x="1" y="10"/>
                      </a:lnTo>
                      <a:lnTo>
                        <a:pt x="1" y="13"/>
                      </a:lnTo>
                      <a:lnTo>
                        <a:pt x="3" y="16"/>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5" name="Freeform 83"/>
                <p:cNvSpPr>
                  <a:spLocks/>
                </p:cNvSpPr>
                <p:nvPr/>
              </p:nvSpPr>
              <p:spPr bwMode="auto">
                <a:xfrm>
                  <a:off x="1228" y="2991"/>
                  <a:ext cx="3" cy="8"/>
                </a:xfrm>
                <a:custGeom>
                  <a:avLst/>
                  <a:gdLst>
                    <a:gd name="T0" fmla="*/ 0 w 4"/>
                    <a:gd name="T1" fmla="*/ 0 h 12"/>
                    <a:gd name="T2" fmla="*/ 0 w 4"/>
                    <a:gd name="T3" fmla="*/ 1 h 12"/>
                    <a:gd name="T4" fmla="*/ 0 w 4"/>
                    <a:gd name="T5" fmla="*/ 1 h 12"/>
                    <a:gd name="T6" fmla="*/ 1 w 4"/>
                    <a:gd name="T7" fmla="*/ 1 h 12"/>
                    <a:gd name="T8" fmla="*/ 1 w 4"/>
                    <a:gd name="T9" fmla="*/ 1 h 12"/>
                    <a:gd name="T10" fmla="*/ 2 w 4"/>
                    <a:gd name="T11" fmla="*/ 1 h 12"/>
                    <a:gd name="T12" fmla="*/ 2 w 4"/>
                    <a:gd name="T13" fmla="*/ 1 h 12"/>
                    <a:gd name="T14" fmla="*/ 2 w 4"/>
                    <a:gd name="T15" fmla="*/ 1 h 12"/>
                    <a:gd name="T16" fmla="*/ 2 w 4"/>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2"/>
                    <a:gd name="T29" fmla="*/ 4 w 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2">
                      <a:moveTo>
                        <a:pt x="0" y="0"/>
                      </a:moveTo>
                      <a:lnTo>
                        <a:pt x="0" y="2"/>
                      </a:lnTo>
                      <a:lnTo>
                        <a:pt x="0" y="3"/>
                      </a:lnTo>
                      <a:lnTo>
                        <a:pt x="1" y="4"/>
                      </a:lnTo>
                      <a:lnTo>
                        <a:pt x="1" y="6"/>
                      </a:lnTo>
                      <a:lnTo>
                        <a:pt x="2" y="8"/>
                      </a:lnTo>
                      <a:lnTo>
                        <a:pt x="2" y="9"/>
                      </a:lnTo>
                      <a:lnTo>
                        <a:pt x="3" y="10"/>
                      </a:lnTo>
                      <a:lnTo>
                        <a:pt x="4" y="1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6" name="Freeform 84"/>
                <p:cNvSpPr>
                  <a:spLocks/>
                </p:cNvSpPr>
                <p:nvPr/>
              </p:nvSpPr>
              <p:spPr bwMode="auto">
                <a:xfrm>
                  <a:off x="1231" y="2999"/>
                  <a:ext cx="3" cy="8"/>
                </a:xfrm>
                <a:custGeom>
                  <a:avLst/>
                  <a:gdLst>
                    <a:gd name="T0" fmla="*/ 0 w 5"/>
                    <a:gd name="T1" fmla="*/ 0 h 12"/>
                    <a:gd name="T2" fmla="*/ 0 w 5"/>
                    <a:gd name="T3" fmla="*/ 1 h 12"/>
                    <a:gd name="T4" fmla="*/ 1 w 5"/>
                    <a:gd name="T5" fmla="*/ 1 h 12"/>
                    <a:gd name="T6" fmla="*/ 1 w 5"/>
                    <a:gd name="T7" fmla="*/ 1 h 12"/>
                    <a:gd name="T8" fmla="*/ 1 w 5"/>
                    <a:gd name="T9" fmla="*/ 1 h 12"/>
                    <a:gd name="T10" fmla="*/ 1 w 5"/>
                    <a:gd name="T11" fmla="*/ 1 h 12"/>
                    <a:gd name="T12" fmla="*/ 1 w 5"/>
                    <a:gd name="T13" fmla="*/ 1 h 12"/>
                    <a:gd name="T14" fmla="*/ 1 w 5"/>
                    <a:gd name="T15" fmla="*/ 1 h 12"/>
                    <a:gd name="T16" fmla="*/ 1 w 5"/>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2"/>
                    <a:gd name="T29" fmla="*/ 5 w 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2">
                      <a:moveTo>
                        <a:pt x="0" y="0"/>
                      </a:moveTo>
                      <a:lnTo>
                        <a:pt x="0" y="2"/>
                      </a:lnTo>
                      <a:lnTo>
                        <a:pt x="2" y="3"/>
                      </a:lnTo>
                      <a:lnTo>
                        <a:pt x="2" y="4"/>
                      </a:lnTo>
                      <a:lnTo>
                        <a:pt x="3" y="5"/>
                      </a:lnTo>
                      <a:lnTo>
                        <a:pt x="3" y="8"/>
                      </a:lnTo>
                      <a:lnTo>
                        <a:pt x="4" y="9"/>
                      </a:lnTo>
                      <a:lnTo>
                        <a:pt x="4" y="10"/>
                      </a:lnTo>
                      <a:lnTo>
                        <a:pt x="5" y="1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7" name="Freeform 85"/>
                <p:cNvSpPr>
                  <a:spLocks/>
                </p:cNvSpPr>
                <p:nvPr/>
              </p:nvSpPr>
              <p:spPr bwMode="auto">
                <a:xfrm>
                  <a:off x="1234" y="3007"/>
                  <a:ext cx="2" cy="8"/>
                </a:xfrm>
                <a:custGeom>
                  <a:avLst/>
                  <a:gdLst>
                    <a:gd name="T0" fmla="*/ 0 w 3"/>
                    <a:gd name="T1" fmla="*/ 0 h 14"/>
                    <a:gd name="T2" fmla="*/ 0 w 3"/>
                    <a:gd name="T3" fmla="*/ 1 h 14"/>
                    <a:gd name="T4" fmla="*/ 0 w 3"/>
                    <a:gd name="T5" fmla="*/ 1 h 14"/>
                    <a:gd name="T6" fmla="*/ 0 w 3"/>
                    <a:gd name="T7" fmla="*/ 1 h 14"/>
                    <a:gd name="T8" fmla="*/ 0 w 3"/>
                    <a:gd name="T9" fmla="*/ 1 h 14"/>
                    <a:gd name="T10" fmla="*/ 0 w 3"/>
                    <a:gd name="T11" fmla="*/ 1 h 14"/>
                    <a:gd name="T12" fmla="*/ 1 w 3"/>
                    <a:gd name="T13" fmla="*/ 1 h 14"/>
                    <a:gd name="T14" fmla="*/ 1 w 3"/>
                    <a:gd name="T15" fmla="*/ 1 h 14"/>
                    <a:gd name="T16" fmla="*/ 1 w 3"/>
                    <a:gd name="T17" fmla="*/ 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4"/>
                    <a:gd name="T29" fmla="*/ 3 w 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4">
                      <a:moveTo>
                        <a:pt x="0" y="0"/>
                      </a:moveTo>
                      <a:lnTo>
                        <a:pt x="0" y="2"/>
                      </a:lnTo>
                      <a:lnTo>
                        <a:pt x="0" y="3"/>
                      </a:lnTo>
                      <a:lnTo>
                        <a:pt x="0" y="5"/>
                      </a:lnTo>
                      <a:lnTo>
                        <a:pt x="0" y="6"/>
                      </a:lnTo>
                      <a:lnTo>
                        <a:pt x="0" y="8"/>
                      </a:lnTo>
                      <a:lnTo>
                        <a:pt x="1" y="10"/>
                      </a:lnTo>
                      <a:lnTo>
                        <a:pt x="1" y="11"/>
                      </a:lnTo>
                      <a:lnTo>
                        <a:pt x="3" y="14"/>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8" name="Freeform 86"/>
                <p:cNvSpPr>
                  <a:spLocks/>
                </p:cNvSpPr>
                <p:nvPr/>
              </p:nvSpPr>
              <p:spPr bwMode="auto">
                <a:xfrm>
                  <a:off x="1236" y="3015"/>
                  <a:ext cx="3" cy="8"/>
                </a:xfrm>
                <a:custGeom>
                  <a:avLst/>
                  <a:gdLst>
                    <a:gd name="T0" fmla="*/ 0 w 6"/>
                    <a:gd name="T1" fmla="*/ 0 h 13"/>
                    <a:gd name="T2" fmla="*/ 0 w 6"/>
                    <a:gd name="T3" fmla="*/ 1 h 13"/>
                    <a:gd name="T4" fmla="*/ 0 w 6"/>
                    <a:gd name="T5" fmla="*/ 1 h 13"/>
                    <a:gd name="T6" fmla="*/ 1 w 6"/>
                    <a:gd name="T7" fmla="*/ 1 h 13"/>
                    <a:gd name="T8" fmla="*/ 1 w 6"/>
                    <a:gd name="T9" fmla="*/ 1 h 13"/>
                    <a:gd name="T10" fmla="*/ 1 w 6"/>
                    <a:gd name="T11" fmla="*/ 1 h 13"/>
                    <a:gd name="T12" fmla="*/ 1 w 6"/>
                    <a:gd name="T13" fmla="*/ 1 h 13"/>
                    <a:gd name="T14" fmla="*/ 1 w 6"/>
                    <a:gd name="T15" fmla="*/ 1 h 13"/>
                    <a:gd name="T16" fmla="*/ 1 w 6"/>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3"/>
                    <a:gd name="T29" fmla="*/ 6 w 6"/>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3">
                      <a:moveTo>
                        <a:pt x="0" y="0"/>
                      </a:moveTo>
                      <a:lnTo>
                        <a:pt x="0" y="1"/>
                      </a:lnTo>
                      <a:lnTo>
                        <a:pt x="0" y="2"/>
                      </a:lnTo>
                      <a:lnTo>
                        <a:pt x="1" y="5"/>
                      </a:lnTo>
                      <a:lnTo>
                        <a:pt x="2" y="6"/>
                      </a:lnTo>
                      <a:lnTo>
                        <a:pt x="2" y="7"/>
                      </a:lnTo>
                      <a:lnTo>
                        <a:pt x="3" y="9"/>
                      </a:lnTo>
                      <a:lnTo>
                        <a:pt x="4" y="11"/>
                      </a:lnTo>
                      <a:lnTo>
                        <a:pt x="6" y="13"/>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09" name="Freeform 87"/>
                <p:cNvSpPr>
                  <a:spLocks/>
                </p:cNvSpPr>
                <p:nvPr/>
              </p:nvSpPr>
              <p:spPr bwMode="auto">
                <a:xfrm>
                  <a:off x="1239" y="3023"/>
                  <a:ext cx="1" cy="8"/>
                </a:xfrm>
                <a:custGeom>
                  <a:avLst/>
                  <a:gdLst>
                    <a:gd name="T0" fmla="*/ 0 w 2"/>
                    <a:gd name="T1" fmla="*/ 0 h 12"/>
                    <a:gd name="T2" fmla="*/ 0 w 2"/>
                    <a:gd name="T3" fmla="*/ 1 h 12"/>
                    <a:gd name="T4" fmla="*/ 0 w 2"/>
                    <a:gd name="T5" fmla="*/ 1 h 12"/>
                    <a:gd name="T6" fmla="*/ 0 w 2"/>
                    <a:gd name="T7" fmla="*/ 1 h 12"/>
                    <a:gd name="T8" fmla="*/ 1 w 2"/>
                    <a:gd name="T9" fmla="*/ 1 h 12"/>
                    <a:gd name="T10" fmla="*/ 1 w 2"/>
                    <a:gd name="T11" fmla="*/ 1 h 12"/>
                    <a:gd name="T12" fmla="*/ 1 w 2"/>
                    <a:gd name="T13" fmla="*/ 1 h 12"/>
                    <a:gd name="T14" fmla="*/ 1 w 2"/>
                    <a:gd name="T15" fmla="*/ 1 h 12"/>
                    <a:gd name="T16" fmla="*/ 1 w 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2"/>
                    <a:gd name="T29" fmla="*/ 2 w 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2">
                      <a:moveTo>
                        <a:pt x="0" y="0"/>
                      </a:moveTo>
                      <a:lnTo>
                        <a:pt x="0" y="1"/>
                      </a:lnTo>
                      <a:lnTo>
                        <a:pt x="0" y="2"/>
                      </a:lnTo>
                      <a:lnTo>
                        <a:pt x="0" y="4"/>
                      </a:lnTo>
                      <a:lnTo>
                        <a:pt x="1" y="5"/>
                      </a:lnTo>
                      <a:lnTo>
                        <a:pt x="1" y="7"/>
                      </a:lnTo>
                      <a:lnTo>
                        <a:pt x="1" y="8"/>
                      </a:lnTo>
                      <a:lnTo>
                        <a:pt x="1" y="10"/>
                      </a:lnTo>
                      <a:lnTo>
                        <a:pt x="2" y="1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0" name="Freeform 88"/>
                <p:cNvSpPr>
                  <a:spLocks/>
                </p:cNvSpPr>
                <p:nvPr/>
              </p:nvSpPr>
              <p:spPr bwMode="auto">
                <a:xfrm>
                  <a:off x="1240" y="3031"/>
                  <a:ext cx="2" cy="10"/>
                </a:xfrm>
                <a:custGeom>
                  <a:avLst/>
                  <a:gdLst>
                    <a:gd name="T0" fmla="*/ 0 w 1"/>
                    <a:gd name="T1" fmla="*/ 0 h 13"/>
                    <a:gd name="T2" fmla="*/ 0 w 1"/>
                    <a:gd name="T3" fmla="*/ 1 h 13"/>
                    <a:gd name="T4" fmla="*/ 0 w 1"/>
                    <a:gd name="T5" fmla="*/ 2 h 13"/>
                    <a:gd name="T6" fmla="*/ 0 w 1"/>
                    <a:gd name="T7" fmla="*/ 2 h 13"/>
                    <a:gd name="T8" fmla="*/ 0 w 1"/>
                    <a:gd name="T9" fmla="*/ 2 h 13"/>
                    <a:gd name="T10" fmla="*/ 0 w 1"/>
                    <a:gd name="T11" fmla="*/ 2 h 13"/>
                    <a:gd name="T12" fmla="*/ 0 w 1"/>
                    <a:gd name="T13" fmla="*/ 2 h 13"/>
                    <a:gd name="T14" fmla="*/ 0 w 1"/>
                    <a:gd name="T15" fmla="*/ 2 h 13"/>
                    <a:gd name="T16" fmla="*/ 256 w 1"/>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3"/>
                    <a:gd name="T29" fmla="*/ 1 w 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3">
                      <a:moveTo>
                        <a:pt x="0" y="0"/>
                      </a:moveTo>
                      <a:lnTo>
                        <a:pt x="0" y="1"/>
                      </a:lnTo>
                      <a:lnTo>
                        <a:pt x="0" y="2"/>
                      </a:lnTo>
                      <a:lnTo>
                        <a:pt x="0" y="5"/>
                      </a:lnTo>
                      <a:lnTo>
                        <a:pt x="0" y="6"/>
                      </a:lnTo>
                      <a:lnTo>
                        <a:pt x="0" y="7"/>
                      </a:lnTo>
                      <a:lnTo>
                        <a:pt x="0" y="10"/>
                      </a:lnTo>
                      <a:lnTo>
                        <a:pt x="0" y="11"/>
                      </a:lnTo>
                      <a:lnTo>
                        <a:pt x="1" y="13"/>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1" name="Freeform 89"/>
                <p:cNvSpPr>
                  <a:spLocks/>
                </p:cNvSpPr>
                <p:nvPr/>
              </p:nvSpPr>
              <p:spPr bwMode="auto">
                <a:xfrm>
                  <a:off x="1240" y="3041"/>
                  <a:ext cx="3" cy="5"/>
                </a:xfrm>
                <a:custGeom>
                  <a:avLst/>
                  <a:gdLst>
                    <a:gd name="T0" fmla="*/ 1 w 4"/>
                    <a:gd name="T1" fmla="*/ 0 h 9"/>
                    <a:gd name="T2" fmla="*/ 0 w 4"/>
                    <a:gd name="T3" fmla="*/ 0 h 9"/>
                    <a:gd name="T4" fmla="*/ 0 w 4"/>
                    <a:gd name="T5" fmla="*/ 1 h 9"/>
                    <a:gd name="T6" fmla="*/ 1 w 4"/>
                    <a:gd name="T7" fmla="*/ 1 h 9"/>
                    <a:gd name="T8" fmla="*/ 1 w 4"/>
                    <a:gd name="T9" fmla="*/ 1 h 9"/>
                    <a:gd name="T10" fmla="*/ 1 w 4"/>
                    <a:gd name="T11" fmla="*/ 1 h 9"/>
                    <a:gd name="T12" fmla="*/ 1 w 4"/>
                    <a:gd name="T13" fmla="*/ 1 h 9"/>
                    <a:gd name="T14" fmla="*/ 2 w 4"/>
                    <a:gd name="T15" fmla="*/ 1 h 9"/>
                    <a:gd name="T16" fmla="*/ 2 w 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9"/>
                    <a:gd name="T29" fmla="*/ 4 w 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9">
                      <a:moveTo>
                        <a:pt x="1" y="0"/>
                      </a:moveTo>
                      <a:lnTo>
                        <a:pt x="0" y="0"/>
                      </a:lnTo>
                      <a:lnTo>
                        <a:pt x="0" y="1"/>
                      </a:lnTo>
                      <a:lnTo>
                        <a:pt x="1" y="3"/>
                      </a:lnTo>
                      <a:lnTo>
                        <a:pt x="1" y="4"/>
                      </a:lnTo>
                      <a:lnTo>
                        <a:pt x="1" y="5"/>
                      </a:lnTo>
                      <a:lnTo>
                        <a:pt x="1" y="6"/>
                      </a:lnTo>
                      <a:lnTo>
                        <a:pt x="2" y="7"/>
                      </a:lnTo>
                      <a:lnTo>
                        <a:pt x="4" y="9"/>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2" name="Freeform 90"/>
                <p:cNvSpPr>
                  <a:spLocks/>
                </p:cNvSpPr>
                <p:nvPr/>
              </p:nvSpPr>
              <p:spPr bwMode="auto">
                <a:xfrm>
                  <a:off x="1243" y="3046"/>
                  <a:ext cx="6" cy="5"/>
                </a:xfrm>
                <a:custGeom>
                  <a:avLst/>
                  <a:gdLst>
                    <a:gd name="T0" fmla="*/ 0 w 9"/>
                    <a:gd name="T1" fmla="*/ 0 h 8"/>
                    <a:gd name="T2" fmla="*/ 1 w 9"/>
                    <a:gd name="T3" fmla="*/ 1 h 8"/>
                    <a:gd name="T4" fmla="*/ 1 w 9"/>
                    <a:gd name="T5" fmla="*/ 1 h 8"/>
                    <a:gd name="T6" fmla="*/ 1 w 9"/>
                    <a:gd name="T7" fmla="*/ 1 h 8"/>
                    <a:gd name="T8" fmla="*/ 1 w 9"/>
                    <a:gd name="T9" fmla="*/ 1 h 8"/>
                    <a:gd name="T10" fmla="*/ 1 w 9"/>
                    <a:gd name="T11" fmla="*/ 1 h 8"/>
                    <a:gd name="T12" fmla="*/ 1 w 9"/>
                    <a:gd name="T13" fmla="*/ 1 h 8"/>
                    <a:gd name="T14" fmla="*/ 1 w 9"/>
                    <a:gd name="T15" fmla="*/ 1 h 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8"/>
                    <a:gd name="T26" fmla="*/ 9 w 9"/>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8">
                      <a:moveTo>
                        <a:pt x="0" y="0"/>
                      </a:moveTo>
                      <a:lnTo>
                        <a:pt x="1" y="1"/>
                      </a:lnTo>
                      <a:lnTo>
                        <a:pt x="2" y="2"/>
                      </a:lnTo>
                      <a:lnTo>
                        <a:pt x="3" y="3"/>
                      </a:lnTo>
                      <a:lnTo>
                        <a:pt x="4" y="4"/>
                      </a:lnTo>
                      <a:lnTo>
                        <a:pt x="6" y="6"/>
                      </a:lnTo>
                      <a:lnTo>
                        <a:pt x="7" y="7"/>
                      </a:lnTo>
                      <a:lnTo>
                        <a:pt x="9" y="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3" name="Freeform 91"/>
                <p:cNvSpPr>
                  <a:spLocks/>
                </p:cNvSpPr>
                <p:nvPr/>
              </p:nvSpPr>
              <p:spPr bwMode="auto">
                <a:xfrm>
                  <a:off x="1249" y="3051"/>
                  <a:ext cx="4" cy="3"/>
                </a:xfrm>
                <a:custGeom>
                  <a:avLst/>
                  <a:gdLst>
                    <a:gd name="T0" fmla="*/ 0 w 6"/>
                    <a:gd name="T1" fmla="*/ 0 h 4"/>
                    <a:gd name="T2" fmla="*/ 1 w 6"/>
                    <a:gd name="T3" fmla="*/ 1 h 4"/>
                    <a:gd name="T4" fmla="*/ 1 w 6"/>
                    <a:gd name="T5" fmla="*/ 1 h 4"/>
                    <a:gd name="T6" fmla="*/ 1 w 6"/>
                    <a:gd name="T7" fmla="*/ 2 h 4"/>
                    <a:gd name="T8" fmla="*/ 1 w 6"/>
                    <a:gd name="T9" fmla="*/ 2 h 4"/>
                    <a:gd name="T10" fmla="*/ 1 w 6"/>
                    <a:gd name="T11" fmla="*/ 2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0"/>
                      </a:moveTo>
                      <a:lnTo>
                        <a:pt x="1" y="1"/>
                      </a:lnTo>
                      <a:lnTo>
                        <a:pt x="3" y="1"/>
                      </a:lnTo>
                      <a:lnTo>
                        <a:pt x="3" y="2"/>
                      </a:lnTo>
                      <a:lnTo>
                        <a:pt x="4" y="2"/>
                      </a:lnTo>
                      <a:lnTo>
                        <a:pt x="6" y="4"/>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4" name="Freeform 92"/>
                <p:cNvSpPr>
                  <a:spLocks/>
                </p:cNvSpPr>
                <p:nvPr/>
              </p:nvSpPr>
              <p:spPr bwMode="auto">
                <a:xfrm>
                  <a:off x="1253" y="3054"/>
                  <a:ext cx="9" cy="3"/>
                </a:xfrm>
                <a:custGeom>
                  <a:avLst/>
                  <a:gdLst>
                    <a:gd name="T0" fmla="*/ 0 w 17"/>
                    <a:gd name="T1" fmla="*/ 0 h 4"/>
                    <a:gd name="T2" fmla="*/ 1 w 17"/>
                    <a:gd name="T3" fmla="*/ 0 h 4"/>
                    <a:gd name="T4" fmla="*/ 1 w 17"/>
                    <a:gd name="T5" fmla="*/ 0 h 4"/>
                    <a:gd name="T6" fmla="*/ 1 w 17"/>
                    <a:gd name="T7" fmla="*/ 1 h 4"/>
                    <a:gd name="T8" fmla="*/ 1 w 17"/>
                    <a:gd name="T9" fmla="*/ 1 h 4"/>
                    <a:gd name="T10" fmla="*/ 1 w 17"/>
                    <a:gd name="T11" fmla="*/ 2 h 4"/>
                    <a:gd name="T12" fmla="*/ 1 w 17"/>
                    <a:gd name="T13" fmla="*/ 2 h 4"/>
                    <a:gd name="T14" fmla="*/ 1 w 17"/>
                    <a:gd name="T15" fmla="*/ 2 h 4"/>
                    <a:gd name="T16" fmla="*/ 1 w 17"/>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
                    <a:gd name="T29" fmla="*/ 17 w 1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
                      <a:moveTo>
                        <a:pt x="0" y="0"/>
                      </a:moveTo>
                      <a:lnTo>
                        <a:pt x="1" y="0"/>
                      </a:lnTo>
                      <a:lnTo>
                        <a:pt x="3" y="0"/>
                      </a:lnTo>
                      <a:lnTo>
                        <a:pt x="5" y="1"/>
                      </a:lnTo>
                      <a:lnTo>
                        <a:pt x="7" y="1"/>
                      </a:lnTo>
                      <a:lnTo>
                        <a:pt x="10" y="2"/>
                      </a:lnTo>
                      <a:lnTo>
                        <a:pt x="11" y="2"/>
                      </a:lnTo>
                      <a:lnTo>
                        <a:pt x="13" y="3"/>
                      </a:lnTo>
                      <a:lnTo>
                        <a:pt x="17" y="4"/>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5" name="Freeform 93"/>
                <p:cNvSpPr>
                  <a:spLocks/>
                </p:cNvSpPr>
                <p:nvPr/>
              </p:nvSpPr>
              <p:spPr bwMode="auto">
                <a:xfrm>
                  <a:off x="1262" y="3057"/>
                  <a:ext cx="9" cy="2"/>
                </a:xfrm>
                <a:custGeom>
                  <a:avLst/>
                  <a:gdLst>
                    <a:gd name="T0" fmla="*/ 0 w 13"/>
                    <a:gd name="T1" fmla="*/ 0 h 3"/>
                    <a:gd name="T2" fmla="*/ 1 w 13"/>
                    <a:gd name="T3" fmla="*/ 0 h 3"/>
                    <a:gd name="T4" fmla="*/ 1 w 13"/>
                    <a:gd name="T5" fmla="*/ 0 h 3"/>
                    <a:gd name="T6" fmla="*/ 1 w 13"/>
                    <a:gd name="T7" fmla="*/ 0 h 3"/>
                    <a:gd name="T8" fmla="*/ 1 w 13"/>
                    <a:gd name="T9" fmla="*/ 0 h 3"/>
                    <a:gd name="T10" fmla="*/ 1 w 13"/>
                    <a:gd name="T11" fmla="*/ 0 h 3"/>
                    <a:gd name="T12" fmla="*/ 1 w 13"/>
                    <a:gd name="T13" fmla="*/ 1 h 3"/>
                    <a:gd name="T14" fmla="*/ 1 w 13"/>
                    <a:gd name="T15" fmla="*/ 1 h 3"/>
                    <a:gd name="T16" fmla="*/ 1 w 1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0" y="0"/>
                      </a:moveTo>
                      <a:lnTo>
                        <a:pt x="1" y="0"/>
                      </a:lnTo>
                      <a:lnTo>
                        <a:pt x="4" y="0"/>
                      </a:lnTo>
                      <a:lnTo>
                        <a:pt x="5" y="0"/>
                      </a:lnTo>
                      <a:lnTo>
                        <a:pt x="6" y="0"/>
                      </a:lnTo>
                      <a:lnTo>
                        <a:pt x="8" y="0"/>
                      </a:lnTo>
                      <a:lnTo>
                        <a:pt x="10" y="2"/>
                      </a:lnTo>
                      <a:lnTo>
                        <a:pt x="11" y="2"/>
                      </a:lnTo>
                      <a:lnTo>
                        <a:pt x="13" y="3"/>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6" name="Freeform 94"/>
                <p:cNvSpPr>
                  <a:spLocks/>
                </p:cNvSpPr>
                <p:nvPr/>
              </p:nvSpPr>
              <p:spPr bwMode="auto">
                <a:xfrm>
                  <a:off x="1271" y="3059"/>
                  <a:ext cx="5" cy="3"/>
                </a:xfrm>
                <a:custGeom>
                  <a:avLst/>
                  <a:gdLst>
                    <a:gd name="T0" fmla="*/ 0 w 9"/>
                    <a:gd name="T1" fmla="*/ 0 h 6"/>
                    <a:gd name="T2" fmla="*/ 1 w 9"/>
                    <a:gd name="T3" fmla="*/ 0 h 6"/>
                    <a:gd name="T4" fmla="*/ 1 w 9"/>
                    <a:gd name="T5" fmla="*/ 1 h 6"/>
                    <a:gd name="T6" fmla="*/ 1 w 9"/>
                    <a:gd name="T7" fmla="*/ 1 h 6"/>
                    <a:gd name="T8" fmla="*/ 1 w 9"/>
                    <a:gd name="T9" fmla="*/ 1 h 6"/>
                    <a:gd name="T10" fmla="*/ 1 w 9"/>
                    <a:gd name="T11" fmla="*/ 1 h 6"/>
                    <a:gd name="T12" fmla="*/ 1 w 9"/>
                    <a:gd name="T13" fmla="*/ 1 h 6"/>
                    <a:gd name="T14" fmla="*/ 1 w 9"/>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6"/>
                    <a:gd name="T26" fmla="*/ 9 w 9"/>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6">
                      <a:moveTo>
                        <a:pt x="0" y="0"/>
                      </a:moveTo>
                      <a:lnTo>
                        <a:pt x="1" y="0"/>
                      </a:lnTo>
                      <a:lnTo>
                        <a:pt x="3" y="1"/>
                      </a:lnTo>
                      <a:lnTo>
                        <a:pt x="4" y="2"/>
                      </a:lnTo>
                      <a:lnTo>
                        <a:pt x="5" y="2"/>
                      </a:lnTo>
                      <a:lnTo>
                        <a:pt x="6" y="3"/>
                      </a:lnTo>
                      <a:lnTo>
                        <a:pt x="7" y="5"/>
                      </a:lnTo>
                      <a:lnTo>
                        <a:pt x="9" y="6"/>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7" name="Freeform 95"/>
                <p:cNvSpPr>
                  <a:spLocks/>
                </p:cNvSpPr>
                <p:nvPr/>
              </p:nvSpPr>
              <p:spPr bwMode="auto">
                <a:xfrm>
                  <a:off x="1276" y="3062"/>
                  <a:ext cx="5" cy="5"/>
                </a:xfrm>
                <a:custGeom>
                  <a:avLst/>
                  <a:gdLst>
                    <a:gd name="T0" fmla="*/ 0 w 6"/>
                    <a:gd name="T1" fmla="*/ 0 h 6"/>
                    <a:gd name="T2" fmla="*/ 0 w 6"/>
                    <a:gd name="T3" fmla="*/ 1 h 6"/>
                    <a:gd name="T4" fmla="*/ 1 w 6"/>
                    <a:gd name="T5" fmla="*/ 1 h 6"/>
                    <a:gd name="T6" fmla="*/ 2 w 6"/>
                    <a:gd name="T7" fmla="*/ 2 h 6"/>
                    <a:gd name="T8" fmla="*/ 2 w 6"/>
                    <a:gd name="T9" fmla="*/ 3 h 6"/>
                    <a:gd name="T10" fmla="*/ 3 w 6"/>
                    <a:gd name="T11" fmla="*/ 3 h 6"/>
                    <a:gd name="T12" fmla="*/ 3 w 6"/>
                    <a:gd name="T13" fmla="*/ 3 h 6"/>
                    <a:gd name="T14" fmla="*/ 3 w 6"/>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0"/>
                      </a:moveTo>
                      <a:lnTo>
                        <a:pt x="0" y="1"/>
                      </a:lnTo>
                      <a:lnTo>
                        <a:pt x="1" y="1"/>
                      </a:lnTo>
                      <a:lnTo>
                        <a:pt x="2" y="2"/>
                      </a:lnTo>
                      <a:lnTo>
                        <a:pt x="2" y="3"/>
                      </a:lnTo>
                      <a:lnTo>
                        <a:pt x="3" y="3"/>
                      </a:lnTo>
                      <a:lnTo>
                        <a:pt x="4" y="5"/>
                      </a:lnTo>
                      <a:lnTo>
                        <a:pt x="6" y="6"/>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8" name="Freeform 96"/>
                <p:cNvSpPr>
                  <a:spLocks/>
                </p:cNvSpPr>
                <p:nvPr/>
              </p:nvSpPr>
              <p:spPr bwMode="auto">
                <a:xfrm>
                  <a:off x="1281" y="3067"/>
                  <a:ext cx="6" cy="2"/>
                </a:xfrm>
                <a:custGeom>
                  <a:avLst/>
                  <a:gdLst>
                    <a:gd name="T0" fmla="*/ 0 w 9"/>
                    <a:gd name="T1" fmla="*/ 0 h 3"/>
                    <a:gd name="T2" fmla="*/ 1 w 9"/>
                    <a:gd name="T3" fmla="*/ 0 h 3"/>
                    <a:gd name="T4" fmla="*/ 1 w 9"/>
                    <a:gd name="T5" fmla="*/ 1 h 3"/>
                    <a:gd name="T6" fmla="*/ 1 w 9"/>
                    <a:gd name="T7" fmla="*/ 1 h 3"/>
                    <a:gd name="T8" fmla="*/ 1 w 9"/>
                    <a:gd name="T9" fmla="*/ 1 h 3"/>
                    <a:gd name="T10" fmla="*/ 1 w 9"/>
                    <a:gd name="T11" fmla="*/ 1 h 3"/>
                    <a:gd name="T12" fmla="*/ 1 w 9"/>
                    <a:gd name="T13" fmla="*/ 1 h 3"/>
                    <a:gd name="T14" fmla="*/ 1 w 9"/>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0" y="0"/>
                      </a:moveTo>
                      <a:lnTo>
                        <a:pt x="1" y="0"/>
                      </a:lnTo>
                      <a:lnTo>
                        <a:pt x="2" y="1"/>
                      </a:lnTo>
                      <a:lnTo>
                        <a:pt x="3" y="1"/>
                      </a:lnTo>
                      <a:lnTo>
                        <a:pt x="4" y="1"/>
                      </a:lnTo>
                      <a:lnTo>
                        <a:pt x="6" y="2"/>
                      </a:lnTo>
                      <a:lnTo>
                        <a:pt x="7" y="2"/>
                      </a:lnTo>
                      <a:lnTo>
                        <a:pt x="9" y="3"/>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19" name="Freeform 97"/>
                <p:cNvSpPr>
                  <a:spLocks/>
                </p:cNvSpPr>
                <p:nvPr/>
              </p:nvSpPr>
              <p:spPr bwMode="auto">
                <a:xfrm>
                  <a:off x="1287" y="3069"/>
                  <a:ext cx="6" cy="3"/>
                </a:xfrm>
                <a:custGeom>
                  <a:avLst/>
                  <a:gdLst>
                    <a:gd name="T0" fmla="*/ 0 w 10"/>
                    <a:gd name="T1" fmla="*/ 0 h 5"/>
                    <a:gd name="T2" fmla="*/ 1 w 10"/>
                    <a:gd name="T3" fmla="*/ 0 h 5"/>
                    <a:gd name="T4" fmla="*/ 1 w 10"/>
                    <a:gd name="T5" fmla="*/ 1 h 5"/>
                    <a:gd name="T6" fmla="*/ 1 w 10"/>
                    <a:gd name="T7" fmla="*/ 1 h 5"/>
                    <a:gd name="T8" fmla="*/ 1 w 10"/>
                    <a:gd name="T9" fmla="*/ 1 h 5"/>
                    <a:gd name="T10" fmla="*/ 1 w 10"/>
                    <a:gd name="T11" fmla="*/ 1 h 5"/>
                    <a:gd name="T12" fmla="*/ 1 w 10"/>
                    <a:gd name="T13" fmla="*/ 1 h 5"/>
                    <a:gd name="T14" fmla="*/ 1 w 10"/>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0" y="0"/>
                      </a:moveTo>
                      <a:lnTo>
                        <a:pt x="1" y="0"/>
                      </a:lnTo>
                      <a:lnTo>
                        <a:pt x="3" y="2"/>
                      </a:lnTo>
                      <a:lnTo>
                        <a:pt x="4" y="2"/>
                      </a:lnTo>
                      <a:lnTo>
                        <a:pt x="5" y="3"/>
                      </a:lnTo>
                      <a:lnTo>
                        <a:pt x="6" y="3"/>
                      </a:lnTo>
                      <a:lnTo>
                        <a:pt x="7" y="4"/>
                      </a:lnTo>
                      <a:lnTo>
                        <a:pt x="10" y="5"/>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0" name="Freeform 98"/>
                <p:cNvSpPr>
                  <a:spLocks/>
                </p:cNvSpPr>
                <p:nvPr/>
              </p:nvSpPr>
              <p:spPr bwMode="auto">
                <a:xfrm>
                  <a:off x="1293" y="3070"/>
                  <a:ext cx="6" cy="2"/>
                </a:xfrm>
                <a:custGeom>
                  <a:avLst/>
                  <a:gdLst>
                    <a:gd name="T0" fmla="*/ 0 w 11"/>
                    <a:gd name="T1" fmla="*/ 2 h 2"/>
                    <a:gd name="T2" fmla="*/ 0 w 11"/>
                    <a:gd name="T3" fmla="*/ 1 h 2"/>
                    <a:gd name="T4" fmla="*/ 1 w 11"/>
                    <a:gd name="T5" fmla="*/ 1 h 2"/>
                    <a:gd name="T6" fmla="*/ 1 w 11"/>
                    <a:gd name="T7" fmla="*/ 1 h 2"/>
                    <a:gd name="T8" fmla="*/ 1 w 11"/>
                    <a:gd name="T9" fmla="*/ 1 h 2"/>
                    <a:gd name="T10" fmla="*/ 1 w 11"/>
                    <a:gd name="T11" fmla="*/ 0 h 2"/>
                    <a:gd name="T12" fmla="*/ 1 w 11"/>
                    <a:gd name="T13" fmla="*/ 0 h 2"/>
                    <a:gd name="T14" fmla="*/ 1 w 11"/>
                    <a:gd name="T15" fmla="*/ 0 h 2"/>
                    <a:gd name="T16" fmla="*/ 1 w 1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
                    <a:gd name="T29" fmla="*/ 11 w 1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
                      <a:moveTo>
                        <a:pt x="0" y="2"/>
                      </a:moveTo>
                      <a:lnTo>
                        <a:pt x="0" y="1"/>
                      </a:lnTo>
                      <a:lnTo>
                        <a:pt x="1" y="1"/>
                      </a:lnTo>
                      <a:lnTo>
                        <a:pt x="2" y="1"/>
                      </a:lnTo>
                      <a:lnTo>
                        <a:pt x="5" y="1"/>
                      </a:lnTo>
                      <a:lnTo>
                        <a:pt x="6" y="0"/>
                      </a:lnTo>
                      <a:lnTo>
                        <a:pt x="7" y="0"/>
                      </a:lnTo>
                      <a:lnTo>
                        <a:pt x="8" y="0"/>
                      </a:lnTo>
                      <a:lnTo>
                        <a:pt x="1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1" name="Freeform 99"/>
                <p:cNvSpPr>
                  <a:spLocks/>
                </p:cNvSpPr>
                <p:nvPr/>
              </p:nvSpPr>
              <p:spPr bwMode="auto">
                <a:xfrm>
                  <a:off x="1299" y="3067"/>
                  <a:ext cx="9" cy="3"/>
                </a:xfrm>
                <a:custGeom>
                  <a:avLst/>
                  <a:gdLst>
                    <a:gd name="T0" fmla="*/ 0 w 15"/>
                    <a:gd name="T1" fmla="*/ 2 h 4"/>
                    <a:gd name="T2" fmla="*/ 1 w 15"/>
                    <a:gd name="T3" fmla="*/ 2 h 4"/>
                    <a:gd name="T4" fmla="*/ 1 w 15"/>
                    <a:gd name="T5" fmla="*/ 2 h 4"/>
                    <a:gd name="T6" fmla="*/ 1 w 15"/>
                    <a:gd name="T7" fmla="*/ 1 h 4"/>
                    <a:gd name="T8" fmla="*/ 1 w 15"/>
                    <a:gd name="T9" fmla="*/ 1 h 4"/>
                    <a:gd name="T10" fmla="*/ 1 w 15"/>
                    <a:gd name="T11" fmla="*/ 1 h 4"/>
                    <a:gd name="T12" fmla="*/ 1 w 15"/>
                    <a:gd name="T13" fmla="*/ 0 h 4"/>
                    <a:gd name="T14" fmla="*/ 1 w 15"/>
                    <a:gd name="T15" fmla="*/ 0 h 4"/>
                    <a:gd name="T16" fmla="*/ 1 w 15"/>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
                    <a:gd name="T29" fmla="*/ 15 w 1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
                      <a:moveTo>
                        <a:pt x="0" y="4"/>
                      </a:moveTo>
                      <a:lnTo>
                        <a:pt x="1" y="3"/>
                      </a:lnTo>
                      <a:lnTo>
                        <a:pt x="2" y="3"/>
                      </a:lnTo>
                      <a:lnTo>
                        <a:pt x="4" y="1"/>
                      </a:lnTo>
                      <a:lnTo>
                        <a:pt x="7" y="1"/>
                      </a:lnTo>
                      <a:lnTo>
                        <a:pt x="9" y="1"/>
                      </a:lnTo>
                      <a:lnTo>
                        <a:pt x="10" y="0"/>
                      </a:lnTo>
                      <a:lnTo>
                        <a:pt x="13" y="0"/>
                      </a:lnTo>
                      <a:lnTo>
                        <a:pt x="1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2" name="Freeform 100"/>
                <p:cNvSpPr>
                  <a:spLocks/>
                </p:cNvSpPr>
                <p:nvPr/>
              </p:nvSpPr>
              <p:spPr bwMode="auto">
                <a:xfrm>
                  <a:off x="1308" y="3060"/>
                  <a:ext cx="4" cy="7"/>
                </a:xfrm>
                <a:custGeom>
                  <a:avLst/>
                  <a:gdLst>
                    <a:gd name="T0" fmla="*/ 0 w 5"/>
                    <a:gd name="T1" fmla="*/ 1 h 11"/>
                    <a:gd name="T2" fmla="*/ 0 w 5"/>
                    <a:gd name="T3" fmla="*/ 1 h 11"/>
                    <a:gd name="T4" fmla="*/ 1 w 5"/>
                    <a:gd name="T5" fmla="*/ 1 h 11"/>
                    <a:gd name="T6" fmla="*/ 1 w 5"/>
                    <a:gd name="T7" fmla="*/ 1 h 11"/>
                    <a:gd name="T8" fmla="*/ 2 w 5"/>
                    <a:gd name="T9" fmla="*/ 1 h 11"/>
                    <a:gd name="T10" fmla="*/ 2 w 5"/>
                    <a:gd name="T11" fmla="*/ 1 h 11"/>
                    <a:gd name="T12" fmla="*/ 2 w 5"/>
                    <a:gd name="T13" fmla="*/ 1 h 11"/>
                    <a:gd name="T14" fmla="*/ 2 w 5"/>
                    <a:gd name="T15" fmla="*/ 1 h 11"/>
                    <a:gd name="T16" fmla="*/ 2 w 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1"/>
                    <a:gd name="T29" fmla="*/ 5 w 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1">
                      <a:moveTo>
                        <a:pt x="0" y="11"/>
                      </a:moveTo>
                      <a:lnTo>
                        <a:pt x="0" y="9"/>
                      </a:lnTo>
                      <a:lnTo>
                        <a:pt x="1" y="8"/>
                      </a:lnTo>
                      <a:lnTo>
                        <a:pt x="1" y="6"/>
                      </a:lnTo>
                      <a:lnTo>
                        <a:pt x="3" y="5"/>
                      </a:lnTo>
                      <a:lnTo>
                        <a:pt x="3" y="4"/>
                      </a:lnTo>
                      <a:lnTo>
                        <a:pt x="4" y="3"/>
                      </a:lnTo>
                      <a:lnTo>
                        <a:pt x="4" y="2"/>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3" name="Freeform 101"/>
                <p:cNvSpPr>
                  <a:spLocks/>
                </p:cNvSpPr>
                <p:nvPr/>
              </p:nvSpPr>
              <p:spPr bwMode="auto">
                <a:xfrm>
                  <a:off x="1312" y="3054"/>
                  <a:ext cx="1" cy="6"/>
                </a:xfrm>
                <a:custGeom>
                  <a:avLst/>
                  <a:gdLst>
                    <a:gd name="T0" fmla="*/ 0 w 2"/>
                    <a:gd name="T1" fmla="*/ 1 h 9"/>
                    <a:gd name="T2" fmla="*/ 0 w 2"/>
                    <a:gd name="T3" fmla="*/ 1 h 9"/>
                    <a:gd name="T4" fmla="*/ 0 w 2"/>
                    <a:gd name="T5" fmla="*/ 1 h 9"/>
                    <a:gd name="T6" fmla="*/ 0 w 2"/>
                    <a:gd name="T7" fmla="*/ 1 h 9"/>
                    <a:gd name="T8" fmla="*/ 1 w 2"/>
                    <a:gd name="T9" fmla="*/ 1 h 9"/>
                    <a:gd name="T10" fmla="*/ 1 w 2"/>
                    <a:gd name="T11" fmla="*/ 1 h 9"/>
                    <a:gd name="T12" fmla="*/ 1 w 2"/>
                    <a:gd name="T13" fmla="*/ 1 h 9"/>
                    <a:gd name="T14" fmla="*/ 1 w 2"/>
                    <a:gd name="T15" fmla="*/ 0 h 9"/>
                    <a:gd name="T16" fmla="*/ 1 w 2"/>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9"/>
                    <a:gd name="T29" fmla="*/ 2 w 2"/>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9">
                      <a:moveTo>
                        <a:pt x="0" y="9"/>
                      </a:moveTo>
                      <a:lnTo>
                        <a:pt x="0" y="7"/>
                      </a:lnTo>
                      <a:lnTo>
                        <a:pt x="0" y="6"/>
                      </a:lnTo>
                      <a:lnTo>
                        <a:pt x="0" y="5"/>
                      </a:lnTo>
                      <a:lnTo>
                        <a:pt x="1" y="3"/>
                      </a:lnTo>
                      <a:lnTo>
                        <a:pt x="1" y="2"/>
                      </a:lnTo>
                      <a:lnTo>
                        <a:pt x="1" y="1"/>
                      </a:lnTo>
                      <a:lnTo>
                        <a:pt x="1" y="0"/>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4" name="Freeform 102"/>
                <p:cNvSpPr>
                  <a:spLocks/>
                </p:cNvSpPr>
                <p:nvPr/>
              </p:nvSpPr>
              <p:spPr bwMode="auto">
                <a:xfrm>
                  <a:off x="1310" y="3049"/>
                  <a:ext cx="3" cy="5"/>
                </a:xfrm>
                <a:custGeom>
                  <a:avLst/>
                  <a:gdLst>
                    <a:gd name="T0" fmla="*/ 1 w 6"/>
                    <a:gd name="T1" fmla="*/ 1 h 7"/>
                    <a:gd name="T2" fmla="*/ 1 w 6"/>
                    <a:gd name="T3" fmla="*/ 1 h 7"/>
                    <a:gd name="T4" fmla="*/ 1 w 6"/>
                    <a:gd name="T5" fmla="*/ 1 h 7"/>
                    <a:gd name="T6" fmla="*/ 1 w 6"/>
                    <a:gd name="T7" fmla="*/ 1 h 7"/>
                    <a:gd name="T8" fmla="*/ 1 w 6"/>
                    <a:gd name="T9" fmla="*/ 1 h 7"/>
                    <a:gd name="T10" fmla="*/ 1 w 6"/>
                    <a:gd name="T11" fmla="*/ 1 h 7"/>
                    <a:gd name="T12" fmla="*/ 0 w 6"/>
                    <a:gd name="T13" fmla="*/ 1 h 7"/>
                    <a:gd name="T14" fmla="*/ 0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6" y="7"/>
                      </a:moveTo>
                      <a:lnTo>
                        <a:pt x="5" y="6"/>
                      </a:lnTo>
                      <a:lnTo>
                        <a:pt x="4" y="4"/>
                      </a:lnTo>
                      <a:lnTo>
                        <a:pt x="3" y="3"/>
                      </a:lnTo>
                      <a:lnTo>
                        <a:pt x="3" y="2"/>
                      </a:lnTo>
                      <a:lnTo>
                        <a:pt x="2"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5" name="Freeform 103"/>
                <p:cNvSpPr>
                  <a:spLocks/>
                </p:cNvSpPr>
                <p:nvPr/>
              </p:nvSpPr>
              <p:spPr bwMode="auto">
                <a:xfrm>
                  <a:off x="1307" y="3041"/>
                  <a:ext cx="3" cy="8"/>
                </a:xfrm>
                <a:custGeom>
                  <a:avLst/>
                  <a:gdLst>
                    <a:gd name="T0" fmla="*/ 3 w 3"/>
                    <a:gd name="T1" fmla="*/ 1 h 14"/>
                    <a:gd name="T2" fmla="*/ 2 w 3"/>
                    <a:gd name="T3" fmla="*/ 1 h 14"/>
                    <a:gd name="T4" fmla="*/ 1 w 3"/>
                    <a:gd name="T5" fmla="*/ 1 h 14"/>
                    <a:gd name="T6" fmla="*/ 0 w 3"/>
                    <a:gd name="T7" fmla="*/ 1 h 14"/>
                    <a:gd name="T8" fmla="*/ 0 w 3"/>
                    <a:gd name="T9" fmla="*/ 1 h 14"/>
                    <a:gd name="T10" fmla="*/ 0 w 3"/>
                    <a:gd name="T11" fmla="*/ 1 h 14"/>
                    <a:gd name="T12" fmla="*/ 0 w 3"/>
                    <a:gd name="T13" fmla="*/ 1 h 14"/>
                    <a:gd name="T14" fmla="*/ 0 w 3"/>
                    <a:gd name="T15" fmla="*/ 1 h 14"/>
                    <a:gd name="T16" fmla="*/ 1 w 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4"/>
                    <a:gd name="T29" fmla="*/ 3 w 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4">
                      <a:moveTo>
                        <a:pt x="3" y="14"/>
                      </a:moveTo>
                      <a:lnTo>
                        <a:pt x="2" y="11"/>
                      </a:lnTo>
                      <a:lnTo>
                        <a:pt x="1" y="10"/>
                      </a:lnTo>
                      <a:lnTo>
                        <a:pt x="0" y="8"/>
                      </a:lnTo>
                      <a:lnTo>
                        <a:pt x="0" y="6"/>
                      </a:lnTo>
                      <a:lnTo>
                        <a:pt x="0" y="5"/>
                      </a:lnTo>
                      <a:lnTo>
                        <a:pt x="0" y="3"/>
                      </a:lnTo>
                      <a:lnTo>
                        <a:pt x="0" y="2"/>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6" name="Freeform 104"/>
                <p:cNvSpPr>
                  <a:spLocks/>
                </p:cNvSpPr>
                <p:nvPr/>
              </p:nvSpPr>
              <p:spPr bwMode="auto">
                <a:xfrm>
                  <a:off x="1307" y="3033"/>
                  <a:ext cx="8" cy="8"/>
                </a:xfrm>
                <a:custGeom>
                  <a:avLst/>
                  <a:gdLst>
                    <a:gd name="T0" fmla="*/ 0 w 11"/>
                    <a:gd name="T1" fmla="*/ 1 h 13"/>
                    <a:gd name="T2" fmla="*/ 0 w 11"/>
                    <a:gd name="T3" fmla="*/ 1 h 13"/>
                    <a:gd name="T4" fmla="*/ 1 w 11"/>
                    <a:gd name="T5" fmla="*/ 1 h 13"/>
                    <a:gd name="T6" fmla="*/ 1 w 11"/>
                    <a:gd name="T7" fmla="*/ 1 h 13"/>
                    <a:gd name="T8" fmla="*/ 1 w 11"/>
                    <a:gd name="T9" fmla="*/ 1 h 13"/>
                    <a:gd name="T10" fmla="*/ 1 w 11"/>
                    <a:gd name="T11" fmla="*/ 1 h 13"/>
                    <a:gd name="T12" fmla="*/ 1 w 11"/>
                    <a:gd name="T13" fmla="*/ 1 h 13"/>
                    <a:gd name="T14" fmla="*/ 1 w 11"/>
                    <a:gd name="T15" fmla="*/ 1 h 13"/>
                    <a:gd name="T16" fmla="*/ 1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0" y="13"/>
                      </a:moveTo>
                      <a:lnTo>
                        <a:pt x="0" y="11"/>
                      </a:lnTo>
                      <a:lnTo>
                        <a:pt x="1" y="9"/>
                      </a:lnTo>
                      <a:lnTo>
                        <a:pt x="2" y="7"/>
                      </a:lnTo>
                      <a:lnTo>
                        <a:pt x="4" y="6"/>
                      </a:lnTo>
                      <a:lnTo>
                        <a:pt x="5" y="4"/>
                      </a:lnTo>
                      <a:lnTo>
                        <a:pt x="6" y="3"/>
                      </a:lnTo>
                      <a:lnTo>
                        <a:pt x="8" y="1"/>
                      </a:lnTo>
                      <a:lnTo>
                        <a:pt x="1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7" name="Freeform 105"/>
                <p:cNvSpPr>
                  <a:spLocks/>
                </p:cNvSpPr>
                <p:nvPr/>
              </p:nvSpPr>
              <p:spPr bwMode="auto">
                <a:xfrm>
                  <a:off x="1315" y="3028"/>
                  <a:ext cx="4" cy="5"/>
                </a:xfrm>
                <a:custGeom>
                  <a:avLst/>
                  <a:gdLst>
                    <a:gd name="T0" fmla="*/ 0 w 8"/>
                    <a:gd name="T1" fmla="*/ 1 h 8"/>
                    <a:gd name="T2" fmla="*/ 0 w 8"/>
                    <a:gd name="T3" fmla="*/ 1 h 8"/>
                    <a:gd name="T4" fmla="*/ 1 w 8"/>
                    <a:gd name="T5" fmla="*/ 1 h 8"/>
                    <a:gd name="T6" fmla="*/ 1 w 8"/>
                    <a:gd name="T7" fmla="*/ 1 h 8"/>
                    <a:gd name="T8" fmla="*/ 1 w 8"/>
                    <a:gd name="T9" fmla="*/ 1 h 8"/>
                    <a:gd name="T10" fmla="*/ 1 w 8"/>
                    <a:gd name="T11" fmla="*/ 1 h 8"/>
                    <a:gd name="T12" fmla="*/ 1 w 8"/>
                    <a:gd name="T13" fmla="*/ 1 h 8"/>
                    <a:gd name="T14" fmla="*/ 1 w 8"/>
                    <a:gd name="T15" fmla="*/ 0 h 8"/>
                    <a:gd name="T16" fmla="*/ 1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8"/>
                      </a:moveTo>
                      <a:lnTo>
                        <a:pt x="0" y="6"/>
                      </a:lnTo>
                      <a:lnTo>
                        <a:pt x="1" y="5"/>
                      </a:lnTo>
                      <a:lnTo>
                        <a:pt x="2" y="3"/>
                      </a:lnTo>
                      <a:lnTo>
                        <a:pt x="3" y="3"/>
                      </a:lnTo>
                      <a:lnTo>
                        <a:pt x="5" y="2"/>
                      </a:lnTo>
                      <a:lnTo>
                        <a:pt x="6" y="1"/>
                      </a:lnTo>
                      <a:lnTo>
                        <a:pt x="7"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8" name="Freeform 106"/>
                <p:cNvSpPr>
                  <a:spLocks/>
                </p:cNvSpPr>
                <p:nvPr/>
              </p:nvSpPr>
              <p:spPr bwMode="auto">
                <a:xfrm>
                  <a:off x="1319" y="3021"/>
                  <a:ext cx="5" cy="7"/>
                </a:xfrm>
                <a:custGeom>
                  <a:avLst/>
                  <a:gdLst>
                    <a:gd name="T0" fmla="*/ 0 w 9"/>
                    <a:gd name="T1" fmla="*/ 7 h 7"/>
                    <a:gd name="T2" fmla="*/ 0 w 9"/>
                    <a:gd name="T3" fmla="*/ 6 h 7"/>
                    <a:gd name="T4" fmla="*/ 1 w 9"/>
                    <a:gd name="T5" fmla="*/ 4 h 7"/>
                    <a:gd name="T6" fmla="*/ 1 w 9"/>
                    <a:gd name="T7" fmla="*/ 3 h 7"/>
                    <a:gd name="T8" fmla="*/ 1 w 9"/>
                    <a:gd name="T9" fmla="*/ 2 h 7"/>
                    <a:gd name="T10" fmla="*/ 1 w 9"/>
                    <a:gd name="T11" fmla="*/ 2 h 7"/>
                    <a:gd name="T12" fmla="*/ 1 w 9"/>
                    <a:gd name="T13" fmla="*/ 1 h 7"/>
                    <a:gd name="T14" fmla="*/ 1 w 9"/>
                    <a:gd name="T15" fmla="*/ 0 h 7"/>
                    <a:gd name="T16" fmla="*/ 1 w 9"/>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7"/>
                    <a:gd name="T29" fmla="*/ 9 w 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7">
                      <a:moveTo>
                        <a:pt x="0" y="7"/>
                      </a:moveTo>
                      <a:lnTo>
                        <a:pt x="0" y="6"/>
                      </a:lnTo>
                      <a:lnTo>
                        <a:pt x="1" y="4"/>
                      </a:lnTo>
                      <a:lnTo>
                        <a:pt x="3" y="3"/>
                      </a:lnTo>
                      <a:lnTo>
                        <a:pt x="4" y="2"/>
                      </a:lnTo>
                      <a:lnTo>
                        <a:pt x="5" y="2"/>
                      </a:lnTo>
                      <a:lnTo>
                        <a:pt x="6" y="1"/>
                      </a:lnTo>
                      <a:lnTo>
                        <a:pt x="7" y="0"/>
                      </a:lnTo>
                      <a:lnTo>
                        <a:pt x="9"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29" name="Freeform 107"/>
                <p:cNvSpPr>
                  <a:spLocks/>
                </p:cNvSpPr>
                <p:nvPr/>
              </p:nvSpPr>
              <p:spPr bwMode="auto">
                <a:xfrm>
                  <a:off x="1324" y="3015"/>
                  <a:ext cx="6" cy="6"/>
                </a:xfrm>
                <a:custGeom>
                  <a:avLst/>
                  <a:gdLst>
                    <a:gd name="T0" fmla="*/ 0 w 8"/>
                    <a:gd name="T1" fmla="*/ 1 h 10"/>
                    <a:gd name="T2" fmla="*/ 0 w 8"/>
                    <a:gd name="T3" fmla="*/ 1 h 10"/>
                    <a:gd name="T4" fmla="*/ 1 w 8"/>
                    <a:gd name="T5" fmla="*/ 1 h 10"/>
                    <a:gd name="T6" fmla="*/ 2 w 8"/>
                    <a:gd name="T7" fmla="*/ 1 h 10"/>
                    <a:gd name="T8" fmla="*/ 2 w 8"/>
                    <a:gd name="T9" fmla="*/ 1 h 10"/>
                    <a:gd name="T10" fmla="*/ 2 w 8"/>
                    <a:gd name="T11" fmla="*/ 1 h 10"/>
                    <a:gd name="T12" fmla="*/ 2 w 8"/>
                    <a:gd name="T13" fmla="*/ 1 h 10"/>
                    <a:gd name="T14" fmla="*/ 2 w 8"/>
                    <a:gd name="T15" fmla="*/ 0 h 10"/>
                    <a:gd name="T16" fmla="*/ 2 w 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0" y="10"/>
                      </a:moveTo>
                      <a:lnTo>
                        <a:pt x="0" y="7"/>
                      </a:lnTo>
                      <a:lnTo>
                        <a:pt x="1" y="6"/>
                      </a:lnTo>
                      <a:lnTo>
                        <a:pt x="2" y="5"/>
                      </a:lnTo>
                      <a:lnTo>
                        <a:pt x="3" y="4"/>
                      </a:lnTo>
                      <a:lnTo>
                        <a:pt x="4" y="2"/>
                      </a:lnTo>
                      <a:lnTo>
                        <a:pt x="6" y="1"/>
                      </a:lnTo>
                      <a:lnTo>
                        <a:pt x="7"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0" name="Freeform 108"/>
                <p:cNvSpPr>
                  <a:spLocks/>
                </p:cNvSpPr>
                <p:nvPr/>
              </p:nvSpPr>
              <p:spPr bwMode="auto">
                <a:xfrm>
                  <a:off x="1330" y="3013"/>
                  <a:ext cx="5" cy="2"/>
                </a:xfrm>
                <a:custGeom>
                  <a:avLst/>
                  <a:gdLst>
                    <a:gd name="T0" fmla="*/ 0 w 7"/>
                    <a:gd name="T1" fmla="*/ 0 h 5"/>
                    <a:gd name="T2" fmla="*/ 0 w 7"/>
                    <a:gd name="T3" fmla="*/ 0 h 5"/>
                    <a:gd name="T4" fmla="*/ 1 w 7"/>
                    <a:gd name="T5" fmla="*/ 0 h 5"/>
                    <a:gd name="T6" fmla="*/ 1 w 7"/>
                    <a:gd name="T7" fmla="*/ 0 h 5"/>
                    <a:gd name="T8" fmla="*/ 1 w 7"/>
                    <a:gd name="T9" fmla="*/ 0 h 5"/>
                    <a:gd name="T10" fmla="*/ 1 w 7"/>
                    <a:gd name="T11" fmla="*/ 0 h 5"/>
                    <a:gd name="T12" fmla="*/ 1 w 7"/>
                    <a:gd name="T13" fmla="*/ 0 h 5"/>
                    <a:gd name="T14" fmla="*/ 1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5"/>
                      </a:moveTo>
                      <a:lnTo>
                        <a:pt x="0" y="4"/>
                      </a:lnTo>
                      <a:lnTo>
                        <a:pt x="1" y="2"/>
                      </a:lnTo>
                      <a:lnTo>
                        <a:pt x="2" y="1"/>
                      </a:lnTo>
                      <a:lnTo>
                        <a:pt x="4" y="1"/>
                      </a:lnTo>
                      <a:lnTo>
                        <a:pt x="5" y="0"/>
                      </a:lnTo>
                      <a:lnTo>
                        <a:pt x="6" y="0"/>
                      </a:lnTo>
                      <a:lnTo>
                        <a:pt x="7"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1" name="Freeform 109"/>
                <p:cNvSpPr>
                  <a:spLocks/>
                </p:cNvSpPr>
                <p:nvPr/>
              </p:nvSpPr>
              <p:spPr bwMode="auto">
                <a:xfrm>
                  <a:off x="1335" y="3008"/>
                  <a:ext cx="6" cy="5"/>
                </a:xfrm>
                <a:custGeom>
                  <a:avLst/>
                  <a:gdLst>
                    <a:gd name="T0" fmla="*/ 0 w 11"/>
                    <a:gd name="T1" fmla="*/ 1 h 8"/>
                    <a:gd name="T2" fmla="*/ 0 w 11"/>
                    <a:gd name="T3" fmla="*/ 1 h 8"/>
                    <a:gd name="T4" fmla="*/ 1 w 11"/>
                    <a:gd name="T5" fmla="*/ 1 h 8"/>
                    <a:gd name="T6" fmla="*/ 1 w 11"/>
                    <a:gd name="T7" fmla="*/ 1 h 8"/>
                    <a:gd name="T8" fmla="*/ 1 w 11"/>
                    <a:gd name="T9" fmla="*/ 1 h 8"/>
                    <a:gd name="T10" fmla="*/ 1 w 11"/>
                    <a:gd name="T11" fmla="*/ 1 h 8"/>
                    <a:gd name="T12" fmla="*/ 1 w 11"/>
                    <a:gd name="T13" fmla="*/ 1 h 8"/>
                    <a:gd name="T14" fmla="*/ 1 w 11"/>
                    <a:gd name="T15" fmla="*/ 0 h 8"/>
                    <a:gd name="T16" fmla="*/ 1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0" y="8"/>
                      </a:moveTo>
                      <a:lnTo>
                        <a:pt x="0" y="6"/>
                      </a:lnTo>
                      <a:lnTo>
                        <a:pt x="1" y="4"/>
                      </a:lnTo>
                      <a:lnTo>
                        <a:pt x="4" y="4"/>
                      </a:lnTo>
                      <a:lnTo>
                        <a:pt x="5" y="3"/>
                      </a:lnTo>
                      <a:lnTo>
                        <a:pt x="6" y="2"/>
                      </a:lnTo>
                      <a:lnTo>
                        <a:pt x="7" y="1"/>
                      </a:lnTo>
                      <a:lnTo>
                        <a:pt x="9" y="0"/>
                      </a:lnTo>
                      <a:lnTo>
                        <a:pt x="1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2" name="Freeform 110"/>
                <p:cNvSpPr>
                  <a:spLocks/>
                </p:cNvSpPr>
                <p:nvPr/>
              </p:nvSpPr>
              <p:spPr bwMode="auto">
                <a:xfrm>
                  <a:off x="1341" y="3004"/>
                  <a:ext cx="6" cy="4"/>
                </a:xfrm>
                <a:custGeom>
                  <a:avLst/>
                  <a:gdLst>
                    <a:gd name="T0" fmla="*/ 0 w 9"/>
                    <a:gd name="T1" fmla="*/ 2 h 5"/>
                    <a:gd name="T2" fmla="*/ 1 w 9"/>
                    <a:gd name="T3" fmla="*/ 2 h 5"/>
                    <a:gd name="T4" fmla="*/ 1 w 9"/>
                    <a:gd name="T5" fmla="*/ 2 h 5"/>
                    <a:gd name="T6" fmla="*/ 1 w 9"/>
                    <a:gd name="T7" fmla="*/ 2 h 5"/>
                    <a:gd name="T8" fmla="*/ 1 w 9"/>
                    <a:gd name="T9" fmla="*/ 1 h 5"/>
                    <a:gd name="T10" fmla="*/ 1 w 9"/>
                    <a:gd name="T11" fmla="*/ 1 h 5"/>
                    <a:gd name="T12" fmla="*/ 1 w 9"/>
                    <a:gd name="T13" fmla="*/ 0 h 5"/>
                    <a:gd name="T14" fmla="*/ 1 w 9"/>
                    <a:gd name="T15" fmla="*/ 0 h 5"/>
                    <a:gd name="T16" fmla="*/ 1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0" y="5"/>
                      </a:moveTo>
                      <a:lnTo>
                        <a:pt x="1" y="3"/>
                      </a:lnTo>
                      <a:lnTo>
                        <a:pt x="2" y="2"/>
                      </a:lnTo>
                      <a:lnTo>
                        <a:pt x="4" y="2"/>
                      </a:lnTo>
                      <a:lnTo>
                        <a:pt x="5" y="1"/>
                      </a:lnTo>
                      <a:lnTo>
                        <a:pt x="6" y="1"/>
                      </a:lnTo>
                      <a:lnTo>
                        <a:pt x="7" y="0"/>
                      </a:lnTo>
                      <a:lnTo>
                        <a:pt x="8" y="0"/>
                      </a:lnTo>
                      <a:lnTo>
                        <a:pt x="9"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3" name="Freeform 111"/>
                <p:cNvSpPr>
                  <a:spLocks/>
                </p:cNvSpPr>
                <p:nvPr/>
              </p:nvSpPr>
              <p:spPr bwMode="auto">
                <a:xfrm>
                  <a:off x="1347" y="2999"/>
                  <a:ext cx="5" cy="5"/>
                </a:xfrm>
                <a:custGeom>
                  <a:avLst/>
                  <a:gdLst>
                    <a:gd name="T0" fmla="*/ 0 w 8"/>
                    <a:gd name="T1" fmla="*/ 1 h 9"/>
                    <a:gd name="T2" fmla="*/ 0 w 8"/>
                    <a:gd name="T3" fmla="*/ 1 h 9"/>
                    <a:gd name="T4" fmla="*/ 1 w 8"/>
                    <a:gd name="T5" fmla="*/ 1 h 9"/>
                    <a:gd name="T6" fmla="*/ 1 w 8"/>
                    <a:gd name="T7" fmla="*/ 1 h 9"/>
                    <a:gd name="T8" fmla="*/ 1 w 8"/>
                    <a:gd name="T9" fmla="*/ 1 h 9"/>
                    <a:gd name="T10" fmla="*/ 1 w 8"/>
                    <a:gd name="T11" fmla="*/ 1 h 9"/>
                    <a:gd name="T12" fmla="*/ 1 w 8"/>
                    <a:gd name="T13" fmla="*/ 1 h 9"/>
                    <a:gd name="T14" fmla="*/ 1 w 8"/>
                    <a:gd name="T15" fmla="*/ 0 h 9"/>
                    <a:gd name="T16" fmla="*/ 1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0" y="9"/>
                      </a:moveTo>
                      <a:lnTo>
                        <a:pt x="0" y="6"/>
                      </a:lnTo>
                      <a:lnTo>
                        <a:pt x="2" y="5"/>
                      </a:lnTo>
                      <a:lnTo>
                        <a:pt x="3" y="5"/>
                      </a:lnTo>
                      <a:lnTo>
                        <a:pt x="3" y="4"/>
                      </a:lnTo>
                      <a:lnTo>
                        <a:pt x="4" y="3"/>
                      </a:lnTo>
                      <a:lnTo>
                        <a:pt x="5" y="2"/>
                      </a:lnTo>
                      <a:lnTo>
                        <a:pt x="6"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4" name="Freeform 112"/>
                <p:cNvSpPr>
                  <a:spLocks/>
                </p:cNvSpPr>
                <p:nvPr/>
              </p:nvSpPr>
              <p:spPr bwMode="auto">
                <a:xfrm>
                  <a:off x="1352" y="2995"/>
                  <a:ext cx="4" cy="4"/>
                </a:xfrm>
                <a:custGeom>
                  <a:avLst/>
                  <a:gdLst>
                    <a:gd name="T0" fmla="*/ 0 w 8"/>
                    <a:gd name="T1" fmla="*/ 4 h 4"/>
                    <a:gd name="T2" fmla="*/ 0 w 8"/>
                    <a:gd name="T3" fmla="*/ 3 h 4"/>
                    <a:gd name="T4" fmla="*/ 1 w 8"/>
                    <a:gd name="T5" fmla="*/ 2 h 4"/>
                    <a:gd name="T6" fmla="*/ 1 w 8"/>
                    <a:gd name="T7" fmla="*/ 1 h 4"/>
                    <a:gd name="T8" fmla="*/ 1 w 8"/>
                    <a:gd name="T9" fmla="*/ 1 h 4"/>
                    <a:gd name="T10" fmla="*/ 1 w 8"/>
                    <a:gd name="T11" fmla="*/ 0 h 4"/>
                    <a:gd name="T12" fmla="*/ 1 w 8"/>
                    <a:gd name="T13" fmla="*/ 0 h 4"/>
                    <a:gd name="T14" fmla="*/ 1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0" y="4"/>
                      </a:moveTo>
                      <a:lnTo>
                        <a:pt x="0" y="3"/>
                      </a:lnTo>
                      <a:lnTo>
                        <a:pt x="1" y="2"/>
                      </a:lnTo>
                      <a:lnTo>
                        <a:pt x="2" y="1"/>
                      </a:lnTo>
                      <a:lnTo>
                        <a:pt x="3" y="1"/>
                      </a:lnTo>
                      <a:lnTo>
                        <a:pt x="4" y="0"/>
                      </a:lnTo>
                      <a:lnTo>
                        <a:pt x="6"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5" name="Freeform 113"/>
                <p:cNvSpPr>
                  <a:spLocks/>
                </p:cNvSpPr>
                <p:nvPr/>
              </p:nvSpPr>
              <p:spPr bwMode="auto">
                <a:xfrm>
                  <a:off x="1356" y="2994"/>
                  <a:ext cx="11" cy="1"/>
                </a:xfrm>
                <a:custGeom>
                  <a:avLst/>
                  <a:gdLst>
                    <a:gd name="T0" fmla="*/ 0 w 16"/>
                    <a:gd name="T1" fmla="*/ 0 h 4"/>
                    <a:gd name="T2" fmla="*/ 1 w 16"/>
                    <a:gd name="T3" fmla="*/ 0 h 4"/>
                    <a:gd name="T4" fmla="*/ 1 w 16"/>
                    <a:gd name="T5" fmla="*/ 0 h 4"/>
                    <a:gd name="T6" fmla="*/ 1 w 16"/>
                    <a:gd name="T7" fmla="*/ 0 h 4"/>
                    <a:gd name="T8" fmla="*/ 1 w 16"/>
                    <a:gd name="T9" fmla="*/ 0 h 4"/>
                    <a:gd name="T10" fmla="*/ 1 w 16"/>
                    <a:gd name="T11" fmla="*/ 0 h 4"/>
                    <a:gd name="T12" fmla="*/ 1 w 16"/>
                    <a:gd name="T13" fmla="*/ 0 h 4"/>
                    <a:gd name="T14" fmla="*/ 1 w 16"/>
                    <a:gd name="T15" fmla="*/ 0 h 4"/>
                    <a:gd name="T16" fmla="*/ 1 w 1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
                    <a:gd name="T29" fmla="*/ 16 w 1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
                      <a:moveTo>
                        <a:pt x="0" y="4"/>
                      </a:moveTo>
                      <a:lnTo>
                        <a:pt x="1" y="2"/>
                      </a:lnTo>
                      <a:lnTo>
                        <a:pt x="2" y="2"/>
                      </a:lnTo>
                      <a:lnTo>
                        <a:pt x="5" y="1"/>
                      </a:lnTo>
                      <a:lnTo>
                        <a:pt x="7" y="1"/>
                      </a:lnTo>
                      <a:lnTo>
                        <a:pt x="8" y="1"/>
                      </a:lnTo>
                      <a:lnTo>
                        <a:pt x="11" y="0"/>
                      </a:lnTo>
                      <a:lnTo>
                        <a:pt x="13" y="0"/>
                      </a:lnTo>
                      <a:lnTo>
                        <a:pt x="1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6" name="Freeform 114"/>
                <p:cNvSpPr>
                  <a:spLocks/>
                </p:cNvSpPr>
                <p:nvPr/>
              </p:nvSpPr>
              <p:spPr bwMode="auto">
                <a:xfrm>
                  <a:off x="1367" y="2991"/>
                  <a:ext cx="5" cy="3"/>
                </a:xfrm>
                <a:custGeom>
                  <a:avLst/>
                  <a:gdLst>
                    <a:gd name="T0" fmla="*/ 0 w 8"/>
                    <a:gd name="T1" fmla="*/ 2 h 4"/>
                    <a:gd name="T2" fmla="*/ 0 w 8"/>
                    <a:gd name="T3" fmla="*/ 2 h 4"/>
                    <a:gd name="T4" fmla="*/ 1 w 8"/>
                    <a:gd name="T5" fmla="*/ 2 h 4"/>
                    <a:gd name="T6" fmla="*/ 1 w 8"/>
                    <a:gd name="T7" fmla="*/ 2 h 4"/>
                    <a:gd name="T8" fmla="*/ 1 w 8"/>
                    <a:gd name="T9" fmla="*/ 2 h 4"/>
                    <a:gd name="T10" fmla="*/ 1 w 8"/>
                    <a:gd name="T11" fmla="*/ 0 h 4"/>
                    <a:gd name="T12" fmla="*/ 1 w 8"/>
                    <a:gd name="T13" fmla="*/ 0 h 4"/>
                    <a:gd name="T14" fmla="*/ 1 w 8"/>
                    <a:gd name="T15" fmla="*/ 0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1" y="2"/>
                      </a:lnTo>
                      <a:lnTo>
                        <a:pt x="2" y="2"/>
                      </a:lnTo>
                      <a:lnTo>
                        <a:pt x="3" y="2"/>
                      </a:lnTo>
                      <a:lnTo>
                        <a:pt x="4" y="0"/>
                      </a:lnTo>
                      <a:lnTo>
                        <a:pt x="6" y="0"/>
                      </a:lnTo>
                      <a:lnTo>
                        <a:pt x="7"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7" name="Freeform 115"/>
                <p:cNvSpPr>
                  <a:spLocks/>
                </p:cNvSpPr>
                <p:nvPr/>
              </p:nvSpPr>
              <p:spPr bwMode="auto">
                <a:xfrm>
                  <a:off x="1372" y="2991"/>
                  <a:ext cx="5" cy="1"/>
                </a:xfrm>
                <a:custGeom>
                  <a:avLst/>
                  <a:gdLst>
                    <a:gd name="T0" fmla="*/ 0 w 8"/>
                    <a:gd name="T1" fmla="*/ 1 h 1"/>
                    <a:gd name="T2" fmla="*/ 0 w 8"/>
                    <a:gd name="T3" fmla="*/ 0 h 1"/>
                    <a:gd name="T4" fmla="*/ 1 w 8"/>
                    <a:gd name="T5" fmla="*/ 0 h 1"/>
                    <a:gd name="T6" fmla="*/ 1 w 8"/>
                    <a:gd name="T7" fmla="*/ 0 h 1"/>
                    <a:gd name="T8" fmla="*/ 1 w 8"/>
                    <a:gd name="T9" fmla="*/ 0 h 1"/>
                    <a:gd name="T10" fmla="*/ 1 w 8"/>
                    <a:gd name="T11" fmla="*/ 0 h 1"/>
                    <a:gd name="T12" fmla="*/ 1 w 8"/>
                    <a:gd name="T13" fmla="*/ 0 h 1"/>
                    <a:gd name="T14" fmla="*/ 1 w 8"/>
                    <a:gd name="T15" fmla="*/ 0 h 1"/>
                    <a:gd name="T16" fmla="*/ 1 w 8"/>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
                    <a:gd name="T29" fmla="*/ 8 w 8"/>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
                      <a:moveTo>
                        <a:pt x="0" y="1"/>
                      </a:moveTo>
                      <a:lnTo>
                        <a:pt x="0" y="0"/>
                      </a:lnTo>
                      <a:lnTo>
                        <a:pt x="1" y="0"/>
                      </a:lnTo>
                      <a:lnTo>
                        <a:pt x="2" y="0"/>
                      </a:lnTo>
                      <a:lnTo>
                        <a:pt x="4" y="0"/>
                      </a:lnTo>
                      <a:lnTo>
                        <a:pt x="5" y="0"/>
                      </a:lnTo>
                      <a:lnTo>
                        <a:pt x="6" y="0"/>
                      </a:lnTo>
                      <a:lnTo>
                        <a:pt x="7" y="0"/>
                      </a:lnTo>
                      <a:lnTo>
                        <a:pt x="8" y="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8" name="Freeform 116"/>
                <p:cNvSpPr>
                  <a:spLocks/>
                </p:cNvSpPr>
                <p:nvPr/>
              </p:nvSpPr>
              <p:spPr bwMode="auto">
                <a:xfrm>
                  <a:off x="1377" y="2991"/>
                  <a:ext cx="6" cy="1"/>
                </a:xfrm>
                <a:custGeom>
                  <a:avLst/>
                  <a:gdLst>
                    <a:gd name="T0" fmla="*/ 0 w 10"/>
                    <a:gd name="T1" fmla="*/ 0 h 3"/>
                    <a:gd name="T2" fmla="*/ 1 w 10"/>
                    <a:gd name="T3" fmla="*/ 0 h 3"/>
                    <a:gd name="T4" fmla="*/ 1 w 10"/>
                    <a:gd name="T5" fmla="*/ 0 h 3"/>
                    <a:gd name="T6" fmla="*/ 1 w 10"/>
                    <a:gd name="T7" fmla="*/ 0 h 3"/>
                    <a:gd name="T8" fmla="*/ 1 w 10"/>
                    <a:gd name="T9" fmla="*/ 0 h 3"/>
                    <a:gd name="T10" fmla="*/ 1 w 10"/>
                    <a:gd name="T11" fmla="*/ 0 h 3"/>
                    <a:gd name="T12" fmla="*/ 1 w 10"/>
                    <a:gd name="T13" fmla="*/ 0 h 3"/>
                    <a:gd name="T14" fmla="*/ 1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0" y="0"/>
                      </a:moveTo>
                      <a:lnTo>
                        <a:pt x="2" y="0"/>
                      </a:lnTo>
                      <a:lnTo>
                        <a:pt x="3" y="0"/>
                      </a:lnTo>
                      <a:lnTo>
                        <a:pt x="4" y="0"/>
                      </a:lnTo>
                      <a:lnTo>
                        <a:pt x="5" y="2"/>
                      </a:lnTo>
                      <a:lnTo>
                        <a:pt x="6" y="2"/>
                      </a:lnTo>
                      <a:lnTo>
                        <a:pt x="8" y="2"/>
                      </a:lnTo>
                      <a:lnTo>
                        <a:pt x="10" y="3"/>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39" name="Freeform 117"/>
                <p:cNvSpPr>
                  <a:spLocks/>
                </p:cNvSpPr>
                <p:nvPr/>
              </p:nvSpPr>
              <p:spPr bwMode="auto">
                <a:xfrm>
                  <a:off x="1383" y="2992"/>
                  <a:ext cx="6" cy="3"/>
                </a:xfrm>
                <a:custGeom>
                  <a:avLst/>
                  <a:gdLst>
                    <a:gd name="T0" fmla="*/ 0 w 10"/>
                    <a:gd name="T1" fmla="*/ 0 h 2"/>
                    <a:gd name="T2" fmla="*/ 1 w 10"/>
                    <a:gd name="T3" fmla="*/ 0 h 2"/>
                    <a:gd name="T4" fmla="*/ 1 w 10"/>
                    <a:gd name="T5" fmla="*/ 0 h 2"/>
                    <a:gd name="T6" fmla="*/ 1 w 10"/>
                    <a:gd name="T7" fmla="*/ 28 h 2"/>
                    <a:gd name="T8" fmla="*/ 1 w 10"/>
                    <a:gd name="T9" fmla="*/ 28 h 2"/>
                    <a:gd name="T10" fmla="*/ 1 w 10"/>
                    <a:gd name="T11" fmla="*/ 28 h 2"/>
                    <a:gd name="T12" fmla="*/ 1 w 10"/>
                    <a:gd name="T13" fmla="*/ 28 h 2"/>
                    <a:gd name="T14" fmla="*/ 1 w 10"/>
                    <a:gd name="T15" fmla="*/ 42 h 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
                    <a:gd name="T26" fmla="*/ 10 w 10"/>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
                      <a:moveTo>
                        <a:pt x="0" y="0"/>
                      </a:moveTo>
                      <a:lnTo>
                        <a:pt x="1" y="0"/>
                      </a:lnTo>
                      <a:lnTo>
                        <a:pt x="2" y="0"/>
                      </a:lnTo>
                      <a:lnTo>
                        <a:pt x="4" y="1"/>
                      </a:lnTo>
                      <a:lnTo>
                        <a:pt x="5" y="1"/>
                      </a:lnTo>
                      <a:lnTo>
                        <a:pt x="6" y="1"/>
                      </a:lnTo>
                      <a:lnTo>
                        <a:pt x="7" y="1"/>
                      </a:lnTo>
                      <a:lnTo>
                        <a:pt x="10" y="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0" name="Freeform 118"/>
                <p:cNvSpPr>
                  <a:spLocks/>
                </p:cNvSpPr>
                <p:nvPr/>
              </p:nvSpPr>
              <p:spPr bwMode="auto">
                <a:xfrm>
                  <a:off x="1389" y="2992"/>
                  <a:ext cx="6" cy="3"/>
                </a:xfrm>
                <a:custGeom>
                  <a:avLst/>
                  <a:gdLst>
                    <a:gd name="T0" fmla="*/ 0 w 10"/>
                    <a:gd name="T1" fmla="*/ 3 h 3"/>
                    <a:gd name="T2" fmla="*/ 1 w 10"/>
                    <a:gd name="T3" fmla="*/ 2 h 3"/>
                    <a:gd name="T4" fmla="*/ 1 w 10"/>
                    <a:gd name="T5" fmla="*/ 2 h 3"/>
                    <a:gd name="T6" fmla="*/ 1 w 10"/>
                    <a:gd name="T7" fmla="*/ 1 h 3"/>
                    <a:gd name="T8" fmla="*/ 1 w 10"/>
                    <a:gd name="T9" fmla="*/ 1 h 3"/>
                    <a:gd name="T10" fmla="*/ 1 w 10"/>
                    <a:gd name="T11" fmla="*/ 0 h 3"/>
                    <a:gd name="T12" fmla="*/ 1 w 10"/>
                    <a:gd name="T13" fmla="*/ 0 h 3"/>
                    <a:gd name="T14" fmla="*/ 1 w 10"/>
                    <a:gd name="T15" fmla="*/ 0 h 3"/>
                    <a:gd name="T16" fmla="*/ 1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0" y="3"/>
                      </a:moveTo>
                      <a:lnTo>
                        <a:pt x="1" y="2"/>
                      </a:lnTo>
                      <a:lnTo>
                        <a:pt x="2" y="2"/>
                      </a:lnTo>
                      <a:lnTo>
                        <a:pt x="3" y="1"/>
                      </a:lnTo>
                      <a:lnTo>
                        <a:pt x="4" y="1"/>
                      </a:lnTo>
                      <a:lnTo>
                        <a:pt x="6" y="0"/>
                      </a:lnTo>
                      <a:lnTo>
                        <a:pt x="7" y="0"/>
                      </a:lnTo>
                      <a:lnTo>
                        <a:pt x="8" y="0"/>
                      </a:lnTo>
                      <a:lnTo>
                        <a:pt x="1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1" name="Freeform 119"/>
                <p:cNvSpPr>
                  <a:spLocks/>
                </p:cNvSpPr>
                <p:nvPr/>
              </p:nvSpPr>
              <p:spPr bwMode="auto">
                <a:xfrm>
                  <a:off x="1395" y="2991"/>
                  <a:ext cx="5" cy="1"/>
                </a:xfrm>
                <a:custGeom>
                  <a:avLst/>
                  <a:gdLst>
                    <a:gd name="T0" fmla="*/ 0 w 8"/>
                    <a:gd name="T1" fmla="*/ 1 h 2"/>
                    <a:gd name="T2" fmla="*/ 0 w 8"/>
                    <a:gd name="T3" fmla="*/ 0 h 2"/>
                    <a:gd name="T4" fmla="*/ 1 w 8"/>
                    <a:gd name="T5" fmla="*/ 0 h 2"/>
                    <a:gd name="T6" fmla="*/ 1 w 8"/>
                    <a:gd name="T7" fmla="*/ 0 h 2"/>
                    <a:gd name="T8" fmla="*/ 1 w 8"/>
                    <a:gd name="T9" fmla="*/ 0 h 2"/>
                    <a:gd name="T10" fmla="*/ 1 w 8"/>
                    <a:gd name="T11" fmla="*/ 0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2"/>
                      </a:moveTo>
                      <a:lnTo>
                        <a:pt x="0" y="0"/>
                      </a:lnTo>
                      <a:lnTo>
                        <a:pt x="2" y="0"/>
                      </a:lnTo>
                      <a:lnTo>
                        <a:pt x="3" y="0"/>
                      </a:lnTo>
                      <a:lnTo>
                        <a:pt x="4" y="0"/>
                      </a:lnTo>
                      <a:lnTo>
                        <a:pt x="5" y="0"/>
                      </a:lnTo>
                      <a:lnTo>
                        <a:pt x="6"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2" name="Freeform 120"/>
                <p:cNvSpPr>
                  <a:spLocks/>
                </p:cNvSpPr>
                <p:nvPr/>
              </p:nvSpPr>
              <p:spPr bwMode="auto">
                <a:xfrm>
                  <a:off x="1400" y="2989"/>
                  <a:ext cx="6" cy="2"/>
                </a:xfrm>
                <a:custGeom>
                  <a:avLst/>
                  <a:gdLst>
                    <a:gd name="T0" fmla="*/ 0 w 9"/>
                    <a:gd name="T1" fmla="*/ 2 h 2"/>
                    <a:gd name="T2" fmla="*/ 0 w 9"/>
                    <a:gd name="T3" fmla="*/ 1 h 2"/>
                    <a:gd name="T4" fmla="*/ 1 w 9"/>
                    <a:gd name="T5" fmla="*/ 1 h 2"/>
                    <a:gd name="T6" fmla="*/ 1 w 9"/>
                    <a:gd name="T7" fmla="*/ 1 h 2"/>
                    <a:gd name="T8" fmla="*/ 1 w 9"/>
                    <a:gd name="T9" fmla="*/ 0 h 2"/>
                    <a:gd name="T10" fmla="*/ 1 w 9"/>
                    <a:gd name="T11" fmla="*/ 0 h 2"/>
                    <a:gd name="T12" fmla="*/ 1 w 9"/>
                    <a:gd name="T13" fmla="*/ 0 h 2"/>
                    <a:gd name="T14" fmla="*/ 1 w 9"/>
                    <a:gd name="T15" fmla="*/ 0 h 2"/>
                    <a:gd name="T16" fmla="*/ 1 w 9"/>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
                    <a:gd name="T29" fmla="*/ 9 w 9"/>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
                      <a:moveTo>
                        <a:pt x="0" y="2"/>
                      </a:moveTo>
                      <a:lnTo>
                        <a:pt x="0" y="1"/>
                      </a:lnTo>
                      <a:lnTo>
                        <a:pt x="1" y="1"/>
                      </a:lnTo>
                      <a:lnTo>
                        <a:pt x="2" y="1"/>
                      </a:lnTo>
                      <a:lnTo>
                        <a:pt x="3" y="0"/>
                      </a:lnTo>
                      <a:lnTo>
                        <a:pt x="4" y="0"/>
                      </a:lnTo>
                      <a:lnTo>
                        <a:pt x="6" y="0"/>
                      </a:lnTo>
                      <a:lnTo>
                        <a:pt x="7" y="0"/>
                      </a:lnTo>
                      <a:lnTo>
                        <a:pt x="9"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3" name="Freeform 121"/>
                <p:cNvSpPr>
                  <a:spLocks/>
                </p:cNvSpPr>
                <p:nvPr/>
              </p:nvSpPr>
              <p:spPr bwMode="auto">
                <a:xfrm>
                  <a:off x="1406" y="2989"/>
                  <a:ext cx="5" cy="0"/>
                </a:xfrm>
                <a:custGeom>
                  <a:avLst/>
                  <a:gdLst>
                    <a:gd name="T0" fmla="*/ 0 w 9"/>
                    <a:gd name="T1" fmla="*/ 0 h 1"/>
                    <a:gd name="T2" fmla="*/ 0 w 9"/>
                    <a:gd name="T3" fmla="*/ 0 h 1"/>
                    <a:gd name="T4" fmla="*/ 1 w 9"/>
                    <a:gd name="T5" fmla="*/ 0 h 1"/>
                    <a:gd name="T6" fmla="*/ 1 w 9"/>
                    <a:gd name="T7" fmla="*/ 0 h 1"/>
                    <a:gd name="T8" fmla="*/ 1 w 9"/>
                    <a:gd name="T9" fmla="*/ 0 h 1"/>
                    <a:gd name="T10" fmla="*/ 1 w 9"/>
                    <a:gd name="T11" fmla="*/ 0 h 1"/>
                    <a:gd name="T12" fmla="*/ 1 w 9"/>
                    <a:gd name="T13" fmla="*/ 0 h 1"/>
                    <a:gd name="T14" fmla="*/ 1 w 9"/>
                    <a:gd name="T15" fmla="*/ 0 h 1"/>
                    <a:gd name="T16" fmla="*/ 1 w 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
                    <a:gd name="T29" fmla="*/ 9 w 9"/>
                    <a:gd name="T30" fmla="*/ 0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
                      <a:moveTo>
                        <a:pt x="0" y="1"/>
                      </a:moveTo>
                      <a:lnTo>
                        <a:pt x="0" y="0"/>
                      </a:lnTo>
                      <a:lnTo>
                        <a:pt x="1" y="0"/>
                      </a:lnTo>
                      <a:lnTo>
                        <a:pt x="3" y="0"/>
                      </a:lnTo>
                      <a:lnTo>
                        <a:pt x="4" y="0"/>
                      </a:lnTo>
                      <a:lnTo>
                        <a:pt x="5" y="0"/>
                      </a:lnTo>
                      <a:lnTo>
                        <a:pt x="6" y="0"/>
                      </a:lnTo>
                      <a:lnTo>
                        <a:pt x="7" y="0"/>
                      </a:lnTo>
                      <a:lnTo>
                        <a:pt x="9"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4" name="Freeform 122"/>
                <p:cNvSpPr>
                  <a:spLocks/>
                </p:cNvSpPr>
                <p:nvPr/>
              </p:nvSpPr>
              <p:spPr bwMode="auto">
                <a:xfrm>
                  <a:off x="1411" y="2989"/>
                  <a:ext cx="4" cy="0"/>
                </a:xfrm>
                <a:custGeom>
                  <a:avLst/>
                  <a:gdLst>
                    <a:gd name="T0" fmla="*/ 0 w 8"/>
                    <a:gd name="T1" fmla="*/ 0 h 1"/>
                    <a:gd name="T2" fmla="*/ 0 w 8"/>
                    <a:gd name="T3" fmla="*/ 0 h 1"/>
                    <a:gd name="T4" fmla="*/ 1 w 8"/>
                    <a:gd name="T5" fmla="*/ 0 h 1"/>
                    <a:gd name="T6" fmla="*/ 1 w 8"/>
                    <a:gd name="T7" fmla="*/ 0 h 1"/>
                    <a:gd name="T8" fmla="*/ 1 w 8"/>
                    <a:gd name="T9" fmla="*/ 0 h 1"/>
                    <a:gd name="T10" fmla="*/ 1 w 8"/>
                    <a:gd name="T11" fmla="*/ 0 h 1"/>
                    <a:gd name="T12" fmla="*/ 1 w 8"/>
                    <a:gd name="T13" fmla="*/ 0 h 1"/>
                    <a:gd name="T14" fmla="*/ 1 w 8"/>
                    <a:gd name="T15" fmla="*/ 0 h 1"/>
                    <a:gd name="T16" fmla="*/ 1 w 8"/>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
                    <a:gd name="T29" fmla="*/ 8 w 8"/>
                    <a:gd name="T30" fmla="*/ 0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
                      <a:moveTo>
                        <a:pt x="0" y="1"/>
                      </a:moveTo>
                      <a:lnTo>
                        <a:pt x="0" y="0"/>
                      </a:lnTo>
                      <a:lnTo>
                        <a:pt x="1" y="0"/>
                      </a:lnTo>
                      <a:lnTo>
                        <a:pt x="2" y="0"/>
                      </a:lnTo>
                      <a:lnTo>
                        <a:pt x="3" y="0"/>
                      </a:lnTo>
                      <a:lnTo>
                        <a:pt x="4" y="0"/>
                      </a:lnTo>
                      <a:lnTo>
                        <a:pt x="6" y="0"/>
                      </a:lnTo>
                      <a:lnTo>
                        <a:pt x="7" y="0"/>
                      </a:lnTo>
                      <a:lnTo>
                        <a:pt x="8" y="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5" name="Freeform 123"/>
                <p:cNvSpPr>
                  <a:spLocks/>
                </p:cNvSpPr>
                <p:nvPr/>
              </p:nvSpPr>
              <p:spPr bwMode="auto">
                <a:xfrm>
                  <a:off x="1415" y="2989"/>
                  <a:ext cx="7" cy="3"/>
                </a:xfrm>
                <a:custGeom>
                  <a:avLst/>
                  <a:gdLst>
                    <a:gd name="T0" fmla="*/ 0 w 11"/>
                    <a:gd name="T1" fmla="*/ 0 h 6"/>
                    <a:gd name="T2" fmla="*/ 1 w 11"/>
                    <a:gd name="T3" fmla="*/ 0 h 6"/>
                    <a:gd name="T4" fmla="*/ 1 w 11"/>
                    <a:gd name="T5" fmla="*/ 0 h 6"/>
                    <a:gd name="T6" fmla="*/ 1 w 11"/>
                    <a:gd name="T7" fmla="*/ 1 h 6"/>
                    <a:gd name="T8" fmla="*/ 1 w 11"/>
                    <a:gd name="T9" fmla="*/ 1 h 6"/>
                    <a:gd name="T10" fmla="*/ 1 w 11"/>
                    <a:gd name="T11" fmla="*/ 1 h 6"/>
                    <a:gd name="T12" fmla="*/ 1 w 11"/>
                    <a:gd name="T13" fmla="*/ 1 h 6"/>
                    <a:gd name="T14" fmla="*/ 1 w 11"/>
                    <a:gd name="T15" fmla="*/ 1 h 6"/>
                    <a:gd name="T16" fmla="*/ 1 w 11"/>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0" y="0"/>
                      </a:moveTo>
                      <a:lnTo>
                        <a:pt x="1" y="0"/>
                      </a:lnTo>
                      <a:lnTo>
                        <a:pt x="2" y="0"/>
                      </a:lnTo>
                      <a:lnTo>
                        <a:pt x="4" y="1"/>
                      </a:lnTo>
                      <a:lnTo>
                        <a:pt x="5" y="1"/>
                      </a:lnTo>
                      <a:lnTo>
                        <a:pt x="6" y="2"/>
                      </a:lnTo>
                      <a:lnTo>
                        <a:pt x="7" y="3"/>
                      </a:lnTo>
                      <a:lnTo>
                        <a:pt x="8" y="5"/>
                      </a:lnTo>
                      <a:lnTo>
                        <a:pt x="11" y="6"/>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6" name="Freeform 124"/>
                <p:cNvSpPr>
                  <a:spLocks/>
                </p:cNvSpPr>
                <p:nvPr/>
              </p:nvSpPr>
              <p:spPr bwMode="auto">
                <a:xfrm>
                  <a:off x="1422" y="2992"/>
                  <a:ext cx="6" cy="3"/>
                </a:xfrm>
                <a:custGeom>
                  <a:avLst/>
                  <a:gdLst>
                    <a:gd name="T0" fmla="*/ 0 w 9"/>
                    <a:gd name="T1" fmla="*/ 0 h 5"/>
                    <a:gd name="T2" fmla="*/ 1 w 9"/>
                    <a:gd name="T3" fmla="*/ 0 h 5"/>
                    <a:gd name="T4" fmla="*/ 1 w 9"/>
                    <a:gd name="T5" fmla="*/ 0 h 5"/>
                    <a:gd name="T6" fmla="*/ 1 w 9"/>
                    <a:gd name="T7" fmla="*/ 1 h 5"/>
                    <a:gd name="T8" fmla="*/ 1 w 9"/>
                    <a:gd name="T9" fmla="*/ 1 h 5"/>
                    <a:gd name="T10" fmla="*/ 1 w 9"/>
                    <a:gd name="T11" fmla="*/ 1 h 5"/>
                    <a:gd name="T12" fmla="*/ 1 w 9"/>
                    <a:gd name="T13" fmla="*/ 1 h 5"/>
                    <a:gd name="T14" fmla="*/ 1 w 9"/>
                    <a:gd name="T15" fmla="*/ 1 h 5"/>
                    <a:gd name="T16" fmla="*/ 1 w 9"/>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0" y="0"/>
                      </a:moveTo>
                      <a:lnTo>
                        <a:pt x="1" y="0"/>
                      </a:lnTo>
                      <a:lnTo>
                        <a:pt x="2" y="0"/>
                      </a:lnTo>
                      <a:lnTo>
                        <a:pt x="3" y="1"/>
                      </a:lnTo>
                      <a:lnTo>
                        <a:pt x="5" y="1"/>
                      </a:lnTo>
                      <a:lnTo>
                        <a:pt x="6" y="2"/>
                      </a:lnTo>
                      <a:lnTo>
                        <a:pt x="7" y="2"/>
                      </a:lnTo>
                      <a:lnTo>
                        <a:pt x="8" y="3"/>
                      </a:lnTo>
                      <a:lnTo>
                        <a:pt x="9" y="5"/>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7" name="Freeform 125"/>
                <p:cNvSpPr>
                  <a:spLocks/>
                </p:cNvSpPr>
                <p:nvPr/>
              </p:nvSpPr>
              <p:spPr bwMode="auto">
                <a:xfrm>
                  <a:off x="1428" y="2995"/>
                  <a:ext cx="6" cy="7"/>
                </a:xfrm>
                <a:custGeom>
                  <a:avLst/>
                  <a:gdLst>
                    <a:gd name="T0" fmla="*/ 0 w 10"/>
                    <a:gd name="T1" fmla="*/ 0 h 9"/>
                    <a:gd name="T2" fmla="*/ 1 w 10"/>
                    <a:gd name="T3" fmla="*/ 0 h 9"/>
                    <a:gd name="T4" fmla="*/ 1 w 10"/>
                    <a:gd name="T5" fmla="*/ 1 h 9"/>
                    <a:gd name="T6" fmla="*/ 1 w 10"/>
                    <a:gd name="T7" fmla="*/ 2 h 9"/>
                    <a:gd name="T8" fmla="*/ 1 w 10"/>
                    <a:gd name="T9" fmla="*/ 2 h 9"/>
                    <a:gd name="T10" fmla="*/ 1 w 10"/>
                    <a:gd name="T11" fmla="*/ 2 h 9"/>
                    <a:gd name="T12" fmla="*/ 1 w 10"/>
                    <a:gd name="T13" fmla="*/ 2 h 9"/>
                    <a:gd name="T14" fmla="*/ 1 w 10"/>
                    <a:gd name="T15" fmla="*/ 2 h 9"/>
                    <a:gd name="T16" fmla="*/ 1 w 10"/>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9"/>
                    <a:gd name="T29" fmla="*/ 10 w 10"/>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9">
                      <a:moveTo>
                        <a:pt x="0" y="0"/>
                      </a:moveTo>
                      <a:lnTo>
                        <a:pt x="2" y="0"/>
                      </a:lnTo>
                      <a:lnTo>
                        <a:pt x="3" y="1"/>
                      </a:lnTo>
                      <a:lnTo>
                        <a:pt x="4" y="2"/>
                      </a:lnTo>
                      <a:lnTo>
                        <a:pt x="5" y="4"/>
                      </a:lnTo>
                      <a:lnTo>
                        <a:pt x="6" y="6"/>
                      </a:lnTo>
                      <a:lnTo>
                        <a:pt x="8" y="7"/>
                      </a:lnTo>
                      <a:lnTo>
                        <a:pt x="9" y="7"/>
                      </a:lnTo>
                      <a:lnTo>
                        <a:pt x="10" y="9"/>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8" name="Freeform 126"/>
                <p:cNvSpPr>
                  <a:spLocks/>
                </p:cNvSpPr>
                <p:nvPr/>
              </p:nvSpPr>
              <p:spPr bwMode="auto">
                <a:xfrm>
                  <a:off x="1434" y="2995"/>
                  <a:ext cx="6" cy="7"/>
                </a:xfrm>
                <a:custGeom>
                  <a:avLst/>
                  <a:gdLst>
                    <a:gd name="T0" fmla="*/ 0 w 7"/>
                    <a:gd name="T1" fmla="*/ 4 h 8"/>
                    <a:gd name="T2" fmla="*/ 0 w 7"/>
                    <a:gd name="T3" fmla="*/ 4 h 8"/>
                    <a:gd name="T4" fmla="*/ 1 w 7"/>
                    <a:gd name="T5" fmla="*/ 4 h 8"/>
                    <a:gd name="T6" fmla="*/ 2 w 7"/>
                    <a:gd name="T7" fmla="*/ 4 h 8"/>
                    <a:gd name="T8" fmla="*/ 3 w 7"/>
                    <a:gd name="T9" fmla="*/ 4 h 8"/>
                    <a:gd name="T10" fmla="*/ 3 w 7"/>
                    <a:gd name="T11" fmla="*/ 3 h 8"/>
                    <a:gd name="T12" fmla="*/ 3 w 7"/>
                    <a:gd name="T13" fmla="*/ 2 h 8"/>
                    <a:gd name="T14" fmla="*/ 3 w 7"/>
                    <a:gd name="T15" fmla="*/ 1 h 8"/>
                    <a:gd name="T16" fmla="*/ 3 w 7"/>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0" y="8"/>
                      </a:moveTo>
                      <a:lnTo>
                        <a:pt x="0" y="7"/>
                      </a:lnTo>
                      <a:lnTo>
                        <a:pt x="1" y="6"/>
                      </a:lnTo>
                      <a:lnTo>
                        <a:pt x="2" y="6"/>
                      </a:lnTo>
                      <a:lnTo>
                        <a:pt x="4" y="5"/>
                      </a:lnTo>
                      <a:lnTo>
                        <a:pt x="4" y="3"/>
                      </a:lnTo>
                      <a:lnTo>
                        <a:pt x="5" y="2"/>
                      </a:lnTo>
                      <a:lnTo>
                        <a:pt x="6" y="1"/>
                      </a:lnTo>
                      <a:lnTo>
                        <a:pt x="7"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49" name="Freeform 127"/>
                <p:cNvSpPr>
                  <a:spLocks/>
                </p:cNvSpPr>
                <p:nvPr/>
              </p:nvSpPr>
              <p:spPr bwMode="auto">
                <a:xfrm>
                  <a:off x="1440" y="2989"/>
                  <a:ext cx="0" cy="6"/>
                </a:xfrm>
                <a:custGeom>
                  <a:avLst/>
                  <a:gdLst>
                    <a:gd name="T0" fmla="*/ 0 w 3"/>
                    <a:gd name="T1" fmla="*/ 0 h 13"/>
                    <a:gd name="T2" fmla="*/ 0 w 3"/>
                    <a:gd name="T3" fmla="*/ 0 h 13"/>
                    <a:gd name="T4" fmla="*/ 0 w 3"/>
                    <a:gd name="T5" fmla="*/ 0 h 13"/>
                    <a:gd name="T6" fmla="*/ 0 w 3"/>
                    <a:gd name="T7" fmla="*/ 0 h 13"/>
                    <a:gd name="T8" fmla="*/ 0 w 3"/>
                    <a:gd name="T9" fmla="*/ 0 h 13"/>
                    <a:gd name="T10" fmla="*/ 0 w 3"/>
                    <a:gd name="T11" fmla="*/ 0 h 13"/>
                    <a:gd name="T12" fmla="*/ 0 w 3"/>
                    <a:gd name="T13" fmla="*/ 0 h 13"/>
                    <a:gd name="T14" fmla="*/ 0 w 3"/>
                    <a:gd name="T15" fmla="*/ 0 h 13"/>
                    <a:gd name="T16" fmla="*/ 0 w 3"/>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3"/>
                    <a:gd name="T29" fmla="*/ 0 w 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3">
                      <a:moveTo>
                        <a:pt x="0" y="13"/>
                      </a:moveTo>
                      <a:lnTo>
                        <a:pt x="0" y="10"/>
                      </a:lnTo>
                      <a:lnTo>
                        <a:pt x="0" y="9"/>
                      </a:lnTo>
                      <a:lnTo>
                        <a:pt x="0" y="7"/>
                      </a:lnTo>
                      <a:lnTo>
                        <a:pt x="1" y="6"/>
                      </a:lnTo>
                      <a:lnTo>
                        <a:pt x="1" y="4"/>
                      </a:lnTo>
                      <a:lnTo>
                        <a:pt x="1" y="2"/>
                      </a:lnTo>
                      <a:lnTo>
                        <a:pt x="1" y="1"/>
                      </a:lnTo>
                      <a:lnTo>
                        <a:pt x="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0" name="Freeform 128"/>
                <p:cNvSpPr>
                  <a:spLocks/>
                </p:cNvSpPr>
                <p:nvPr/>
              </p:nvSpPr>
              <p:spPr bwMode="auto">
                <a:xfrm>
                  <a:off x="1440" y="2979"/>
                  <a:ext cx="0" cy="10"/>
                </a:xfrm>
                <a:custGeom>
                  <a:avLst/>
                  <a:gdLst>
                    <a:gd name="T0" fmla="*/ 0 w 2"/>
                    <a:gd name="T1" fmla="*/ 1 h 15"/>
                    <a:gd name="T2" fmla="*/ 0 w 2"/>
                    <a:gd name="T3" fmla="*/ 1 h 15"/>
                    <a:gd name="T4" fmla="*/ 0 w 2"/>
                    <a:gd name="T5" fmla="*/ 1 h 15"/>
                    <a:gd name="T6" fmla="*/ 0 w 2"/>
                    <a:gd name="T7" fmla="*/ 1 h 15"/>
                    <a:gd name="T8" fmla="*/ 0 w 2"/>
                    <a:gd name="T9" fmla="*/ 1 h 15"/>
                    <a:gd name="T10" fmla="*/ 0 w 2"/>
                    <a:gd name="T11" fmla="*/ 1 h 15"/>
                    <a:gd name="T12" fmla="*/ 0 w 2"/>
                    <a:gd name="T13" fmla="*/ 1 h 15"/>
                    <a:gd name="T14" fmla="*/ 0 w 2"/>
                    <a:gd name="T15" fmla="*/ 1 h 15"/>
                    <a:gd name="T16" fmla="*/ 0 w 2"/>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5"/>
                    <a:gd name="T29" fmla="*/ 0 w 2"/>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5">
                      <a:moveTo>
                        <a:pt x="2" y="15"/>
                      </a:moveTo>
                      <a:lnTo>
                        <a:pt x="0" y="12"/>
                      </a:lnTo>
                      <a:lnTo>
                        <a:pt x="0" y="10"/>
                      </a:lnTo>
                      <a:lnTo>
                        <a:pt x="0" y="7"/>
                      </a:lnTo>
                      <a:lnTo>
                        <a:pt x="0" y="6"/>
                      </a:lnTo>
                      <a:lnTo>
                        <a:pt x="0" y="4"/>
                      </a:lnTo>
                      <a:lnTo>
                        <a:pt x="0" y="3"/>
                      </a:lnTo>
                      <a:lnTo>
                        <a:pt x="0" y="1"/>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1" name="Freeform 129"/>
                <p:cNvSpPr>
                  <a:spLocks/>
                </p:cNvSpPr>
                <p:nvPr/>
              </p:nvSpPr>
              <p:spPr bwMode="auto">
                <a:xfrm>
                  <a:off x="1440" y="2973"/>
                  <a:ext cx="2" cy="6"/>
                </a:xfrm>
                <a:custGeom>
                  <a:avLst/>
                  <a:gdLst>
                    <a:gd name="T0" fmla="*/ 0 w 1"/>
                    <a:gd name="T1" fmla="*/ 2 h 8"/>
                    <a:gd name="T2" fmla="*/ 0 w 1"/>
                    <a:gd name="T3" fmla="*/ 2 h 8"/>
                    <a:gd name="T4" fmla="*/ 0 w 1"/>
                    <a:gd name="T5" fmla="*/ 2 h 8"/>
                    <a:gd name="T6" fmla="*/ 0 w 1"/>
                    <a:gd name="T7" fmla="*/ 2 h 8"/>
                    <a:gd name="T8" fmla="*/ 0 w 1"/>
                    <a:gd name="T9" fmla="*/ 2 h 8"/>
                    <a:gd name="T10" fmla="*/ 0 w 1"/>
                    <a:gd name="T11" fmla="*/ 1 h 8"/>
                    <a:gd name="T12" fmla="*/ 0 w 1"/>
                    <a:gd name="T13" fmla="*/ 0 h 8"/>
                    <a:gd name="T14" fmla="*/ 256 w 1"/>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8"/>
                    <a:gd name="T26" fmla="*/ 1 w 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8">
                      <a:moveTo>
                        <a:pt x="0" y="8"/>
                      </a:moveTo>
                      <a:lnTo>
                        <a:pt x="0" y="6"/>
                      </a:lnTo>
                      <a:lnTo>
                        <a:pt x="0" y="5"/>
                      </a:lnTo>
                      <a:lnTo>
                        <a:pt x="0" y="3"/>
                      </a:lnTo>
                      <a:lnTo>
                        <a:pt x="0" y="2"/>
                      </a:lnTo>
                      <a:lnTo>
                        <a:pt x="0" y="1"/>
                      </a:lnTo>
                      <a:lnTo>
                        <a:pt x="0" y="0"/>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2" name="Freeform 130"/>
                <p:cNvSpPr>
                  <a:spLocks/>
                </p:cNvSpPr>
                <p:nvPr/>
              </p:nvSpPr>
              <p:spPr bwMode="auto">
                <a:xfrm>
                  <a:off x="1440" y="2966"/>
                  <a:ext cx="2" cy="7"/>
                </a:xfrm>
                <a:custGeom>
                  <a:avLst/>
                  <a:gdLst>
                    <a:gd name="T0" fmla="*/ 0 w 2"/>
                    <a:gd name="T1" fmla="*/ 1 h 11"/>
                    <a:gd name="T2" fmla="*/ 0 w 2"/>
                    <a:gd name="T3" fmla="*/ 1 h 11"/>
                    <a:gd name="T4" fmla="*/ 0 w 2"/>
                    <a:gd name="T5" fmla="*/ 1 h 11"/>
                    <a:gd name="T6" fmla="*/ 0 w 2"/>
                    <a:gd name="T7" fmla="*/ 1 h 11"/>
                    <a:gd name="T8" fmla="*/ 0 w 2"/>
                    <a:gd name="T9" fmla="*/ 1 h 11"/>
                    <a:gd name="T10" fmla="*/ 0 w 2"/>
                    <a:gd name="T11" fmla="*/ 1 h 11"/>
                    <a:gd name="T12" fmla="*/ 0 w 2"/>
                    <a:gd name="T13" fmla="*/ 1 h 11"/>
                    <a:gd name="T14" fmla="*/ 0 w 2"/>
                    <a:gd name="T15" fmla="*/ 1 h 11"/>
                    <a:gd name="T16" fmla="*/ 0 w 2"/>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1"/>
                    <a:gd name="T29" fmla="*/ 2 w 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1">
                      <a:moveTo>
                        <a:pt x="0" y="11"/>
                      </a:moveTo>
                      <a:lnTo>
                        <a:pt x="0" y="8"/>
                      </a:lnTo>
                      <a:lnTo>
                        <a:pt x="0" y="7"/>
                      </a:lnTo>
                      <a:lnTo>
                        <a:pt x="0" y="6"/>
                      </a:lnTo>
                      <a:lnTo>
                        <a:pt x="0" y="5"/>
                      </a:lnTo>
                      <a:lnTo>
                        <a:pt x="0" y="4"/>
                      </a:lnTo>
                      <a:lnTo>
                        <a:pt x="0"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3" name="Freeform 131"/>
                <p:cNvSpPr>
                  <a:spLocks/>
                </p:cNvSpPr>
                <p:nvPr/>
              </p:nvSpPr>
              <p:spPr bwMode="auto">
                <a:xfrm>
                  <a:off x="1440" y="2956"/>
                  <a:ext cx="0" cy="10"/>
                </a:xfrm>
                <a:custGeom>
                  <a:avLst/>
                  <a:gdLst>
                    <a:gd name="T0" fmla="*/ 0 w 4"/>
                    <a:gd name="T1" fmla="*/ 2 h 13"/>
                    <a:gd name="T2" fmla="*/ 0 w 4"/>
                    <a:gd name="T3" fmla="*/ 2 h 13"/>
                    <a:gd name="T4" fmla="*/ 0 w 4"/>
                    <a:gd name="T5" fmla="*/ 2 h 13"/>
                    <a:gd name="T6" fmla="*/ 0 w 4"/>
                    <a:gd name="T7" fmla="*/ 2 h 13"/>
                    <a:gd name="T8" fmla="*/ 0 w 4"/>
                    <a:gd name="T9" fmla="*/ 2 h 13"/>
                    <a:gd name="T10" fmla="*/ 0 w 4"/>
                    <a:gd name="T11" fmla="*/ 2 h 13"/>
                    <a:gd name="T12" fmla="*/ 0 w 4"/>
                    <a:gd name="T13" fmla="*/ 2 h 13"/>
                    <a:gd name="T14" fmla="*/ 0 w 4"/>
                    <a:gd name="T15" fmla="*/ 1 h 13"/>
                    <a:gd name="T16" fmla="*/ 0 w 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3"/>
                    <a:gd name="T29" fmla="*/ 0 w 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3">
                      <a:moveTo>
                        <a:pt x="4" y="13"/>
                      </a:moveTo>
                      <a:lnTo>
                        <a:pt x="3" y="11"/>
                      </a:lnTo>
                      <a:lnTo>
                        <a:pt x="3" y="8"/>
                      </a:lnTo>
                      <a:lnTo>
                        <a:pt x="1" y="7"/>
                      </a:lnTo>
                      <a:lnTo>
                        <a:pt x="1" y="5"/>
                      </a:lnTo>
                      <a:lnTo>
                        <a:pt x="1" y="3"/>
                      </a:lnTo>
                      <a:lnTo>
                        <a:pt x="0"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4" name="Freeform 132"/>
                <p:cNvSpPr>
                  <a:spLocks/>
                </p:cNvSpPr>
                <p:nvPr/>
              </p:nvSpPr>
              <p:spPr bwMode="auto">
                <a:xfrm>
                  <a:off x="1437" y="2953"/>
                  <a:ext cx="3" cy="3"/>
                </a:xfrm>
                <a:custGeom>
                  <a:avLst/>
                  <a:gdLst>
                    <a:gd name="T0" fmla="*/ 3 w 3"/>
                    <a:gd name="T1" fmla="*/ 0 h 7"/>
                    <a:gd name="T2" fmla="*/ 2 w 3"/>
                    <a:gd name="T3" fmla="*/ 0 h 7"/>
                    <a:gd name="T4" fmla="*/ 1 w 3"/>
                    <a:gd name="T5" fmla="*/ 0 h 7"/>
                    <a:gd name="T6" fmla="*/ 1 w 3"/>
                    <a:gd name="T7" fmla="*/ 0 h 7"/>
                    <a:gd name="T8" fmla="*/ 0 w 3"/>
                    <a:gd name="T9" fmla="*/ 0 h 7"/>
                    <a:gd name="T10" fmla="*/ 0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4"/>
                      </a:lnTo>
                      <a:lnTo>
                        <a:pt x="1" y="3"/>
                      </a:lnTo>
                      <a:lnTo>
                        <a:pt x="1"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5" name="Freeform 133"/>
                <p:cNvSpPr>
                  <a:spLocks/>
                </p:cNvSpPr>
                <p:nvPr/>
              </p:nvSpPr>
              <p:spPr bwMode="auto">
                <a:xfrm>
                  <a:off x="1436" y="2948"/>
                  <a:ext cx="1" cy="5"/>
                </a:xfrm>
                <a:custGeom>
                  <a:avLst/>
                  <a:gdLst>
                    <a:gd name="T0" fmla="*/ 1 w 2"/>
                    <a:gd name="T1" fmla="*/ 1 h 9"/>
                    <a:gd name="T2" fmla="*/ 0 w 2"/>
                    <a:gd name="T3" fmla="*/ 1 h 9"/>
                    <a:gd name="T4" fmla="*/ 0 w 2"/>
                    <a:gd name="T5" fmla="*/ 1 h 9"/>
                    <a:gd name="T6" fmla="*/ 0 w 2"/>
                    <a:gd name="T7" fmla="*/ 1 h 9"/>
                    <a:gd name="T8" fmla="*/ 0 w 2"/>
                    <a:gd name="T9" fmla="*/ 1 h 9"/>
                    <a:gd name="T10" fmla="*/ 0 w 2"/>
                    <a:gd name="T11" fmla="*/ 1 h 9"/>
                    <a:gd name="T12" fmla="*/ 0 w 2"/>
                    <a:gd name="T13" fmla="*/ 1 h 9"/>
                    <a:gd name="T14" fmla="*/ 0 w 2"/>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9"/>
                    <a:gd name="T26" fmla="*/ 2 w 2"/>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9">
                      <a:moveTo>
                        <a:pt x="2" y="9"/>
                      </a:moveTo>
                      <a:lnTo>
                        <a:pt x="0" y="7"/>
                      </a:lnTo>
                      <a:lnTo>
                        <a:pt x="0" y="6"/>
                      </a:lnTo>
                      <a:lnTo>
                        <a:pt x="0" y="5"/>
                      </a:lnTo>
                      <a:lnTo>
                        <a:pt x="0" y="4"/>
                      </a:lnTo>
                      <a:lnTo>
                        <a:pt x="0" y="3"/>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6" name="Freeform 134"/>
                <p:cNvSpPr>
                  <a:spLocks/>
                </p:cNvSpPr>
                <p:nvPr/>
              </p:nvSpPr>
              <p:spPr bwMode="auto">
                <a:xfrm>
                  <a:off x="1436" y="2937"/>
                  <a:ext cx="1" cy="11"/>
                </a:xfrm>
                <a:custGeom>
                  <a:avLst/>
                  <a:gdLst>
                    <a:gd name="T0" fmla="*/ 1 w 1"/>
                    <a:gd name="T1" fmla="*/ 1 h 18"/>
                    <a:gd name="T2" fmla="*/ 0 w 1"/>
                    <a:gd name="T3" fmla="*/ 1 h 18"/>
                    <a:gd name="T4" fmla="*/ 0 w 1"/>
                    <a:gd name="T5" fmla="*/ 1 h 18"/>
                    <a:gd name="T6" fmla="*/ 0 w 1"/>
                    <a:gd name="T7" fmla="*/ 1 h 18"/>
                    <a:gd name="T8" fmla="*/ 0 w 1"/>
                    <a:gd name="T9" fmla="*/ 1 h 18"/>
                    <a:gd name="T10" fmla="*/ 0 w 1"/>
                    <a:gd name="T11" fmla="*/ 1 h 18"/>
                    <a:gd name="T12" fmla="*/ 0 w 1"/>
                    <a:gd name="T13" fmla="*/ 1 h 18"/>
                    <a:gd name="T14" fmla="*/ 0 w 1"/>
                    <a:gd name="T15" fmla="*/ 1 h 18"/>
                    <a:gd name="T16" fmla="*/ 1 w 1"/>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8"/>
                    <a:gd name="T29" fmla="*/ 1 w 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8">
                      <a:moveTo>
                        <a:pt x="1" y="18"/>
                      </a:moveTo>
                      <a:lnTo>
                        <a:pt x="0" y="16"/>
                      </a:lnTo>
                      <a:lnTo>
                        <a:pt x="0" y="13"/>
                      </a:lnTo>
                      <a:lnTo>
                        <a:pt x="0" y="11"/>
                      </a:lnTo>
                      <a:lnTo>
                        <a:pt x="0" y="9"/>
                      </a:lnTo>
                      <a:lnTo>
                        <a:pt x="0" y="6"/>
                      </a:lnTo>
                      <a:lnTo>
                        <a:pt x="0" y="4"/>
                      </a:lnTo>
                      <a:lnTo>
                        <a:pt x="0" y="1"/>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7" name="Freeform 135"/>
                <p:cNvSpPr>
                  <a:spLocks/>
                </p:cNvSpPr>
                <p:nvPr/>
              </p:nvSpPr>
              <p:spPr bwMode="auto">
                <a:xfrm>
                  <a:off x="1436" y="2924"/>
                  <a:ext cx="4" cy="13"/>
                </a:xfrm>
                <a:custGeom>
                  <a:avLst/>
                  <a:gdLst>
                    <a:gd name="T0" fmla="*/ 0 w 5"/>
                    <a:gd name="T1" fmla="*/ 2 h 17"/>
                    <a:gd name="T2" fmla="*/ 0 w 5"/>
                    <a:gd name="T3" fmla="*/ 2 h 17"/>
                    <a:gd name="T4" fmla="*/ 0 w 5"/>
                    <a:gd name="T5" fmla="*/ 2 h 17"/>
                    <a:gd name="T6" fmla="*/ 2 w 5"/>
                    <a:gd name="T7" fmla="*/ 2 h 17"/>
                    <a:gd name="T8" fmla="*/ 2 w 5"/>
                    <a:gd name="T9" fmla="*/ 2 h 17"/>
                    <a:gd name="T10" fmla="*/ 2 w 5"/>
                    <a:gd name="T11" fmla="*/ 2 h 17"/>
                    <a:gd name="T12" fmla="*/ 2 w 5"/>
                    <a:gd name="T13" fmla="*/ 2 h 17"/>
                    <a:gd name="T14" fmla="*/ 2 w 5"/>
                    <a:gd name="T15" fmla="*/ 2 h 17"/>
                    <a:gd name="T16" fmla="*/ 2 w 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7"/>
                    <a:gd name="T29" fmla="*/ 5 w 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7">
                      <a:moveTo>
                        <a:pt x="0" y="17"/>
                      </a:moveTo>
                      <a:lnTo>
                        <a:pt x="0" y="14"/>
                      </a:lnTo>
                      <a:lnTo>
                        <a:pt x="0" y="12"/>
                      </a:lnTo>
                      <a:lnTo>
                        <a:pt x="2" y="10"/>
                      </a:lnTo>
                      <a:lnTo>
                        <a:pt x="2" y="8"/>
                      </a:lnTo>
                      <a:lnTo>
                        <a:pt x="3" y="5"/>
                      </a:lnTo>
                      <a:lnTo>
                        <a:pt x="3" y="4"/>
                      </a:lnTo>
                      <a:lnTo>
                        <a:pt x="4" y="2"/>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8" name="Freeform 136"/>
                <p:cNvSpPr>
                  <a:spLocks/>
                </p:cNvSpPr>
                <p:nvPr/>
              </p:nvSpPr>
              <p:spPr bwMode="auto">
                <a:xfrm>
                  <a:off x="1440" y="2917"/>
                  <a:ext cx="0" cy="7"/>
                </a:xfrm>
                <a:custGeom>
                  <a:avLst/>
                  <a:gdLst>
                    <a:gd name="T0" fmla="*/ 0 w 1"/>
                    <a:gd name="T1" fmla="*/ 1 h 10"/>
                    <a:gd name="T2" fmla="*/ 0 w 1"/>
                    <a:gd name="T3" fmla="*/ 1 h 10"/>
                    <a:gd name="T4" fmla="*/ 0 w 1"/>
                    <a:gd name="T5" fmla="*/ 1 h 10"/>
                    <a:gd name="T6" fmla="*/ 0 w 1"/>
                    <a:gd name="T7" fmla="*/ 1 h 10"/>
                    <a:gd name="T8" fmla="*/ 0 w 1"/>
                    <a:gd name="T9" fmla="*/ 1 h 10"/>
                    <a:gd name="T10" fmla="*/ 0 w 1"/>
                    <a:gd name="T11" fmla="*/ 1 h 10"/>
                    <a:gd name="T12" fmla="*/ 0 w 1"/>
                    <a:gd name="T13" fmla="*/ 1 h 10"/>
                    <a:gd name="T14" fmla="*/ 0 w 1"/>
                    <a:gd name="T15" fmla="*/ 0 h 10"/>
                    <a:gd name="T16" fmla="*/ 0 w 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0"/>
                    <a:gd name="T29" fmla="*/ 0 w 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0">
                      <a:moveTo>
                        <a:pt x="0" y="10"/>
                      </a:moveTo>
                      <a:lnTo>
                        <a:pt x="0" y="8"/>
                      </a:lnTo>
                      <a:lnTo>
                        <a:pt x="0" y="7"/>
                      </a:lnTo>
                      <a:lnTo>
                        <a:pt x="0" y="6"/>
                      </a:lnTo>
                      <a:lnTo>
                        <a:pt x="0" y="3"/>
                      </a:lnTo>
                      <a:lnTo>
                        <a:pt x="0" y="2"/>
                      </a:lnTo>
                      <a:lnTo>
                        <a:pt x="0" y="1"/>
                      </a:lnTo>
                      <a:lnTo>
                        <a:pt x="0" y="0"/>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59" name="Freeform 137"/>
                <p:cNvSpPr>
                  <a:spLocks/>
                </p:cNvSpPr>
                <p:nvPr/>
              </p:nvSpPr>
              <p:spPr bwMode="auto">
                <a:xfrm>
                  <a:off x="1440" y="2911"/>
                  <a:ext cx="0" cy="6"/>
                </a:xfrm>
                <a:custGeom>
                  <a:avLst/>
                  <a:gdLst>
                    <a:gd name="T0" fmla="*/ 0 w 2"/>
                    <a:gd name="T1" fmla="*/ 1 h 12"/>
                    <a:gd name="T2" fmla="*/ 0 w 2"/>
                    <a:gd name="T3" fmla="*/ 1 h 12"/>
                    <a:gd name="T4" fmla="*/ 0 w 2"/>
                    <a:gd name="T5" fmla="*/ 1 h 12"/>
                    <a:gd name="T6" fmla="*/ 0 w 2"/>
                    <a:gd name="T7" fmla="*/ 1 h 12"/>
                    <a:gd name="T8" fmla="*/ 0 w 2"/>
                    <a:gd name="T9" fmla="*/ 1 h 12"/>
                    <a:gd name="T10" fmla="*/ 0 w 2"/>
                    <a:gd name="T11" fmla="*/ 1 h 12"/>
                    <a:gd name="T12" fmla="*/ 0 w 2"/>
                    <a:gd name="T13" fmla="*/ 1 h 12"/>
                    <a:gd name="T14" fmla="*/ 0 w 2"/>
                    <a:gd name="T15" fmla="*/ 1 h 12"/>
                    <a:gd name="T16" fmla="*/ 0 w 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2"/>
                    <a:gd name="T29" fmla="*/ 0 w 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2">
                      <a:moveTo>
                        <a:pt x="0" y="12"/>
                      </a:moveTo>
                      <a:lnTo>
                        <a:pt x="0" y="9"/>
                      </a:lnTo>
                      <a:lnTo>
                        <a:pt x="0" y="8"/>
                      </a:lnTo>
                      <a:lnTo>
                        <a:pt x="0" y="7"/>
                      </a:lnTo>
                      <a:lnTo>
                        <a:pt x="0" y="4"/>
                      </a:lnTo>
                      <a:lnTo>
                        <a:pt x="0" y="3"/>
                      </a:lnTo>
                      <a:lnTo>
                        <a:pt x="0" y="2"/>
                      </a:lnTo>
                      <a:lnTo>
                        <a:pt x="0" y="1"/>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0" name="Freeform 138"/>
                <p:cNvSpPr>
                  <a:spLocks/>
                </p:cNvSpPr>
                <p:nvPr/>
              </p:nvSpPr>
              <p:spPr bwMode="auto">
                <a:xfrm>
                  <a:off x="1440" y="2904"/>
                  <a:ext cx="2" cy="7"/>
                </a:xfrm>
                <a:custGeom>
                  <a:avLst/>
                  <a:gdLst>
                    <a:gd name="T0" fmla="*/ 0 w 2"/>
                    <a:gd name="T1" fmla="*/ 1 h 10"/>
                    <a:gd name="T2" fmla="*/ 0 w 2"/>
                    <a:gd name="T3" fmla="*/ 1 h 10"/>
                    <a:gd name="T4" fmla="*/ 0 w 2"/>
                    <a:gd name="T5" fmla="*/ 1 h 10"/>
                    <a:gd name="T6" fmla="*/ 0 w 2"/>
                    <a:gd name="T7" fmla="*/ 1 h 10"/>
                    <a:gd name="T8" fmla="*/ 0 w 2"/>
                    <a:gd name="T9" fmla="*/ 1 h 10"/>
                    <a:gd name="T10" fmla="*/ 1 w 2"/>
                    <a:gd name="T11" fmla="*/ 1 h 10"/>
                    <a:gd name="T12" fmla="*/ 1 w 2"/>
                    <a:gd name="T13" fmla="*/ 1 h 10"/>
                    <a:gd name="T14" fmla="*/ 1 w 2"/>
                    <a:gd name="T15" fmla="*/ 0 h 10"/>
                    <a:gd name="T16" fmla="*/ 2 w 2"/>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0"/>
                    <a:gd name="T29" fmla="*/ 2 w 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0">
                      <a:moveTo>
                        <a:pt x="0" y="10"/>
                      </a:moveTo>
                      <a:lnTo>
                        <a:pt x="0" y="7"/>
                      </a:lnTo>
                      <a:lnTo>
                        <a:pt x="0" y="6"/>
                      </a:lnTo>
                      <a:lnTo>
                        <a:pt x="0" y="5"/>
                      </a:lnTo>
                      <a:lnTo>
                        <a:pt x="0" y="4"/>
                      </a:lnTo>
                      <a:lnTo>
                        <a:pt x="1" y="2"/>
                      </a:lnTo>
                      <a:lnTo>
                        <a:pt x="1" y="1"/>
                      </a:lnTo>
                      <a:lnTo>
                        <a:pt x="1" y="0"/>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1" name="Freeform 139"/>
                <p:cNvSpPr>
                  <a:spLocks/>
                </p:cNvSpPr>
                <p:nvPr/>
              </p:nvSpPr>
              <p:spPr bwMode="auto">
                <a:xfrm>
                  <a:off x="1442" y="2898"/>
                  <a:ext cx="3" cy="6"/>
                </a:xfrm>
                <a:custGeom>
                  <a:avLst/>
                  <a:gdLst>
                    <a:gd name="T0" fmla="*/ 0 w 4"/>
                    <a:gd name="T1" fmla="*/ 3 h 7"/>
                    <a:gd name="T2" fmla="*/ 0 w 4"/>
                    <a:gd name="T3" fmla="*/ 3 h 7"/>
                    <a:gd name="T4" fmla="*/ 0 w 4"/>
                    <a:gd name="T5" fmla="*/ 3 h 7"/>
                    <a:gd name="T6" fmla="*/ 1 w 4"/>
                    <a:gd name="T7" fmla="*/ 3 h 7"/>
                    <a:gd name="T8" fmla="*/ 1 w 4"/>
                    <a:gd name="T9" fmla="*/ 2 h 7"/>
                    <a:gd name="T10" fmla="*/ 2 w 4"/>
                    <a:gd name="T11" fmla="*/ 1 h 7"/>
                    <a:gd name="T12" fmla="*/ 2 w 4"/>
                    <a:gd name="T13" fmla="*/ 0 h 7"/>
                    <a:gd name="T14" fmla="*/ 2 w 4"/>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0" y="7"/>
                      </a:moveTo>
                      <a:lnTo>
                        <a:pt x="0" y="6"/>
                      </a:lnTo>
                      <a:lnTo>
                        <a:pt x="0" y="5"/>
                      </a:lnTo>
                      <a:lnTo>
                        <a:pt x="1" y="3"/>
                      </a:lnTo>
                      <a:lnTo>
                        <a:pt x="1" y="2"/>
                      </a:lnTo>
                      <a:lnTo>
                        <a:pt x="2" y="1"/>
                      </a:lnTo>
                      <a:lnTo>
                        <a:pt x="2" y="0"/>
                      </a:lnTo>
                      <a:lnTo>
                        <a:pt x="4"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2" name="Freeform 140"/>
                <p:cNvSpPr>
                  <a:spLocks/>
                </p:cNvSpPr>
                <p:nvPr/>
              </p:nvSpPr>
              <p:spPr bwMode="auto">
                <a:xfrm>
                  <a:off x="1445" y="2893"/>
                  <a:ext cx="1" cy="5"/>
                </a:xfrm>
                <a:custGeom>
                  <a:avLst/>
                  <a:gdLst>
                    <a:gd name="T0" fmla="*/ 0 w 4"/>
                    <a:gd name="T1" fmla="*/ 1 h 10"/>
                    <a:gd name="T2" fmla="*/ 0 w 4"/>
                    <a:gd name="T3" fmla="*/ 1 h 10"/>
                    <a:gd name="T4" fmla="*/ 0 w 4"/>
                    <a:gd name="T5" fmla="*/ 1 h 10"/>
                    <a:gd name="T6" fmla="*/ 0 w 4"/>
                    <a:gd name="T7" fmla="*/ 1 h 10"/>
                    <a:gd name="T8" fmla="*/ 0 w 4"/>
                    <a:gd name="T9" fmla="*/ 1 h 10"/>
                    <a:gd name="T10" fmla="*/ 0 w 4"/>
                    <a:gd name="T11" fmla="*/ 1 h 10"/>
                    <a:gd name="T12" fmla="*/ 0 w 4"/>
                    <a:gd name="T13" fmla="*/ 1 h 10"/>
                    <a:gd name="T14" fmla="*/ 0 w 4"/>
                    <a:gd name="T15" fmla="*/ 0 h 10"/>
                    <a:gd name="T16" fmla="*/ 0 w 4"/>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0"/>
                    <a:gd name="T29" fmla="*/ 4 w 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0">
                      <a:moveTo>
                        <a:pt x="0" y="10"/>
                      </a:moveTo>
                      <a:lnTo>
                        <a:pt x="0" y="7"/>
                      </a:lnTo>
                      <a:lnTo>
                        <a:pt x="0" y="6"/>
                      </a:lnTo>
                      <a:lnTo>
                        <a:pt x="1" y="5"/>
                      </a:lnTo>
                      <a:lnTo>
                        <a:pt x="1" y="4"/>
                      </a:lnTo>
                      <a:lnTo>
                        <a:pt x="2" y="3"/>
                      </a:lnTo>
                      <a:lnTo>
                        <a:pt x="2" y="1"/>
                      </a:lnTo>
                      <a:lnTo>
                        <a:pt x="3" y="0"/>
                      </a:lnTo>
                      <a:lnTo>
                        <a:pt x="4"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3" name="Freeform 141"/>
                <p:cNvSpPr>
                  <a:spLocks/>
                </p:cNvSpPr>
                <p:nvPr/>
              </p:nvSpPr>
              <p:spPr bwMode="auto">
                <a:xfrm>
                  <a:off x="1446" y="2886"/>
                  <a:ext cx="2" cy="7"/>
                </a:xfrm>
                <a:custGeom>
                  <a:avLst/>
                  <a:gdLst>
                    <a:gd name="T0" fmla="*/ 0 w 3"/>
                    <a:gd name="T1" fmla="*/ 4 h 8"/>
                    <a:gd name="T2" fmla="*/ 0 w 3"/>
                    <a:gd name="T3" fmla="*/ 4 h 8"/>
                    <a:gd name="T4" fmla="*/ 0 w 3"/>
                    <a:gd name="T5" fmla="*/ 4 h 8"/>
                    <a:gd name="T6" fmla="*/ 0 w 3"/>
                    <a:gd name="T7" fmla="*/ 4 h 8"/>
                    <a:gd name="T8" fmla="*/ 0 w 3"/>
                    <a:gd name="T9" fmla="*/ 3 h 8"/>
                    <a:gd name="T10" fmla="*/ 0 w 3"/>
                    <a:gd name="T11" fmla="*/ 2 h 8"/>
                    <a:gd name="T12" fmla="*/ 1 w 3"/>
                    <a:gd name="T13" fmla="*/ 1 h 8"/>
                    <a:gd name="T14" fmla="*/ 1 w 3"/>
                    <a:gd name="T15" fmla="*/ 0 h 8"/>
                    <a:gd name="T16" fmla="*/ 1 w 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8"/>
                    <a:gd name="T29" fmla="*/ 3 w 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8">
                      <a:moveTo>
                        <a:pt x="0" y="8"/>
                      </a:moveTo>
                      <a:lnTo>
                        <a:pt x="0" y="7"/>
                      </a:lnTo>
                      <a:lnTo>
                        <a:pt x="0" y="6"/>
                      </a:lnTo>
                      <a:lnTo>
                        <a:pt x="0" y="5"/>
                      </a:lnTo>
                      <a:lnTo>
                        <a:pt x="0" y="3"/>
                      </a:lnTo>
                      <a:lnTo>
                        <a:pt x="0" y="2"/>
                      </a:lnTo>
                      <a:lnTo>
                        <a:pt x="2" y="1"/>
                      </a:lnTo>
                      <a:lnTo>
                        <a:pt x="2" y="0"/>
                      </a:lnTo>
                      <a:lnTo>
                        <a:pt x="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4" name="Freeform 142"/>
                <p:cNvSpPr>
                  <a:spLocks/>
                </p:cNvSpPr>
                <p:nvPr/>
              </p:nvSpPr>
              <p:spPr bwMode="auto">
                <a:xfrm>
                  <a:off x="1448" y="2882"/>
                  <a:ext cx="5" cy="4"/>
                </a:xfrm>
                <a:custGeom>
                  <a:avLst/>
                  <a:gdLst>
                    <a:gd name="T0" fmla="*/ 0 w 7"/>
                    <a:gd name="T1" fmla="*/ 0 h 9"/>
                    <a:gd name="T2" fmla="*/ 0 w 7"/>
                    <a:gd name="T3" fmla="*/ 0 h 9"/>
                    <a:gd name="T4" fmla="*/ 1 w 7"/>
                    <a:gd name="T5" fmla="*/ 0 h 9"/>
                    <a:gd name="T6" fmla="*/ 1 w 7"/>
                    <a:gd name="T7" fmla="*/ 0 h 9"/>
                    <a:gd name="T8" fmla="*/ 1 w 7"/>
                    <a:gd name="T9" fmla="*/ 0 h 9"/>
                    <a:gd name="T10" fmla="*/ 1 w 7"/>
                    <a:gd name="T11" fmla="*/ 0 h 9"/>
                    <a:gd name="T12" fmla="*/ 1 w 7"/>
                    <a:gd name="T13" fmla="*/ 0 h 9"/>
                    <a:gd name="T14" fmla="*/ 1 w 7"/>
                    <a:gd name="T15" fmla="*/ 0 h 9"/>
                    <a:gd name="T16" fmla="*/ 1 w 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0" y="9"/>
                      </a:moveTo>
                      <a:lnTo>
                        <a:pt x="0" y="8"/>
                      </a:lnTo>
                      <a:lnTo>
                        <a:pt x="1" y="6"/>
                      </a:lnTo>
                      <a:lnTo>
                        <a:pt x="1" y="5"/>
                      </a:lnTo>
                      <a:lnTo>
                        <a:pt x="2" y="4"/>
                      </a:lnTo>
                      <a:lnTo>
                        <a:pt x="3" y="3"/>
                      </a:lnTo>
                      <a:lnTo>
                        <a:pt x="5" y="2"/>
                      </a:lnTo>
                      <a:lnTo>
                        <a:pt x="6" y="0"/>
                      </a:lnTo>
                      <a:lnTo>
                        <a:pt x="7"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5" name="Freeform 143"/>
                <p:cNvSpPr>
                  <a:spLocks/>
                </p:cNvSpPr>
                <p:nvPr/>
              </p:nvSpPr>
              <p:spPr bwMode="auto">
                <a:xfrm>
                  <a:off x="1453" y="2878"/>
                  <a:ext cx="6" cy="4"/>
                </a:xfrm>
                <a:custGeom>
                  <a:avLst/>
                  <a:gdLst>
                    <a:gd name="T0" fmla="*/ 0 w 7"/>
                    <a:gd name="T1" fmla="*/ 1 h 6"/>
                    <a:gd name="T2" fmla="*/ 0 w 7"/>
                    <a:gd name="T3" fmla="*/ 1 h 6"/>
                    <a:gd name="T4" fmla="*/ 1 w 7"/>
                    <a:gd name="T5" fmla="*/ 1 h 6"/>
                    <a:gd name="T6" fmla="*/ 2 w 7"/>
                    <a:gd name="T7" fmla="*/ 1 h 6"/>
                    <a:gd name="T8" fmla="*/ 3 w 7"/>
                    <a:gd name="T9" fmla="*/ 1 h 6"/>
                    <a:gd name="T10" fmla="*/ 3 w 7"/>
                    <a:gd name="T11" fmla="*/ 1 h 6"/>
                    <a:gd name="T12" fmla="*/ 3 w 7"/>
                    <a:gd name="T13" fmla="*/ 1 h 6"/>
                    <a:gd name="T14" fmla="*/ 3 w 7"/>
                    <a:gd name="T15" fmla="*/ 0 h 6"/>
                    <a:gd name="T16" fmla="*/ 3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0" y="6"/>
                      </a:moveTo>
                      <a:lnTo>
                        <a:pt x="0" y="5"/>
                      </a:lnTo>
                      <a:lnTo>
                        <a:pt x="1" y="4"/>
                      </a:lnTo>
                      <a:lnTo>
                        <a:pt x="2" y="3"/>
                      </a:lnTo>
                      <a:lnTo>
                        <a:pt x="4" y="3"/>
                      </a:lnTo>
                      <a:lnTo>
                        <a:pt x="4" y="2"/>
                      </a:lnTo>
                      <a:lnTo>
                        <a:pt x="5" y="2"/>
                      </a:lnTo>
                      <a:lnTo>
                        <a:pt x="6" y="0"/>
                      </a:lnTo>
                      <a:lnTo>
                        <a:pt x="7"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6" name="Freeform 144"/>
                <p:cNvSpPr>
                  <a:spLocks/>
                </p:cNvSpPr>
                <p:nvPr/>
              </p:nvSpPr>
              <p:spPr bwMode="auto">
                <a:xfrm>
                  <a:off x="1459" y="2870"/>
                  <a:ext cx="1" cy="8"/>
                </a:xfrm>
                <a:custGeom>
                  <a:avLst/>
                  <a:gdLst>
                    <a:gd name="T0" fmla="*/ 0 w 5"/>
                    <a:gd name="T1" fmla="*/ 1 h 13"/>
                    <a:gd name="T2" fmla="*/ 0 w 5"/>
                    <a:gd name="T3" fmla="*/ 1 h 13"/>
                    <a:gd name="T4" fmla="*/ 0 w 5"/>
                    <a:gd name="T5" fmla="*/ 1 h 13"/>
                    <a:gd name="T6" fmla="*/ 0 w 5"/>
                    <a:gd name="T7" fmla="*/ 1 h 13"/>
                    <a:gd name="T8" fmla="*/ 0 w 5"/>
                    <a:gd name="T9" fmla="*/ 1 h 13"/>
                    <a:gd name="T10" fmla="*/ 0 w 5"/>
                    <a:gd name="T11" fmla="*/ 1 h 13"/>
                    <a:gd name="T12" fmla="*/ 0 w 5"/>
                    <a:gd name="T13" fmla="*/ 1 h 13"/>
                    <a:gd name="T14" fmla="*/ 0 w 5"/>
                    <a:gd name="T15" fmla="*/ 1 h 13"/>
                    <a:gd name="T16" fmla="*/ 0 w 5"/>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3"/>
                    <a:gd name="T29" fmla="*/ 5 w 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3">
                      <a:moveTo>
                        <a:pt x="0" y="13"/>
                      </a:moveTo>
                      <a:lnTo>
                        <a:pt x="0" y="11"/>
                      </a:lnTo>
                      <a:lnTo>
                        <a:pt x="1" y="10"/>
                      </a:lnTo>
                      <a:lnTo>
                        <a:pt x="1" y="9"/>
                      </a:lnTo>
                      <a:lnTo>
                        <a:pt x="3" y="6"/>
                      </a:lnTo>
                      <a:lnTo>
                        <a:pt x="3" y="5"/>
                      </a:lnTo>
                      <a:lnTo>
                        <a:pt x="4" y="3"/>
                      </a:lnTo>
                      <a:lnTo>
                        <a:pt x="4" y="1"/>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7" name="Freeform 145"/>
                <p:cNvSpPr>
                  <a:spLocks/>
                </p:cNvSpPr>
                <p:nvPr/>
              </p:nvSpPr>
              <p:spPr bwMode="auto">
                <a:xfrm>
                  <a:off x="1459" y="2859"/>
                  <a:ext cx="1" cy="11"/>
                </a:xfrm>
                <a:custGeom>
                  <a:avLst/>
                  <a:gdLst>
                    <a:gd name="T0" fmla="*/ 0 w 5"/>
                    <a:gd name="T1" fmla="*/ 1 h 15"/>
                    <a:gd name="T2" fmla="*/ 0 w 5"/>
                    <a:gd name="T3" fmla="*/ 1 h 15"/>
                    <a:gd name="T4" fmla="*/ 0 w 5"/>
                    <a:gd name="T5" fmla="*/ 1 h 15"/>
                    <a:gd name="T6" fmla="*/ 0 w 5"/>
                    <a:gd name="T7" fmla="*/ 1 h 15"/>
                    <a:gd name="T8" fmla="*/ 0 w 5"/>
                    <a:gd name="T9" fmla="*/ 1 h 15"/>
                    <a:gd name="T10" fmla="*/ 0 w 5"/>
                    <a:gd name="T11" fmla="*/ 1 h 15"/>
                    <a:gd name="T12" fmla="*/ 0 w 5"/>
                    <a:gd name="T13" fmla="*/ 1 h 15"/>
                    <a:gd name="T14" fmla="*/ 0 w 5"/>
                    <a:gd name="T15" fmla="*/ 1 h 15"/>
                    <a:gd name="T16" fmla="*/ 0 w 5"/>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5"/>
                    <a:gd name="T29" fmla="*/ 5 w 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5">
                      <a:moveTo>
                        <a:pt x="5" y="15"/>
                      </a:moveTo>
                      <a:lnTo>
                        <a:pt x="4" y="13"/>
                      </a:lnTo>
                      <a:lnTo>
                        <a:pt x="3" y="10"/>
                      </a:lnTo>
                      <a:lnTo>
                        <a:pt x="3" y="8"/>
                      </a:lnTo>
                      <a:lnTo>
                        <a:pt x="3" y="6"/>
                      </a:lnTo>
                      <a:lnTo>
                        <a:pt x="1" y="4"/>
                      </a:lnTo>
                      <a:lnTo>
                        <a:pt x="0"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8" name="Freeform 146"/>
                <p:cNvSpPr>
                  <a:spLocks/>
                </p:cNvSpPr>
                <p:nvPr/>
              </p:nvSpPr>
              <p:spPr bwMode="auto">
                <a:xfrm>
                  <a:off x="1457" y="2854"/>
                  <a:ext cx="2" cy="5"/>
                </a:xfrm>
                <a:custGeom>
                  <a:avLst/>
                  <a:gdLst>
                    <a:gd name="T0" fmla="*/ 256 w 1"/>
                    <a:gd name="T1" fmla="*/ 1 h 9"/>
                    <a:gd name="T2" fmla="*/ 0 w 1"/>
                    <a:gd name="T3" fmla="*/ 1 h 9"/>
                    <a:gd name="T4" fmla="*/ 0 w 1"/>
                    <a:gd name="T5" fmla="*/ 1 h 9"/>
                    <a:gd name="T6" fmla="*/ 0 w 1"/>
                    <a:gd name="T7" fmla="*/ 1 h 9"/>
                    <a:gd name="T8" fmla="*/ 0 w 1"/>
                    <a:gd name="T9" fmla="*/ 1 h 9"/>
                    <a:gd name="T10" fmla="*/ 0 w 1"/>
                    <a:gd name="T11" fmla="*/ 1 h 9"/>
                    <a:gd name="T12" fmla="*/ 0 w 1"/>
                    <a:gd name="T13" fmla="*/ 0 h 9"/>
                    <a:gd name="T14" fmla="*/ 256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9"/>
                      </a:moveTo>
                      <a:lnTo>
                        <a:pt x="0" y="6"/>
                      </a:lnTo>
                      <a:lnTo>
                        <a:pt x="0" y="5"/>
                      </a:lnTo>
                      <a:lnTo>
                        <a:pt x="0" y="4"/>
                      </a:lnTo>
                      <a:lnTo>
                        <a:pt x="0" y="3"/>
                      </a:lnTo>
                      <a:lnTo>
                        <a:pt x="0" y="1"/>
                      </a:lnTo>
                      <a:lnTo>
                        <a:pt x="0" y="0"/>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69" name="Freeform 147"/>
                <p:cNvSpPr>
                  <a:spLocks/>
                </p:cNvSpPr>
                <p:nvPr/>
              </p:nvSpPr>
              <p:spPr bwMode="auto">
                <a:xfrm>
                  <a:off x="1459" y="2851"/>
                  <a:ext cx="3" cy="3"/>
                </a:xfrm>
                <a:custGeom>
                  <a:avLst/>
                  <a:gdLst>
                    <a:gd name="T0" fmla="*/ 0 w 7"/>
                    <a:gd name="T1" fmla="*/ 1 h 6"/>
                    <a:gd name="T2" fmla="*/ 0 w 7"/>
                    <a:gd name="T3" fmla="*/ 1 h 6"/>
                    <a:gd name="T4" fmla="*/ 0 w 7"/>
                    <a:gd name="T5" fmla="*/ 1 h 6"/>
                    <a:gd name="T6" fmla="*/ 0 w 7"/>
                    <a:gd name="T7" fmla="*/ 1 h 6"/>
                    <a:gd name="T8" fmla="*/ 0 w 7"/>
                    <a:gd name="T9" fmla="*/ 1 h 6"/>
                    <a:gd name="T10" fmla="*/ 0 w 7"/>
                    <a:gd name="T11" fmla="*/ 1 h 6"/>
                    <a:gd name="T12" fmla="*/ 0 w 7"/>
                    <a:gd name="T13" fmla="*/ 0 h 6"/>
                    <a:gd name="T14" fmla="*/ 0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0" y="6"/>
                      </a:moveTo>
                      <a:lnTo>
                        <a:pt x="0" y="5"/>
                      </a:lnTo>
                      <a:lnTo>
                        <a:pt x="0" y="4"/>
                      </a:lnTo>
                      <a:lnTo>
                        <a:pt x="1" y="3"/>
                      </a:lnTo>
                      <a:lnTo>
                        <a:pt x="3" y="3"/>
                      </a:lnTo>
                      <a:lnTo>
                        <a:pt x="4" y="1"/>
                      </a:lnTo>
                      <a:lnTo>
                        <a:pt x="5" y="0"/>
                      </a:lnTo>
                      <a:lnTo>
                        <a:pt x="7"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0" name="Freeform 148"/>
                <p:cNvSpPr>
                  <a:spLocks/>
                </p:cNvSpPr>
                <p:nvPr/>
              </p:nvSpPr>
              <p:spPr bwMode="auto">
                <a:xfrm>
                  <a:off x="1462" y="2844"/>
                  <a:ext cx="2" cy="7"/>
                </a:xfrm>
                <a:custGeom>
                  <a:avLst/>
                  <a:gdLst>
                    <a:gd name="T0" fmla="*/ 0 w 3"/>
                    <a:gd name="T1" fmla="*/ 4 h 8"/>
                    <a:gd name="T2" fmla="*/ 0 w 3"/>
                    <a:gd name="T3" fmla="*/ 4 h 8"/>
                    <a:gd name="T4" fmla="*/ 0 w 3"/>
                    <a:gd name="T5" fmla="*/ 4 h 8"/>
                    <a:gd name="T6" fmla="*/ 1 w 3"/>
                    <a:gd name="T7" fmla="*/ 4 h 8"/>
                    <a:gd name="T8" fmla="*/ 1 w 3"/>
                    <a:gd name="T9" fmla="*/ 3 h 8"/>
                    <a:gd name="T10" fmla="*/ 1 w 3"/>
                    <a:gd name="T11" fmla="*/ 2 h 8"/>
                    <a:gd name="T12" fmla="*/ 1 w 3"/>
                    <a:gd name="T13" fmla="*/ 1 h 8"/>
                    <a:gd name="T14" fmla="*/ 1 w 3"/>
                    <a:gd name="T15" fmla="*/ 0 h 8"/>
                    <a:gd name="T16" fmla="*/ 1 w 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8"/>
                    <a:gd name="T29" fmla="*/ 3 w 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8">
                      <a:moveTo>
                        <a:pt x="0" y="8"/>
                      </a:moveTo>
                      <a:lnTo>
                        <a:pt x="0" y="7"/>
                      </a:lnTo>
                      <a:lnTo>
                        <a:pt x="0" y="6"/>
                      </a:lnTo>
                      <a:lnTo>
                        <a:pt x="2" y="5"/>
                      </a:lnTo>
                      <a:lnTo>
                        <a:pt x="2" y="3"/>
                      </a:lnTo>
                      <a:lnTo>
                        <a:pt x="2" y="2"/>
                      </a:lnTo>
                      <a:lnTo>
                        <a:pt x="2" y="1"/>
                      </a:lnTo>
                      <a:lnTo>
                        <a:pt x="2" y="0"/>
                      </a:lnTo>
                      <a:lnTo>
                        <a:pt x="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1" name="Freeform 149"/>
                <p:cNvSpPr>
                  <a:spLocks/>
                </p:cNvSpPr>
                <p:nvPr/>
              </p:nvSpPr>
              <p:spPr bwMode="auto">
                <a:xfrm>
                  <a:off x="1462" y="2834"/>
                  <a:ext cx="2" cy="10"/>
                </a:xfrm>
                <a:custGeom>
                  <a:avLst/>
                  <a:gdLst>
                    <a:gd name="T0" fmla="*/ 1 w 3"/>
                    <a:gd name="T1" fmla="*/ 1 h 15"/>
                    <a:gd name="T2" fmla="*/ 1 w 3"/>
                    <a:gd name="T3" fmla="*/ 1 h 15"/>
                    <a:gd name="T4" fmla="*/ 1 w 3"/>
                    <a:gd name="T5" fmla="*/ 1 h 15"/>
                    <a:gd name="T6" fmla="*/ 1 w 3"/>
                    <a:gd name="T7" fmla="*/ 1 h 15"/>
                    <a:gd name="T8" fmla="*/ 0 w 3"/>
                    <a:gd name="T9" fmla="*/ 1 h 15"/>
                    <a:gd name="T10" fmla="*/ 0 w 3"/>
                    <a:gd name="T11" fmla="*/ 1 h 15"/>
                    <a:gd name="T12" fmla="*/ 0 w 3"/>
                    <a:gd name="T13" fmla="*/ 1 h 15"/>
                    <a:gd name="T14" fmla="*/ 0 w 3"/>
                    <a:gd name="T15" fmla="*/ 1 h 15"/>
                    <a:gd name="T16" fmla="*/ 0 w 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5"/>
                    <a:gd name="T29" fmla="*/ 3 w 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5">
                      <a:moveTo>
                        <a:pt x="3" y="15"/>
                      </a:moveTo>
                      <a:lnTo>
                        <a:pt x="2" y="12"/>
                      </a:lnTo>
                      <a:lnTo>
                        <a:pt x="2" y="10"/>
                      </a:lnTo>
                      <a:lnTo>
                        <a:pt x="2" y="9"/>
                      </a:lnTo>
                      <a:lnTo>
                        <a:pt x="0" y="6"/>
                      </a:lnTo>
                      <a:lnTo>
                        <a:pt x="0" y="5"/>
                      </a:lnTo>
                      <a:lnTo>
                        <a:pt x="0" y="3"/>
                      </a:lnTo>
                      <a:lnTo>
                        <a:pt x="0" y="2"/>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2" name="Freeform 150"/>
                <p:cNvSpPr>
                  <a:spLocks/>
                </p:cNvSpPr>
                <p:nvPr/>
              </p:nvSpPr>
              <p:spPr bwMode="auto">
                <a:xfrm>
                  <a:off x="1462" y="2828"/>
                  <a:ext cx="2" cy="6"/>
                </a:xfrm>
                <a:custGeom>
                  <a:avLst/>
                  <a:gdLst>
                    <a:gd name="T0" fmla="*/ 256 w 1"/>
                    <a:gd name="T1" fmla="*/ 1 h 10"/>
                    <a:gd name="T2" fmla="*/ 0 w 1"/>
                    <a:gd name="T3" fmla="*/ 1 h 10"/>
                    <a:gd name="T4" fmla="*/ 0 w 1"/>
                    <a:gd name="T5" fmla="*/ 1 h 10"/>
                    <a:gd name="T6" fmla="*/ 0 w 1"/>
                    <a:gd name="T7" fmla="*/ 1 h 10"/>
                    <a:gd name="T8" fmla="*/ 0 w 1"/>
                    <a:gd name="T9" fmla="*/ 1 h 10"/>
                    <a:gd name="T10" fmla="*/ 0 w 1"/>
                    <a:gd name="T11" fmla="*/ 1 h 10"/>
                    <a:gd name="T12" fmla="*/ 0 w 1"/>
                    <a:gd name="T13" fmla="*/ 1 h 10"/>
                    <a:gd name="T14" fmla="*/ 0 w 1"/>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0"/>
                    <a:gd name="T26" fmla="*/ 1 w 1"/>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0">
                      <a:moveTo>
                        <a:pt x="1" y="10"/>
                      </a:moveTo>
                      <a:lnTo>
                        <a:pt x="0" y="8"/>
                      </a:lnTo>
                      <a:lnTo>
                        <a:pt x="0" y="7"/>
                      </a:lnTo>
                      <a:lnTo>
                        <a:pt x="0" y="6"/>
                      </a:lnTo>
                      <a:lnTo>
                        <a:pt x="0" y="4"/>
                      </a:lnTo>
                      <a:lnTo>
                        <a:pt x="0" y="3"/>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3" name="Freeform 151"/>
                <p:cNvSpPr>
                  <a:spLocks/>
                </p:cNvSpPr>
                <p:nvPr/>
              </p:nvSpPr>
              <p:spPr bwMode="auto">
                <a:xfrm>
                  <a:off x="1460" y="2823"/>
                  <a:ext cx="2" cy="5"/>
                </a:xfrm>
                <a:custGeom>
                  <a:avLst/>
                  <a:gdLst>
                    <a:gd name="T0" fmla="*/ 256 w 1"/>
                    <a:gd name="T1" fmla="*/ 1 h 9"/>
                    <a:gd name="T2" fmla="*/ 0 w 1"/>
                    <a:gd name="T3" fmla="*/ 1 h 9"/>
                    <a:gd name="T4" fmla="*/ 0 w 1"/>
                    <a:gd name="T5" fmla="*/ 1 h 9"/>
                    <a:gd name="T6" fmla="*/ 0 w 1"/>
                    <a:gd name="T7" fmla="*/ 1 h 9"/>
                    <a:gd name="T8" fmla="*/ 0 w 1"/>
                    <a:gd name="T9" fmla="*/ 1 h 9"/>
                    <a:gd name="T10" fmla="*/ 0 w 1"/>
                    <a:gd name="T11" fmla="*/ 1 h 9"/>
                    <a:gd name="T12" fmla="*/ 0 w 1"/>
                    <a:gd name="T13" fmla="*/ 1 h 9"/>
                    <a:gd name="T14" fmla="*/ 0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9"/>
                      </a:moveTo>
                      <a:lnTo>
                        <a:pt x="0" y="7"/>
                      </a:lnTo>
                      <a:lnTo>
                        <a:pt x="0" y="6"/>
                      </a:lnTo>
                      <a:lnTo>
                        <a:pt x="0" y="5"/>
                      </a:lnTo>
                      <a:lnTo>
                        <a:pt x="0" y="4"/>
                      </a:lnTo>
                      <a:lnTo>
                        <a:pt x="0" y="3"/>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4" name="Freeform 152"/>
                <p:cNvSpPr>
                  <a:spLocks/>
                </p:cNvSpPr>
                <p:nvPr/>
              </p:nvSpPr>
              <p:spPr bwMode="auto">
                <a:xfrm>
                  <a:off x="1459" y="2817"/>
                  <a:ext cx="1" cy="6"/>
                </a:xfrm>
                <a:custGeom>
                  <a:avLst/>
                  <a:gdLst>
                    <a:gd name="T0" fmla="*/ 1 w 1"/>
                    <a:gd name="T1" fmla="*/ 2 h 8"/>
                    <a:gd name="T2" fmla="*/ 0 w 1"/>
                    <a:gd name="T3" fmla="*/ 2 h 8"/>
                    <a:gd name="T4" fmla="*/ 0 w 1"/>
                    <a:gd name="T5" fmla="*/ 2 h 8"/>
                    <a:gd name="T6" fmla="*/ 0 w 1"/>
                    <a:gd name="T7" fmla="*/ 2 h 8"/>
                    <a:gd name="T8" fmla="*/ 0 w 1"/>
                    <a:gd name="T9" fmla="*/ 2 h 8"/>
                    <a:gd name="T10" fmla="*/ 0 w 1"/>
                    <a:gd name="T11" fmla="*/ 2 h 8"/>
                    <a:gd name="T12" fmla="*/ 0 w 1"/>
                    <a:gd name="T13" fmla="*/ 1 h 8"/>
                    <a:gd name="T14" fmla="*/ 0 w 1"/>
                    <a:gd name="T15" fmla="*/ 0 h 8"/>
                    <a:gd name="T16" fmla="*/ 1 w 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8"/>
                    <a:gd name="T29" fmla="*/ 1 w 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8">
                      <a:moveTo>
                        <a:pt x="1" y="8"/>
                      </a:moveTo>
                      <a:lnTo>
                        <a:pt x="0" y="7"/>
                      </a:lnTo>
                      <a:lnTo>
                        <a:pt x="0" y="6"/>
                      </a:lnTo>
                      <a:lnTo>
                        <a:pt x="0" y="5"/>
                      </a:lnTo>
                      <a:lnTo>
                        <a:pt x="0" y="3"/>
                      </a:lnTo>
                      <a:lnTo>
                        <a:pt x="0" y="2"/>
                      </a:lnTo>
                      <a:lnTo>
                        <a:pt x="0" y="1"/>
                      </a:lnTo>
                      <a:lnTo>
                        <a:pt x="0" y="0"/>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5" name="Freeform 153"/>
                <p:cNvSpPr>
                  <a:spLocks/>
                </p:cNvSpPr>
                <p:nvPr/>
              </p:nvSpPr>
              <p:spPr bwMode="auto">
                <a:xfrm>
                  <a:off x="1459" y="2812"/>
                  <a:ext cx="1" cy="5"/>
                </a:xfrm>
                <a:custGeom>
                  <a:avLst/>
                  <a:gdLst>
                    <a:gd name="T0" fmla="*/ 0 w 4"/>
                    <a:gd name="T1" fmla="*/ 1 h 9"/>
                    <a:gd name="T2" fmla="*/ 0 w 4"/>
                    <a:gd name="T3" fmla="*/ 1 h 9"/>
                    <a:gd name="T4" fmla="*/ 0 w 4"/>
                    <a:gd name="T5" fmla="*/ 1 h 9"/>
                    <a:gd name="T6" fmla="*/ 0 w 4"/>
                    <a:gd name="T7" fmla="*/ 1 h 9"/>
                    <a:gd name="T8" fmla="*/ 0 w 4"/>
                    <a:gd name="T9" fmla="*/ 1 h 9"/>
                    <a:gd name="T10" fmla="*/ 0 w 4"/>
                    <a:gd name="T11" fmla="*/ 1 h 9"/>
                    <a:gd name="T12" fmla="*/ 0 w 4"/>
                    <a:gd name="T13" fmla="*/ 1 h 9"/>
                    <a:gd name="T14" fmla="*/ 0 w 4"/>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9"/>
                    <a:gd name="T26" fmla="*/ 4 w 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9">
                      <a:moveTo>
                        <a:pt x="4" y="9"/>
                      </a:moveTo>
                      <a:lnTo>
                        <a:pt x="3" y="8"/>
                      </a:lnTo>
                      <a:lnTo>
                        <a:pt x="2" y="6"/>
                      </a:lnTo>
                      <a:lnTo>
                        <a:pt x="2" y="5"/>
                      </a:lnTo>
                      <a:lnTo>
                        <a:pt x="2" y="4"/>
                      </a:lnTo>
                      <a:lnTo>
                        <a:pt x="0" y="3"/>
                      </a:lnTo>
                      <a:lnTo>
                        <a:pt x="0" y="2"/>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6" name="Freeform 154"/>
                <p:cNvSpPr>
                  <a:spLocks/>
                </p:cNvSpPr>
                <p:nvPr/>
              </p:nvSpPr>
              <p:spPr bwMode="auto">
                <a:xfrm>
                  <a:off x="1459" y="2800"/>
                  <a:ext cx="0" cy="12"/>
                </a:xfrm>
                <a:custGeom>
                  <a:avLst/>
                  <a:gdLst>
                    <a:gd name="T0" fmla="*/ 0 w 1"/>
                    <a:gd name="T1" fmla="*/ 2 h 16"/>
                    <a:gd name="T2" fmla="*/ 0 w 1"/>
                    <a:gd name="T3" fmla="*/ 2 h 16"/>
                    <a:gd name="T4" fmla="*/ 0 w 1"/>
                    <a:gd name="T5" fmla="*/ 2 h 16"/>
                    <a:gd name="T6" fmla="*/ 0 w 1"/>
                    <a:gd name="T7" fmla="*/ 2 h 16"/>
                    <a:gd name="T8" fmla="*/ 0 w 1"/>
                    <a:gd name="T9" fmla="*/ 2 h 16"/>
                    <a:gd name="T10" fmla="*/ 0 w 1"/>
                    <a:gd name="T11" fmla="*/ 2 h 16"/>
                    <a:gd name="T12" fmla="*/ 0 w 1"/>
                    <a:gd name="T13" fmla="*/ 2 h 16"/>
                    <a:gd name="T14" fmla="*/ 0 w 1"/>
                    <a:gd name="T15" fmla="*/ 1 h 16"/>
                    <a:gd name="T16" fmla="*/ 0 w 1"/>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6"/>
                    <a:gd name="T29" fmla="*/ 0 w 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6">
                      <a:moveTo>
                        <a:pt x="1" y="16"/>
                      </a:moveTo>
                      <a:lnTo>
                        <a:pt x="0" y="14"/>
                      </a:lnTo>
                      <a:lnTo>
                        <a:pt x="0" y="12"/>
                      </a:lnTo>
                      <a:lnTo>
                        <a:pt x="0" y="9"/>
                      </a:lnTo>
                      <a:lnTo>
                        <a:pt x="0" y="7"/>
                      </a:lnTo>
                      <a:lnTo>
                        <a:pt x="0" y="6"/>
                      </a:lnTo>
                      <a:lnTo>
                        <a:pt x="0" y="3"/>
                      </a:lnTo>
                      <a:lnTo>
                        <a:pt x="0" y="1"/>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7" name="Freeform 155"/>
                <p:cNvSpPr>
                  <a:spLocks/>
                </p:cNvSpPr>
                <p:nvPr/>
              </p:nvSpPr>
              <p:spPr bwMode="auto">
                <a:xfrm>
                  <a:off x="1459" y="2791"/>
                  <a:ext cx="0" cy="9"/>
                </a:xfrm>
                <a:custGeom>
                  <a:avLst/>
                  <a:gdLst>
                    <a:gd name="T0" fmla="*/ 0 w 3"/>
                    <a:gd name="T1" fmla="*/ 1 h 16"/>
                    <a:gd name="T2" fmla="*/ 0 w 3"/>
                    <a:gd name="T3" fmla="*/ 1 h 16"/>
                    <a:gd name="T4" fmla="*/ 0 w 3"/>
                    <a:gd name="T5" fmla="*/ 1 h 16"/>
                    <a:gd name="T6" fmla="*/ 0 w 3"/>
                    <a:gd name="T7" fmla="*/ 1 h 16"/>
                    <a:gd name="T8" fmla="*/ 0 w 3"/>
                    <a:gd name="T9" fmla="*/ 1 h 16"/>
                    <a:gd name="T10" fmla="*/ 0 w 3"/>
                    <a:gd name="T11" fmla="*/ 1 h 16"/>
                    <a:gd name="T12" fmla="*/ 0 w 3"/>
                    <a:gd name="T13" fmla="*/ 1 h 16"/>
                    <a:gd name="T14" fmla="*/ 0 w 3"/>
                    <a:gd name="T15" fmla="*/ 1 h 16"/>
                    <a:gd name="T16" fmla="*/ 0 w 3"/>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6"/>
                    <a:gd name="T29" fmla="*/ 0 w 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6">
                      <a:moveTo>
                        <a:pt x="0" y="16"/>
                      </a:moveTo>
                      <a:lnTo>
                        <a:pt x="0" y="12"/>
                      </a:lnTo>
                      <a:lnTo>
                        <a:pt x="0" y="11"/>
                      </a:lnTo>
                      <a:lnTo>
                        <a:pt x="0" y="8"/>
                      </a:lnTo>
                      <a:lnTo>
                        <a:pt x="0" y="6"/>
                      </a:lnTo>
                      <a:lnTo>
                        <a:pt x="2" y="5"/>
                      </a:lnTo>
                      <a:lnTo>
                        <a:pt x="2" y="2"/>
                      </a:lnTo>
                      <a:lnTo>
                        <a:pt x="2" y="1"/>
                      </a:lnTo>
                      <a:lnTo>
                        <a:pt x="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8" name="Freeform 156"/>
                <p:cNvSpPr>
                  <a:spLocks/>
                </p:cNvSpPr>
                <p:nvPr/>
              </p:nvSpPr>
              <p:spPr bwMode="auto">
                <a:xfrm>
                  <a:off x="1459" y="2786"/>
                  <a:ext cx="1" cy="5"/>
                </a:xfrm>
                <a:custGeom>
                  <a:avLst/>
                  <a:gdLst>
                    <a:gd name="T0" fmla="*/ 1 w 1"/>
                    <a:gd name="T1" fmla="*/ 1 h 7"/>
                    <a:gd name="T2" fmla="*/ 0 w 1"/>
                    <a:gd name="T3" fmla="*/ 1 h 7"/>
                    <a:gd name="T4" fmla="*/ 0 w 1"/>
                    <a:gd name="T5" fmla="*/ 1 h 7"/>
                    <a:gd name="T6" fmla="*/ 0 w 1"/>
                    <a:gd name="T7" fmla="*/ 1 h 7"/>
                    <a:gd name="T8" fmla="*/ 0 w 1"/>
                    <a:gd name="T9" fmla="*/ 1 h 7"/>
                    <a:gd name="T10" fmla="*/ 0 w 1"/>
                    <a:gd name="T11" fmla="*/ 0 h 7"/>
                    <a:gd name="T12" fmla="*/ 0 60000 65536"/>
                    <a:gd name="T13" fmla="*/ 0 60000 65536"/>
                    <a:gd name="T14" fmla="*/ 0 60000 65536"/>
                    <a:gd name="T15" fmla="*/ 0 60000 65536"/>
                    <a:gd name="T16" fmla="*/ 0 60000 65536"/>
                    <a:gd name="T17" fmla="*/ 0 60000 65536"/>
                    <a:gd name="T18" fmla="*/ 0 w 1"/>
                    <a:gd name="T19" fmla="*/ 0 h 7"/>
                    <a:gd name="T20" fmla="*/ 1 w 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 h="7">
                      <a:moveTo>
                        <a:pt x="1" y="7"/>
                      </a:moveTo>
                      <a:lnTo>
                        <a:pt x="0" y="5"/>
                      </a:lnTo>
                      <a:lnTo>
                        <a:pt x="0" y="3"/>
                      </a:lnTo>
                      <a:lnTo>
                        <a:pt x="0"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79" name="Freeform 157"/>
                <p:cNvSpPr>
                  <a:spLocks/>
                </p:cNvSpPr>
                <p:nvPr/>
              </p:nvSpPr>
              <p:spPr bwMode="auto">
                <a:xfrm>
                  <a:off x="1459" y="2777"/>
                  <a:ext cx="0" cy="9"/>
                </a:xfrm>
                <a:custGeom>
                  <a:avLst/>
                  <a:gdLst>
                    <a:gd name="T0" fmla="*/ 0 w 3"/>
                    <a:gd name="T1" fmla="*/ 2 h 12"/>
                    <a:gd name="T2" fmla="*/ 0 w 3"/>
                    <a:gd name="T3" fmla="*/ 2 h 12"/>
                    <a:gd name="T4" fmla="*/ 0 w 3"/>
                    <a:gd name="T5" fmla="*/ 2 h 12"/>
                    <a:gd name="T6" fmla="*/ 0 w 3"/>
                    <a:gd name="T7" fmla="*/ 2 h 12"/>
                    <a:gd name="T8" fmla="*/ 0 w 3"/>
                    <a:gd name="T9" fmla="*/ 2 h 12"/>
                    <a:gd name="T10" fmla="*/ 0 w 3"/>
                    <a:gd name="T11" fmla="*/ 2 h 12"/>
                    <a:gd name="T12" fmla="*/ 0 w 3"/>
                    <a:gd name="T13" fmla="*/ 2 h 12"/>
                    <a:gd name="T14" fmla="*/ 0 w 3"/>
                    <a:gd name="T15" fmla="*/ 1 h 12"/>
                    <a:gd name="T16" fmla="*/ 0 w 3"/>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2"/>
                    <a:gd name="T29" fmla="*/ 0 w 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2">
                      <a:moveTo>
                        <a:pt x="3" y="12"/>
                      </a:moveTo>
                      <a:lnTo>
                        <a:pt x="1" y="9"/>
                      </a:lnTo>
                      <a:lnTo>
                        <a:pt x="1" y="8"/>
                      </a:lnTo>
                      <a:lnTo>
                        <a:pt x="1" y="7"/>
                      </a:lnTo>
                      <a:lnTo>
                        <a:pt x="0" y="5"/>
                      </a:lnTo>
                      <a:lnTo>
                        <a:pt x="0" y="3"/>
                      </a:lnTo>
                      <a:lnTo>
                        <a:pt x="0"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0" name="Freeform 158"/>
                <p:cNvSpPr>
                  <a:spLocks/>
                </p:cNvSpPr>
                <p:nvPr/>
              </p:nvSpPr>
              <p:spPr bwMode="auto">
                <a:xfrm>
                  <a:off x="1457" y="2771"/>
                  <a:ext cx="2" cy="6"/>
                </a:xfrm>
                <a:custGeom>
                  <a:avLst/>
                  <a:gdLst>
                    <a:gd name="T0" fmla="*/ 256 w 1"/>
                    <a:gd name="T1" fmla="*/ 1 h 11"/>
                    <a:gd name="T2" fmla="*/ 0 w 1"/>
                    <a:gd name="T3" fmla="*/ 1 h 11"/>
                    <a:gd name="T4" fmla="*/ 0 w 1"/>
                    <a:gd name="T5" fmla="*/ 1 h 11"/>
                    <a:gd name="T6" fmla="*/ 0 w 1"/>
                    <a:gd name="T7" fmla="*/ 1 h 11"/>
                    <a:gd name="T8" fmla="*/ 0 w 1"/>
                    <a:gd name="T9" fmla="*/ 1 h 11"/>
                    <a:gd name="T10" fmla="*/ 0 w 1"/>
                    <a:gd name="T11" fmla="*/ 1 h 11"/>
                    <a:gd name="T12" fmla="*/ 0 w 1"/>
                    <a:gd name="T13" fmla="*/ 1 h 11"/>
                    <a:gd name="T14" fmla="*/ 0 w 1"/>
                    <a:gd name="T15" fmla="*/ 1 h 11"/>
                    <a:gd name="T16" fmla="*/ 0 w 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1"/>
                    <a:gd name="T29" fmla="*/ 1 w 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1">
                      <a:moveTo>
                        <a:pt x="1" y="11"/>
                      </a:moveTo>
                      <a:lnTo>
                        <a:pt x="0" y="8"/>
                      </a:lnTo>
                      <a:lnTo>
                        <a:pt x="0" y="7"/>
                      </a:lnTo>
                      <a:lnTo>
                        <a:pt x="0" y="6"/>
                      </a:lnTo>
                      <a:lnTo>
                        <a:pt x="0" y="5"/>
                      </a:lnTo>
                      <a:lnTo>
                        <a:pt x="0" y="4"/>
                      </a:lnTo>
                      <a:lnTo>
                        <a:pt x="0"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1" name="Freeform 159"/>
                <p:cNvSpPr>
                  <a:spLocks/>
                </p:cNvSpPr>
                <p:nvPr/>
              </p:nvSpPr>
              <p:spPr bwMode="auto">
                <a:xfrm>
                  <a:off x="1457" y="2766"/>
                  <a:ext cx="2" cy="5"/>
                </a:xfrm>
                <a:custGeom>
                  <a:avLst/>
                  <a:gdLst>
                    <a:gd name="T0" fmla="*/ 0 w 1"/>
                    <a:gd name="T1" fmla="*/ 1 h 8"/>
                    <a:gd name="T2" fmla="*/ 0 w 1"/>
                    <a:gd name="T3" fmla="*/ 1 h 8"/>
                    <a:gd name="T4" fmla="*/ 0 w 1"/>
                    <a:gd name="T5" fmla="*/ 1 h 8"/>
                    <a:gd name="T6" fmla="*/ 0 w 1"/>
                    <a:gd name="T7" fmla="*/ 1 h 8"/>
                    <a:gd name="T8" fmla="*/ 0 w 1"/>
                    <a:gd name="T9" fmla="*/ 1 h 8"/>
                    <a:gd name="T10" fmla="*/ 0 w 1"/>
                    <a:gd name="T11" fmla="*/ 1 h 8"/>
                    <a:gd name="T12" fmla="*/ 0 w 1"/>
                    <a:gd name="T13" fmla="*/ 1 h 8"/>
                    <a:gd name="T14" fmla="*/ 0 w 1"/>
                    <a:gd name="T15" fmla="*/ 0 h 8"/>
                    <a:gd name="T16" fmla="*/ 256 w 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8"/>
                    <a:gd name="T29" fmla="*/ 1 w 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8">
                      <a:moveTo>
                        <a:pt x="0" y="8"/>
                      </a:moveTo>
                      <a:lnTo>
                        <a:pt x="0" y="7"/>
                      </a:lnTo>
                      <a:lnTo>
                        <a:pt x="0" y="6"/>
                      </a:lnTo>
                      <a:lnTo>
                        <a:pt x="0" y="4"/>
                      </a:lnTo>
                      <a:lnTo>
                        <a:pt x="0" y="3"/>
                      </a:lnTo>
                      <a:lnTo>
                        <a:pt x="0" y="2"/>
                      </a:lnTo>
                      <a:lnTo>
                        <a:pt x="0" y="1"/>
                      </a:lnTo>
                      <a:lnTo>
                        <a:pt x="0" y="0"/>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2" name="Freeform 160"/>
                <p:cNvSpPr>
                  <a:spLocks/>
                </p:cNvSpPr>
                <p:nvPr/>
              </p:nvSpPr>
              <p:spPr bwMode="auto">
                <a:xfrm>
                  <a:off x="1459" y="2758"/>
                  <a:ext cx="0" cy="8"/>
                </a:xfrm>
                <a:custGeom>
                  <a:avLst/>
                  <a:gdLst>
                    <a:gd name="T0" fmla="*/ 0 w 3"/>
                    <a:gd name="T1" fmla="*/ 1 h 12"/>
                    <a:gd name="T2" fmla="*/ 0 w 3"/>
                    <a:gd name="T3" fmla="*/ 1 h 12"/>
                    <a:gd name="T4" fmla="*/ 0 w 3"/>
                    <a:gd name="T5" fmla="*/ 1 h 12"/>
                    <a:gd name="T6" fmla="*/ 0 w 3"/>
                    <a:gd name="T7" fmla="*/ 1 h 12"/>
                    <a:gd name="T8" fmla="*/ 0 w 3"/>
                    <a:gd name="T9" fmla="*/ 1 h 12"/>
                    <a:gd name="T10" fmla="*/ 0 w 3"/>
                    <a:gd name="T11" fmla="*/ 1 h 12"/>
                    <a:gd name="T12" fmla="*/ 0 w 3"/>
                    <a:gd name="T13" fmla="*/ 1 h 12"/>
                    <a:gd name="T14" fmla="*/ 0 w 3"/>
                    <a:gd name="T15" fmla="*/ 1 h 12"/>
                    <a:gd name="T16" fmla="*/ 0 w 3"/>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2"/>
                    <a:gd name="T29" fmla="*/ 0 w 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2">
                      <a:moveTo>
                        <a:pt x="0" y="12"/>
                      </a:moveTo>
                      <a:lnTo>
                        <a:pt x="0" y="9"/>
                      </a:lnTo>
                      <a:lnTo>
                        <a:pt x="0" y="8"/>
                      </a:lnTo>
                      <a:lnTo>
                        <a:pt x="0" y="7"/>
                      </a:lnTo>
                      <a:lnTo>
                        <a:pt x="0" y="4"/>
                      </a:lnTo>
                      <a:lnTo>
                        <a:pt x="1" y="3"/>
                      </a:lnTo>
                      <a:lnTo>
                        <a:pt x="1" y="2"/>
                      </a:lnTo>
                      <a:lnTo>
                        <a:pt x="1" y="1"/>
                      </a:lnTo>
                      <a:lnTo>
                        <a:pt x="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3" name="Freeform 161"/>
                <p:cNvSpPr>
                  <a:spLocks/>
                </p:cNvSpPr>
                <p:nvPr/>
              </p:nvSpPr>
              <p:spPr bwMode="auto">
                <a:xfrm>
                  <a:off x="1459" y="2750"/>
                  <a:ext cx="0" cy="8"/>
                </a:xfrm>
                <a:custGeom>
                  <a:avLst/>
                  <a:gdLst>
                    <a:gd name="T0" fmla="*/ 0 w 3"/>
                    <a:gd name="T1" fmla="*/ 1 h 11"/>
                    <a:gd name="T2" fmla="*/ 0 w 3"/>
                    <a:gd name="T3" fmla="*/ 1 h 11"/>
                    <a:gd name="T4" fmla="*/ 0 w 3"/>
                    <a:gd name="T5" fmla="*/ 1 h 11"/>
                    <a:gd name="T6" fmla="*/ 0 w 3"/>
                    <a:gd name="T7" fmla="*/ 1 h 11"/>
                    <a:gd name="T8" fmla="*/ 0 w 3"/>
                    <a:gd name="T9" fmla="*/ 1 h 11"/>
                    <a:gd name="T10" fmla="*/ 0 w 3"/>
                    <a:gd name="T11" fmla="*/ 1 h 11"/>
                    <a:gd name="T12" fmla="*/ 0 w 3"/>
                    <a:gd name="T13" fmla="*/ 1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0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3" y="11"/>
                      </a:moveTo>
                      <a:lnTo>
                        <a:pt x="1" y="8"/>
                      </a:lnTo>
                      <a:lnTo>
                        <a:pt x="1" y="7"/>
                      </a:lnTo>
                      <a:lnTo>
                        <a:pt x="1" y="6"/>
                      </a:lnTo>
                      <a:lnTo>
                        <a:pt x="0" y="5"/>
                      </a:lnTo>
                      <a:lnTo>
                        <a:pt x="0" y="3"/>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4" name="Freeform 162"/>
                <p:cNvSpPr>
                  <a:spLocks/>
                </p:cNvSpPr>
                <p:nvPr/>
              </p:nvSpPr>
              <p:spPr bwMode="auto">
                <a:xfrm>
                  <a:off x="1457" y="2747"/>
                  <a:ext cx="2" cy="3"/>
                </a:xfrm>
                <a:custGeom>
                  <a:avLst/>
                  <a:gdLst>
                    <a:gd name="T0" fmla="*/ 256 w 1"/>
                    <a:gd name="T1" fmla="*/ 0 h 7"/>
                    <a:gd name="T2" fmla="*/ 0 w 1"/>
                    <a:gd name="T3" fmla="*/ 0 h 7"/>
                    <a:gd name="T4" fmla="*/ 0 w 1"/>
                    <a:gd name="T5" fmla="*/ 0 h 7"/>
                    <a:gd name="T6" fmla="*/ 0 w 1"/>
                    <a:gd name="T7" fmla="*/ 0 h 7"/>
                    <a:gd name="T8" fmla="*/ 0 w 1"/>
                    <a:gd name="T9" fmla="*/ 0 h 7"/>
                    <a:gd name="T10" fmla="*/ 0 w 1"/>
                    <a:gd name="T11" fmla="*/ 0 h 7"/>
                    <a:gd name="T12" fmla="*/ 0 w 1"/>
                    <a:gd name="T13" fmla="*/ 0 h 7"/>
                    <a:gd name="T14" fmla="*/ 0 60000 65536"/>
                    <a:gd name="T15" fmla="*/ 0 60000 65536"/>
                    <a:gd name="T16" fmla="*/ 0 60000 65536"/>
                    <a:gd name="T17" fmla="*/ 0 60000 65536"/>
                    <a:gd name="T18" fmla="*/ 0 60000 65536"/>
                    <a:gd name="T19" fmla="*/ 0 60000 65536"/>
                    <a:gd name="T20" fmla="*/ 0 60000 65536"/>
                    <a:gd name="T21" fmla="*/ 0 w 1"/>
                    <a:gd name="T22" fmla="*/ 0 h 7"/>
                    <a:gd name="T23" fmla="*/ 1 w 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7">
                      <a:moveTo>
                        <a:pt x="1" y="7"/>
                      </a:moveTo>
                      <a:lnTo>
                        <a:pt x="0" y="6"/>
                      </a:lnTo>
                      <a:lnTo>
                        <a:pt x="0" y="4"/>
                      </a:lnTo>
                      <a:lnTo>
                        <a:pt x="0" y="3"/>
                      </a:lnTo>
                      <a:lnTo>
                        <a:pt x="0"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5" name="Freeform 163"/>
                <p:cNvSpPr>
                  <a:spLocks/>
                </p:cNvSpPr>
                <p:nvPr/>
              </p:nvSpPr>
              <p:spPr bwMode="auto">
                <a:xfrm>
                  <a:off x="1453" y="2737"/>
                  <a:ext cx="4" cy="10"/>
                </a:xfrm>
                <a:custGeom>
                  <a:avLst/>
                  <a:gdLst>
                    <a:gd name="T0" fmla="*/ 1 w 7"/>
                    <a:gd name="T1" fmla="*/ 1 h 14"/>
                    <a:gd name="T2" fmla="*/ 1 w 7"/>
                    <a:gd name="T3" fmla="*/ 1 h 14"/>
                    <a:gd name="T4" fmla="*/ 1 w 7"/>
                    <a:gd name="T5" fmla="*/ 1 h 14"/>
                    <a:gd name="T6" fmla="*/ 1 w 7"/>
                    <a:gd name="T7" fmla="*/ 1 h 14"/>
                    <a:gd name="T8" fmla="*/ 1 w 7"/>
                    <a:gd name="T9" fmla="*/ 1 h 14"/>
                    <a:gd name="T10" fmla="*/ 1 w 7"/>
                    <a:gd name="T11" fmla="*/ 1 h 14"/>
                    <a:gd name="T12" fmla="*/ 0 w 7"/>
                    <a:gd name="T13" fmla="*/ 1 h 14"/>
                    <a:gd name="T14" fmla="*/ 0 w 7"/>
                    <a:gd name="T15" fmla="*/ 1 h 14"/>
                    <a:gd name="T16" fmla="*/ 0 w 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7" y="14"/>
                      </a:moveTo>
                      <a:lnTo>
                        <a:pt x="5" y="11"/>
                      </a:lnTo>
                      <a:lnTo>
                        <a:pt x="3" y="9"/>
                      </a:lnTo>
                      <a:lnTo>
                        <a:pt x="3" y="8"/>
                      </a:lnTo>
                      <a:lnTo>
                        <a:pt x="2" y="6"/>
                      </a:lnTo>
                      <a:lnTo>
                        <a:pt x="1" y="4"/>
                      </a:lnTo>
                      <a:lnTo>
                        <a:pt x="0" y="3"/>
                      </a:lnTo>
                      <a:lnTo>
                        <a:pt x="0" y="2"/>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6" name="Freeform 164"/>
                <p:cNvSpPr>
                  <a:spLocks/>
                </p:cNvSpPr>
                <p:nvPr/>
              </p:nvSpPr>
              <p:spPr bwMode="auto">
                <a:xfrm>
                  <a:off x="1453" y="2730"/>
                  <a:ext cx="3" cy="7"/>
                </a:xfrm>
                <a:custGeom>
                  <a:avLst/>
                  <a:gdLst>
                    <a:gd name="T0" fmla="*/ 1 w 6"/>
                    <a:gd name="T1" fmla="*/ 2 h 9"/>
                    <a:gd name="T2" fmla="*/ 0 w 6"/>
                    <a:gd name="T3" fmla="*/ 2 h 9"/>
                    <a:gd name="T4" fmla="*/ 1 w 6"/>
                    <a:gd name="T5" fmla="*/ 2 h 9"/>
                    <a:gd name="T6" fmla="*/ 1 w 6"/>
                    <a:gd name="T7" fmla="*/ 2 h 9"/>
                    <a:gd name="T8" fmla="*/ 1 w 6"/>
                    <a:gd name="T9" fmla="*/ 2 h 9"/>
                    <a:gd name="T10" fmla="*/ 1 w 6"/>
                    <a:gd name="T11" fmla="*/ 2 h 9"/>
                    <a:gd name="T12" fmla="*/ 1 w 6"/>
                    <a:gd name="T13" fmla="*/ 1 h 9"/>
                    <a:gd name="T14" fmla="*/ 1 w 6"/>
                    <a:gd name="T15" fmla="*/ 0 h 9"/>
                    <a:gd name="T16" fmla="*/ 1 w 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9"/>
                    <a:gd name="T29" fmla="*/ 6 w 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9">
                      <a:moveTo>
                        <a:pt x="1" y="9"/>
                      </a:moveTo>
                      <a:lnTo>
                        <a:pt x="0" y="7"/>
                      </a:lnTo>
                      <a:lnTo>
                        <a:pt x="1" y="6"/>
                      </a:lnTo>
                      <a:lnTo>
                        <a:pt x="1" y="5"/>
                      </a:lnTo>
                      <a:lnTo>
                        <a:pt x="1" y="3"/>
                      </a:lnTo>
                      <a:lnTo>
                        <a:pt x="2" y="2"/>
                      </a:lnTo>
                      <a:lnTo>
                        <a:pt x="3" y="1"/>
                      </a:lnTo>
                      <a:lnTo>
                        <a:pt x="3" y="0"/>
                      </a:lnTo>
                      <a:lnTo>
                        <a:pt x="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7" name="Freeform 165"/>
                <p:cNvSpPr>
                  <a:spLocks/>
                </p:cNvSpPr>
                <p:nvPr/>
              </p:nvSpPr>
              <p:spPr bwMode="auto">
                <a:xfrm>
                  <a:off x="1456" y="2727"/>
                  <a:ext cx="8" cy="3"/>
                </a:xfrm>
                <a:custGeom>
                  <a:avLst/>
                  <a:gdLst>
                    <a:gd name="T0" fmla="*/ 0 w 12"/>
                    <a:gd name="T1" fmla="*/ 0 h 7"/>
                    <a:gd name="T2" fmla="*/ 0 w 12"/>
                    <a:gd name="T3" fmla="*/ 0 h 7"/>
                    <a:gd name="T4" fmla="*/ 1 w 12"/>
                    <a:gd name="T5" fmla="*/ 0 h 7"/>
                    <a:gd name="T6" fmla="*/ 1 w 12"/>
                    <a:gd name="T7" fmla="*/ 0 h 7"/>
                    <a:gd name="T8" fmla="*/ 1 w 12"/>
                    <a:gd name="T9" fmla="*/ 0 h 7"/>
                    <a:gd name="T10" fmla="*/ 1 w 12"/>
                    <a:gd name="T11" fmla="*/ 0 h 7"/>
                    <a:gd name="T12" fmla="*/ 1 w 12"/>
                    <a:gd name="T13" fmla="*/ 0 h 7"/>
                    <a:gd name="T14" fmla="*/ 1 w 12"/>
                    <a:gd name="T15" fmla="*/ 0 h 7"/>
                    <a:gd name="T16" fmla="*/ 1 w 12"/>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7"/>
                    <a:gd name="T29" fmla="*/ 12 w 12"/>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7">
                      <a:moveTo>
                        <a:pt x="0" y="7"/>
                      </a:moveTo>
                      <a:lnTo>
                        <a:pt x="0" y="6"/>
                      </a:lnTo>
                      <a:lnTo>
                        <a:pt x="1" y="4"/>
                      </a:lnTo>
                      <a:lnTo>
                        <a:pt x="3" y="3"/>
                      </a:lnTo>
                      <a:lnTo>
                        <a:pt x="4" y="2"/>
                      </a:lnTo>
                      <a:lnTo>
                        <a:pt x="7" y="2"/>
                      </a:lnTo>
                      <a:lnTo>
                        <a:pt x="8" y="1"/>
                      </a:lnTo>
                      <a:lnTo>
                        <a:pt x="9" y="0"/>
                      </a:lnTo>
                      <a:lnTo>
                        <a:pt x="1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8" name="Freeform 166"/>
                <p:cNvSpPr>
                  <a:spLocks/>
                </p:cNvSpPr>
                <p:nvPr/>
              </p:nvSpPr>
              <p:spPr bwMode="auto">
                <a:xfrm>
                  <a:off x="1464" y="2722"/>
                  <a:ext cx="1" cy="5"/>
                </a:xfrm>
                <a:custGeom>
                  <a:avLst/>
                  <a:gdLst>
                    <a:gd name="T0" fmla="*/ 0 w 3"/>
                    <a:gd name="T1" fmla="*/ 1 h 8"/>
                    <a:gd name="T2" fmla="*/ 0 w 3"/>
                    <a:gd name="T3" fmla="*/ 1 h 8"/>
                    <a:gd name="T4" fmla="*/ 0 w 3"/>
                    <a:gd name="T5" fmla="*/ 1 h 8"/>
                    <a:gd name="T6" fmla="*/ 0 w 3"/>
                    <a:gd name="T7" fmla="*/ 1 h 8"/>
                    <a:gd name="T8" fmla="*/ 0 w 3"/>
                    <a:gd name="T9" fmla="*/ 1 h 8"/>
                    <a:gd name="T10" fmla="*/ 0 w 3"/>
                    <a:gd name="T11" fmla="*/ 1 h 8"/>
                    <a:gd name="T12" fmla="*/ 0 w 3"/>
                    <a:gd name="T13" fmla="*/ 1 h 8"/>
                    <a:gd name="T14" fmla="*/ 0 w 3"/>
                    <a:gd name="T15" fmla="*/ 0 h 8"/>
                    <a:gd name="T16" fmla="*/ 0 w 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8"/>
                    <a:gd name="T29" fmla="*/ 3 w 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8">
                      <a:moveTo>
                        <a:pt x="0" y="8"/>
                      </a:moveTo>
                      <a:lnTo>
                        <a:pt x="0" y="6"/>
                      </a:lnTo>
                      <a:lnTo>
                        <a:pt x="0" y="5"/>
                      </a:lnTo>
                      <a:lnTo>
                        <a:pt x="0" y="4"/>
                      </a:lnTo>
                      <a:lnTo>
                        <a:pt x="1" y="4"/>
                      </a:lnTo>
                      <a:lnTo>
                        <a:pt x="1" y="3"/>
                      </a:lnTo>
                      <a:lnTo>
                        <a:pt x="1" y="2"/>
                      </a:lnTo>
                      <a:lnTo>
                        <a:pt x="2" y="0"/>
                      </a:lnTo>
                      <a:lnTo>
                        <a:pt x="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89" name="Freeform 167"/>
                <p:cNvSpPr>
                  <a:spLocks/>
                </p:cNvSpPr>
                <p:nvPr/>
              </p:nvSpPr>
              <p:spPr bwMode="auto">
                <a:xfrm>
                  <a:off x="1465" y="2717"/>
                  <a:ext cx="6" cy="5"/>
                </a:xfrm>
                <a:custGeom>
                  <a:avLst/>
                  <a:gdLst>
                    <a:gd name="T0" fmla="*/ 0 w 10"/>
                    <a:gd name="T1" fmla="*/ 1 h 7"/>
                    <a:gd name="T2" fmla="*/ 0 w 10"/>
                    <a:gd name="T3" fmla="*/ 1 h 7"/>
                    <a:gd name="T4" fmla="*/ 1 w 10"/>
                    <a:gd name="T5" fmla="*/ 1 h 7"/>
                    <a:gd name="T6" fmla="*/ 1 w 10"/>
                    <a:gd name="T7" fmla="*/ 1 h 7"/>
                    <a:gd name="T8" fmla="*/ 1 w 10"/>
                    <a:gd name="T9" fmla="*/ 1 h 7"/>
                    <a:gd name="T10" fmla="*/ 1 w 10"/>
                    <a:gd name="T11" fmla="*/ 0 h 7"/>
                    <a:gd name="T12" fmla="*/ 1 w 10"/>
                    <a:gd name="T13" fmla="*/ 0 h 7"/>
                    <a:gd name="T14" fmla="*/ 1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0" y="7"/>
                      </a:moveTo>
                      <a:lnTo>
                        <a:pt x="0" y="5"/>
                      </a:lnTo>
                      <a:lnTo>
                        <a:pt x="1" y="4"/>
                      </a:lnTo>
                      <a:lnTo>
                        <a:pt x="3" y="3"/>
                      </a:lnTo>
                      <a:lnTo>
                        <a:pt x="4" y="1"/>
                      </a:lnTo>
                      <a:lnTo>
                        <a:pt x="6" y="0"/>
                      </a:lnTo>
                      <a:lnTo>
                        <a:pt x="7" y="0"/>
                      </a:lnTo>
                      <a:lnTo>
                        <a:pt x="1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0" name="Freeform 168"/>
                <p:cNvSpPr>
                  <a:spLocks/>
                </p:cNvSpPr>
                <p:nvPr/>
              </p:nvSpPr>
              <p:spPr bwMode="auto">
                <a:xfrm>
                  <a:off x="1471" y="2716"/>
                  <a:ext cx="13" cy="1"/>
                </a:xfrm>
                <a:custGeom>
                  <a:avLst/>
                  <a:gdLst>
                    <a:gd name="T0" fmla="*/ 0 w 20"/>
                    <a:gd name="T1" fmla="*/ 1 h 1"/>
                    <a:gd name="T2" fmla="*/ 1 w 20"/>
                    <a:gd name="T3" fmla="*/ 0 h 1"/>
                    <a:gd name="T4" fmla="*/ 1 w 20"/>
                    <a:gd name="T5" fmla="*/ 0 h 1"/>
                    <a:gd name="T6" fmla="*/ 1 w 20"/>
                    <a:gd name="T7" fmla="*/ 0 h 1"/>
                    <a:gd name="T8" fmla="*/ 1 w 20"/>
                    <a:gd name="T9" fmla="*/ 0 h 1"/>
                    <a:gd name="T10" fmla="*/ 1 w 20"/>
                    <a:gd name="T11" fmla="*/ 0 h 1"/>
                    <a:gd name="T12" fmla="*/ 1 w 20"/>
                    <a:gd name="T13" fmla="*/ 0 h 1"/>
                    <a:gd name="T14" fmla="*/ 1 w 20"/>
                    <a:gd name="T15" fmla="*/ 0 h 1"/>
                    <a:gd name="T16" fmla="*/ 1 w 20"/>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
                    <a:gd name="T29" fmla="*/ 20 w 20"/>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
                      <a:moveTo>
                        <a:pt x="0" y="1"/>
                      </a:moveTo>
                      <a:lnTo>
                        <a:pt x="1" y="0"/>
                      </a:lnTo>
                      <a:lnTo>
                        <a:pt x="3" y="0"/>
                      </a:lnTo>
                      <a:lnTo>
                        <a:pt x="6" y="0"/>
                      </a:lnTo>
                      <a:lnTo>
                        <a:pt x="9" y="0"/>
                      </a:lnTo>
                      <a:lnTo>
                        <a:pt x="12" y="0"/>
                      </a:lnTo>
                      <a:lnTo>
                        <a:pt x="14" y="0"/>
                      </a:lnTo>
                      <a:lnTo>
                        <a:pt x="17" y="0"/>
                      </a:lnTo>
                      <a:lnTo>
                        <a:pt x="20" y="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1" name="Freeform 169"/>
                <p:cNvSpPr>
                  <a:spLocks/>
                </p:cNvSpPr>
                <p:nvPr/>
              </p:nvSpPr>
              <p:spPr bwMode="auto">
                <a:xfrm>
                  <a:off x="1484" y="2717"/>
                  <a:ext cx="6" cy="2"/>
                </a:xfrm>
                <a:custGeom>
                  <a:avLst/>
                  <a:gdLst>
                    <a:gd name="T0" fmla="*/ 0 w 11"/>
                    <a:gd name="T1" fmla="*/ 0 h 3"/>
                    <a:gd name="T2" fmla="*/ 1 w 11"/>
                    <a:gd name="T3" fmla="*/ 0 h 3"/>
                    <a:gd name="T4" fmla="*/ 1 w 11"/>
                    <a:gd name="T5" fmla="*/ 0 h 3"/>
                    <a:gd name="T6" fmla="*/ 1 w 11"/>
                    <a:gd name="T7" fmla="*/ 0 h 3"/>
                    <a:gd name="T8" fmla="*/ 1 w 11"/>
                    <a:gd name="T9" fmla="*/ 0 h 3"/>
                    <a:gd name="T10" fmla="*/ 1 w 11"/>
                    <a:gd name="T11" fmla="*/ 1 h 3"/>
                    <a:gd name="T12" fmla="*/ 1 w 11"/>
                    <a:gd name="T13" fmla="*/ 1 h 3"/>
                    <a:gd name="T14" fmla="*/ 1 w 11"/>
                    <a:gd name="T15" fmla="*/ 1 h 3"/>
                    <a:gd name="T16" fmla="*/ 1 w 11"/>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0" y="0"/>
                      </a:moveTo>
                      <a:lnTo>
                        <a:pt x="1" y="0"/>
                      </a:lnTo>
                      <a:lnTo>
                        <a:pt x="3" y="0"/>
                      </a:lnTo>
                      <a:lnTo>
                        <a:pt x="4" y="0"/>
                      </a:lnTo>
                      <a:lnTo>
                        <a:pt x="5" y="0"/>
                      </a:lnTo>
                      <a:lnTo>
                        <a:pt x="6" y="1"/>
                      </a:lnTo>
                      <a:lnTo>
                        <a:pt x="7" y="1"/>
                      </a:lnTo>
                      <a:lnTo>
                        <a:pt x="9" y="1"/>
                      </a:lnTo>
                      <a:lnTo>
                        <a:pt x="11" y="3"/>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2" name="Freeform 170"/>
                <p:cNvSpPr>
                  <a:spLocks/>
                </p:cNvSpPr>
                <p:nvPr/>
              </p:nvSpPr>
              <p:spPr bwMode="auto">
                <a:xfrm>
                  <a:off x="1490" y="2719"/>
                  <a:ext cx="6" cy="2"/>
                </a:xfrm>
                <a:custGeom>
                  <a:avLst/>
                  <a:gdLst>
                    <a:gd name="T0" fmla="*/ 0 w 11"/>
                    <a:gd name="T1" fmla="*/ 0 h 2"/>
                    <a:gd name="T2" fmla="*/ 1 w 11"/>
                    <a:gd name="T3" fmla="*/ 0 h 2"/>
                    <a:gd name="T4" fmla="*/ 1 w 11"/>
                    <a:gd name="T5" fmla="*/ 0 h 2"/>
                    <a:gd name="T6" fmla="*/ 1 w 11"/>
                    <a:gd name="T7" fmla="*/ 0 h 2"/>
                    <a:gd name="T8" fmla="*/ 1 w 11"/>
                    <a:gd name="T9" fmla="*/ 0 h 2"/>
                    <a:gd name="T10" fmla="*/ 1 w 11"/>
                    <a:gd name="T11" fmla="*/ 1 h 2"/>
                    <a:gd name="T12" fmla="*/ 1 w 11"/>
                    <a:gd name="T13" fmla="*/ 1 h 2"/>
                    <a:gd name="T14" fmla="*/ 1 w 11"/>
                    <a:gd name="T15" fmla="*/ 1 h 2"/>
                    <a:gd name="T16" fmla="*/ 1 w 11"/>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
                    <a:gd name="T29" fmla="*/ 11 w 1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
                      <a:moveTo>
                        <a:pt x="0" y="0"/>
                      </a:moveTo>
                      <a:lnTo>
                        <a:pt x="1" y="0"/>
                      </a:lnTo>
                      <a:lnTo>
                        <a:pt x="2" y="0"/>
                      </a:lnTo>
                      <a:lnTo>
                        <a:pt x="4" y="0"/>
                      </a:lnTo>
                      <a:lnTo>
                        <a:pt x="5" y="0"/>
                      </a:lnTo>
                      <a:lnTo>
                        <a:pt x="6" y="1"/>
                      </a:lnTo>
                      <a:lnTo>
                        <a:pt x="7" y="1"/>
                      </a:lnTo>
                      <a:lnTo>
                        <a:pt x="8" y="1"/>
                      </a:lnTo>
                      <a:lnTo>
                        <a:pt x="11" y="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3" name="Freeform 171"/>
                <p:cNvSpPr>
                  <a:spLocks/>
                </p:cNvSpPr>
                <p:nvPr/>
              </p:nvSpPr>
              <p:spPr bwMode="auto">
                <a:xfrm>
                  <a:off x="1496" y="2721"/>
                  <a:ext cx="6" cy="1"/>
                </a:xfrm>
                <a:custGeom>
                  <a:avLst/>
                  <a:gdLst>
                    <a:gd name="T0" fmla="*/ 0 w 8"/>
                    <a:gd name="T1" fmla="*/ 0 h 5"/>
                    <a:gd name="T2" fmla="*/ 1 w 8"/>
                    <a:gd name="T3" fmla="*/ 0 h 5"/>
                    <a:gd name="T4" fmla="*/ 2 w 8"/>
                    <a:gd name="T5" fmla="*/ 0 h 5"/>
                    <a:gd name="T6" fmla="*/ 2 w 8"/>
                    <a:gd name="T7" fmla="*/ 0 h 5"/>
                    <a:gd name="T8" fmla="*/ 2 w 8"/>
                    <a:gd name="T9" fmla="*/ 0 h 5"/>
                    <a:gd name="T10" fmla="*/ 2 w 8"/>
                    <a:gd name="T11" fmla="*/ 0 h 5"/>
                    <a:gd name="T12" fmla="*/ 2 w 8"/>
                    <a:gd name="T13" fmla="*/ 0 h 5"/>
                    <a:gd name="T14" fmla="*/ 2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1" y="0"/>
                      </a:lnTo>
                      <a:lnTo>
                        <a:pt x="2" y="1"/>
                      </a:lnTo>
                      <a:lnTo>
                        <a:pt x="3" y="1"/>
                      </a:lnTo>
                      <a:lnTo>
                        <a:pt x="5" y="2"/>
                      </a:lnTo>
                      <a:lnTo>
                        <a:pt x="6" y="2"/>
                      </a:lnTo>
                      <a:lnTo>
                        <a:pt x="7" y="4"/>
                      </a:lnTo>
                      <a:lnTo>
                        <a:pt x="8" y="5"/>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4" name="Freeform 172"/>
                <p:cNvSpPr>
                  <a:spLocks/>
                </p:cNvSpPr>
                <p:nvPr/>
              </p:nvSpPr>
              <p:spPr bwMode="auto">
                <a:xfrm>
                  <a:off x="1502" y="2722"/>
                  <a:ext cx="6" cy="0"/>
                </a:xfrm>
                <a:custGeom>
                  <a:avLst/>
                  <a:gdLst>
                    <a:gd name="T0" fmla="*/ 0 w 11"/>
                    <a:gd name="T1" fmla="*/ 0 h 3"/>
                    <a:gd name="T2" fmla="*/ 1 w 11"/>
                    <a:gd name="T3" fmla="*/ 0 h 3"/>
                    <a:gd name="T4" fmla="*/ 1 w 11"/>
                    <a:gd name="T5" fmla="*/ 0 h 3"/>
                    <a:gd name="T6" fmla="*/ 1 w 11"/>
                    <a:gd name="T7" fmla="*/ 0 h 3"/>
                    <a:gd name="T8" fmla="*/ 1 w 11"/>
                    <a:gd name="T9" fmla="*/ 0 h 3"/>
                    <a:gd name="T10" fmla="*/ 1 w 11"/>
                    <a:gd name="T11" fmla="*/ 0 h 3"/>
                    <a:gd name="T12" fmla="*/ 1 w 11"/>
                    <a:gd name="T13" fmla="*/ 0 h 3"/>
                    <a:gd name="T14" fmla="*/ 1 w 11"/>
                    <a:gd name="T15" fmla="*/ 0 h 3"/>
                    <a:gd name="T16" fmla="*/ 1 w 1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0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0" y="3"/>
                      </a:moveTo>
                      <a:lnTo>
                        <a:pt x="1" y="2"/>
                      </a:lnTo>
                      <a:lnTo>
                        <a:pt x="3" y="2"/>
                      </a:lnTo>
                      <a:lnTo>
                        <a:pt x="4" y="2"/>
                      </a:lnTo>
                      <a:lnTo>
                        <a:pt x="5" y="2"/>
                      </a:lnTo>
                      <a:lnTo>
                        <a:pt x="6" y="2"/>
                      </a:lnTo>
                      <a:lnTo>
                        <a:pt x="7" y="0"/>
                      </a:lnTo>
                      <a:lnTo>
                        <a:pt x="9" y="0"/>
                      </a:lnTo>
                      <a:lnTo>
                        <a:pt x="1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5" name="Freeform 173"/>
                <p:cNvSpPr>
                  <a:spLocks/>
                </p:cNvSpPr>
                <p:nvPr/>
              </p:nvSpPr>
              <p:spPr bwMode="auto">
                <a:xfrm>
                  <a:off x="1508" y="2717"/>
                  <a:ext cx="4" cy="5"/>
                </a:xfrm>
                <a:custGeom>
                  <a:avLst/>
                  <a:gdLst>
                    <a:gd name="T0" fmla="*/ 0 w 5"/>
                    <a:gd name="T1" fmla="*/ 1 h 7"/>
                    <a:gd name="T2" fmla="*/ 0 w 5"/>
                    <a:gd name="T3" fmla="*/ 1 h 7"/>
                    <a:gd name="T4" fmla="*/ 1 w 5"/>
                    <a:gd name="T5" fmla="*/ 1 h 7"/>
                    <a:gd name="T6" fmla="*/ 2 w 5"/>
                    <a:gd name="T7" fmla="*/ 1 h 7"/>
                    <a:gd name="T8" fmla="*/ 2 w 5"/>
                    <a:gd name="T9" fmla="*/ 1 h 7"/>
                    <a:gd name="T10" fmla="*/ 2 w 5"/>
                    <a:gd name="T11" fmla="*/ 1 h 7"/>
                    <a:gd name="T12" fmla="*/ 2 w 5"/>
                    <a:gd name="T13" fmla="*/ 1 h 7"/>
                    <a:gd name="T14" fmla="*/ 2 w 5"/>
                    <a:gd name="T15" fmla="*/ 0 h 7"/>
                    <a:gd name="T16" fmla="*/ 2 w 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0" y="7"/>
                      </a:moveTo>
                      <a:lnTo>
                        <a:pt x="0" y="6"/>
                      </a:lnTo>
                      <a:lnTo>
                        <a:pt x="1" y="5"/>
                      </a:lnTo>
                      <a:lnTo>
                        <a:pt x="2" y="5"/>
                      </a:lnTo>
                      <a:lnTo>
                        <a:pt x="2" y="4"/>
                      </a:lnTo>
                      <a:lnTo>
                        <a:pt x="4" y="3"/>
                      </a:lnTo>
                      <a:lnTo>
                        <a:pt x="4" y="1"/>
                      </a:lnTo>
                      <a:lnTo>
                        <a:pt x="4" y="0"/>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6" name="Freeform 174"/>
                <p:cNvSpPr>
                  <a:spLocks/>
                </p:cNvSpPr>
                <p:nvPr/>
              </p:nvSpPr>
              <p:spPr bwMode="auto">
                <a:xfrm>
                  <a:off x="1510" y="2708"/>
                  <a:ext cx="2" cy="9"/>
                </a:xfrm>
                <a:custGeom>
                  <a:avLst/>
                  <a:gdLst>
                    <a:gd name="T0" fmla="*/ 1 w 4"/>
                    <a:gd name="T1" fmla="*/ 1 h 14"/>
                    <a:gd name="T2" fmla="*/ 1 w 4"/>
                    <a:gd name="T3" fmla="*/ 1 h 14"/>
                    <a:gd name="T4" fmla="*/ 1 w 4"/>
                    <a:gd name="T5" fmla="*/ 1 h 14"/>
                    <a:gd name="T6" fmla="*/ 1 w 4"/>
                    <a:gd name="T7" fmla="*/ 1 h 14"/>
                    <a:gd name="T8" fmla="*/ 1 w 4"/>
                    <a:gd name="T9" fmla="*/ 1 h 14"/>
                    <a:gd name="T10" fmla="*/ 0 w 4"/>
                    <a:gd name="T11" fmla="*/ 1 h 14"/>
                    <a:gd name="T12" fmla="*/ 0 w 4"/>
                    <a:gd name="T13" fmla="*/ 1 h 14"/>
                    <a:gd name="T14" fmla="*/ 0 w 4"/>
                    <a:gd name="T15" fmla="*/ 1 h 14"/>
                    <a:gd name="T16" fmla="*/ 0 w 4"/>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4"/>
                    <a:gd name="T29" fmla="*/ 4 w 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4">
                      <a:moveTo>
                        <a:pt x="4" y="14"/>
                      </a:moveTo>
                      <a:lnTo>
                        <a:pt x="3" y="12"/>
                      </a:lnTo>
                      <a:lnTo>
                        <a:pt x="3" y="9"/>
                      </a:lnTo>
                      <a:lnTo>
                        <a:pt x="1" y="8"/>
                      </a:lnTo>
                      <a:lnTo>
                        <a:pt x="1" y="6"/>
                      </a:lnTo>
                      <a:lnTo>
                        <a:pt x="0" y="5"/>
                      </a:lnTo>
                      <a:lnTo>
                        <a:pt x="0" y="2"/>
                      </a:lnTo>
                      <a:lnTo>
                        <a:pt x="0" y="1"/>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7" name="Freeform 175"/>
                <p:cNvSpPr>
                  <a:spLocks/>
                </p:cNvSpPr>
                <p:nvPr/>
              </p:nvSpPr>
              <p:spPr bwMode="auto">
                <a:xfrm>
                  <a:off x="1508" y="2699"/>
                  <a:ext cx="2" cy="9"/>
                </a:xfrm>
                <a:custGeom>
                  <a:avLst/>
                  <a:gdLst>
                    <a:gd name="T0" fmla="*/ 2 w 2"/>
                    <a:gd name="T1" fmla="*/ 2 h 12"/>
                    <a:gd name="T2" fmla="*/ 1 w 2"/>
                    <a:gd name="T3" fmla="*/ 2 h 12"/>
                    <a:gd name="T4" fmla="*/ 0 w 2"/>
                    <a:gd name="T5" fmla="*/ 2 h 12"/>
                    <a:gd name="T6" fmla="*/ 0 w 2"/>
                    <a:gd name="T7" fmla="*/ 2 h 12"/>
                    <a:gd name="T8" fmla="*/ 0 w 2"/>
                    <a:gd name="T9" fmla="*/ 2 h 12"/>
                    <a:gd name="T10" fmla="*/ 0 w 2"/>
                    <a:gd name="T11" fmla="*/ 2 h 12"/>
                    <a:gd name="T12" fmla="*/ 0 w 2"/>
                    <a:gd name="T13" fmla="*/ 2 h 12"/>
                    <a:gd name="T14" fmla="*/ 0 w 2"/>
                    <a:gd name="T15" fmla="*/ 1 h 12"/>
                    <a:gd name="T16" fmla="*/ 1 w 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2"/>
                    <a:gd name="T29" fmla="*/ 2 w 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2">
                      <a:moveTo>
                        <a:pt x="2" y="12"/>
                      </a:moveTo>
                      <a:lnTo>
                        <a:pt x="1" y="9"/>
                      </a:lnTo>
                      <a:lnTo>
                        <a:pt x="0" y="8"/>
                      </a:lnTo>
                      <a:lnTo>
                        <a:pt x="0" y="7"/>
                      </a:lnTo>
                      <a:lnTo>
                        <a:pt x="0" y="5"/>
                      </a:lnTo>
                      <a:lnTo>
                        <a:pt x="0" y="3"/>
                      </a:lnTo>
                      <a:lnTo>
                        <a:pt x="0" y="2"/>
                      </a:lnTo>
                      <a:lnTo>
                        <a:pt x="0" y="1"/>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8" name="Freeform 176"/>
                <p:cNvSpPr>
                  <a:spLocks/>
                </p:cNvSpPr>
                <p:nvPr/>
              </p:nvSpPr>
              <p:spPr bwMode="auto">
                <a:xfrm>
                  <a:off x="1508" y="2695"/>
                  <a:ext cx="7" cy="4"/>
                </a:xfrm>
                <a:custGeom>
                  <a:avLst/>
                  <a:gdLst>
                    <a:gd name="T0" fmla="*/ 0 w 11"/>
                    <a:gd name="T1" fmla="*/ 0 h 10"/>
                    <a:gd name="T2" fmla="*/ 0 w 11"/>
                    <a:gd name="T3" fmla="*/ 0 h 10"/>
                    <a:gd name="T4" fmla="*/ 1 w 11"/>
                    <a:gd name="T5" fmla="*/ 0 h 10"/>
                    <a:gd name="T6" fmla="*/ 1 w 11"/>
                    <a:gd name="T7" fmla="*/ 0 h 10"/>
                    <a:gd name="T8" fmla="*/ 1 w 11"/>
                    <a:gd name="T9" fmla="*/ 0 h 10"/>
                    <a:gd name="T10" fmla="*/ 1 w 11"/>
                    <a:gd name="T11" fmla="*/ 0 h 10"/>
                    <a:gd name="T12" fmla="*/ 1 w 11"/>
                    <a:gd name="T13" fmla="*/ 0 h 10"/>
                    <a:gd name="T14" fmla="*/ 1 w 11"/>
                    <a:gd name="T15" fmla="*/ 0 h 10"/>
                    <a:gd name="T16" fmla="*/ 1 w 1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0" y="10"/>
                      </a:moveTo>
                      <a:lnTo>
                        <a:pt x="0" y="7"/>
                      </a:lnTo>
                      <a:lnTo>
                        <a:pt x="1" y="5"/>
                      </a:lnTo>
                      <a:lnTo>
                        <a:pt x="2" y="4"/>
                      </a:lnTo>
                      <a:lnTo>
                        <a:pt x="4" y="3"/>
                      </a:lnTo>
                      <a:lnTo>
                        <a:pt x="5" y="1"/>
                      </a:lnTo>
                      <a:lnTo>
                        <a:pt x="7" y="0"/>
                      </a:lnTo>
                      <a:lnTo>
                        <a:pt x="8" y="0"/>
                      </a:lnTo>
                      <a:lnTo>
                        <a:pt x="1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199" name="Freeform 177"/>
                <p:cNvSpPr>
                  <a:spLocks/>
                </p:cNvSpPr>
                <p:nvPr/>
              </p:nvSpPr>
              <p:spPr bwMode="auto">
                <a:xfrm>
                  <a:off x="1515" y="2693"/>
                  <a:ext cx="6" cy="5"/>
                </a:xfrm>
                <a:custGeom>
                  <a:avLst/>
                  <a:gdLst>
                    <a:gd name="T0" fmla="*/ 0 w 7"/>
                    <a:gd name="T1" fmla="*/ 1 h 8"/>
                    <a:gd name="T2" fmla="*/ 0 w 7"/>
                    <a:gd name="T3" fmla="*/ 0 h 8"/>
                    <a:gd name="T4" fmla="*/ 1 w 7"/>
                    <a:gd name="T5" fmla="*/ 1 h 8"/>
                    <a:gd name="T6" fmla="*/ 2 w 7"/>
                    <a:gd name="T7" fmla="*/ 1 h 8"/>
                    <a:gd name="T8" fmla="*/ 3 w 7"/>
                    <a:gd name="T9" fmla="*/ 1 h 8"/>
                    <a:gd name="T10" fmla="*/ 3 w 7"/>
                    <a:gd name="T11" fmla="*/ 1 h 8"/>
                    <a:gd name="T12" fmla="*/ 3 w 7"/>
                    <a:gd name="T13" fmla="*/ 1 h 8"/>
                    <a:gd name="T14" fmla="*/ 3 w 7"/>
                    <a:gd name="T15" fmla="*/ 1 h 8"/>
                    <a:gd name="T16" fmla="*/ 3 w 7"/>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0" y="1"/>
                      </a:moveTo>
                      <a:lnTo>
                        <a:pt x="0" y="0"/>
                      </a:lnTo>
                      <a:lnTo>
                        <a:pt x="1" y="1"/>
                      </a:lnTo>
                      <a:lnTo>
                        <a:pt x="2" y="1"/>
                      </a:lnTo>
                      <a:lnTo>
                        <a:pt x="3" y="2"/>
                      </a:lnTo>
                      <a:lnTo>
                        <a:pt x="3" y="4"/>
                      </a:lnTo>
                      <a:lnTo>
                        <a:pt x="5" y="5"/>
                      </a:lnTo>
                      <a:lnTo>
                        <a:pt x="6" y="6"/>
                      </a:lnTo>
                      <a:lnTo>
                        <a:pt x="7" y="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0" name="Freeform 178"/>
                <p:cNvSpPr>
                  <a:spLocks/>
                </p:cNvSpPr>
                <p:nvPr/>
              </p:nvSpPr>
              <p:spPr bwMode="auto">
                <a:xfrm>
                  <a:off x="1521" y="2698"/>
                  <a:ext cx="5" cy="6"/>
                </a:xfrm>
                <a:custGeom>
                  <a:avLst/>
                  <a:gdLst>
                    <a:gd name="T0" fmla="*/ 0 w 7"/>
                    <a:gd name="T1" fmla="*/ 0 h 10"/>
                    <a:gd name="T2" fmla="*/ 1 w 7"/>
                    <a:gd name="T3" fmla="*/ 1 h 10"/>
                    <a:gd name="T4" fmla="*/ 1 w 7"/>
                    <a:gd name="T5" fmla="*/ 1 h 10"/>
                    <a:gd name="T6" fmla="*/ 1 w 7"/>
                    <a:gd name="T7" fmla="*/ 1 h 10"/>
                    <a:gd name="T8" fmla="*/ 1 w 7"/>
                    <a:gd name="T9" fmla="*/ 1 h 10"/>
                    <a:gd name="T10" fmla="*/ 1 w 7"/>
                    <a:gd name="T11" fmla="*/ 1 h 10"/>
                    <a:gd name="T12" fmla="*/ 1 w 7"/>
                    <a:gd name="T13" fmla="*/ 1 h 10"/>
                    <a:gd name="T14" fmla="*/ 1 w 7"/>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0"/>
                    <a:gd name="T26" fmla="*/ 7 w 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0">
                      <a:moveTo>
                        <a:pt x="0" y="0"/>
                      </a:moveTo>
                      <a:lnTo>
                        <a:pt x="1" y="2"/>
                      </a:lnTo>
                      <a:lnTo>
                        <a:pt x="1" y="3"/>
                      </a:lnTo>
                      <a:lnTo>
                        <a:pt x="2" y="4"/>
                      </a:lnTo>
                      <a:lnTo>
                        <a:pt x="4" y="5"/>
                      </a:lnTo>
                      <a:lnTo>
                        <a:pt x="5" y="6"/>
                      </a:lnTo>
                      <a:lnTo>
                        <a:pt x="6" y="8"/>
                      </a:lnTo>
                      <a:lnTo>
                        <a:pt x="7" y="1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1" name="Freeform 179"/>
                <p:cNvSpPr>
                  <a:spLocks/>
                </p:cNvSpPr>
                <p:nvPr/>
              </p:nvSpPr>
              <p:spPr bwMode="auto">
                <a:xfrm>
                  <a:off x="1526" y="2704"/>
                  <a:ext cx="7" cy="4"/>
                </a:xfrm>
                <a:custGeom>
                  <a:avLst/>
                  <a:gdLst>
                    <a:gd name="T0" fmla="*/ 0 w 12"/>
                    <a:gd name="T1" fmla="*/ 0 h 5"/>
                    <a:gd name="T2" fmla="*/ 1 w 12"/>
                    <a:gd name="T3" fmla="*/ 0 h 5"/>
                    <a:gd name="T4" fmla="*/ 1 w 12"/>
                    <a:gd name="T5" fmla="*/ 1 h 5"/>
                    <a:gd name="T6" fmla="*/ 1 w 12"/>
                    <a:gd name="T7" fmla="*/ 1 h 5"/>
                    <a:gd name="T8" fmla="*/ 1 w 12"/>
                    <a:gd name="T9" fmla="*/ 2 h 5"/>
                    <a:gd name="T10" fmla="*/ 1 w 12"/>
                    <a:gd name="T11" fmla="*/ 2 h 5"/>
                    <a:gd name="T12" fmla="*/ 1 w 12"/>
                    <a:gd name="T13" fmla="*/ 2 h 5"/>
                    <a:gd name="T14" fmla="*/ 1 w 12"/>
                    <a:gd name="T15" fmla="*/ 2 h 5"/>
                    <a:gd name="T16" fmla="*/ 1 w 12"/>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
                    <a:gd name="T29" fmla="*/ 12 w 12"/>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
                      <a:moveTo>
                        <a:pt x="0" y="0"/>
                      </a:moveTo>
                      <a:lnTo>
                        <a:pt x="1" y="0"/>
                      </a:lnTo>
                      <a:lnTo>
                        <a:pt x="3" y="1"/>
                      </a:lnTo>
                      <a:lnTo>
                        <a:pt x="4" y="1"/>
                      </a:lnTo>
                      <a:lnTo>
                        <a:pt x="5" y="2"/>
                      </a:lnTo>
                      <a:lnTo>
                        <a:pt x="6" y="2"/>
                      </a:lnTo>
                      <a:lnTo>
                        <a:pt x="9" y="4"/>
                      </a:lnTo>
                      <a:lnTo>
                        <a:pt x="10" y="4"/>
                      </a:lnTo>
                      <a:lnTo>
                        <a:pt x="12" y="5"/>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2" name="Freeform 180"/>
                <p:cNvSpPr>
                  <a:spLocks/>
                </p:cNvSpPr>
                <p:nvPr/>
              </p:nvSpPr>
              <p:spPr bwMode="auto">
                <a:xfrm>
                  <a:off x="1533" y="2708"/>
                  <a:ext cx="5" cy="1"/>
                </a:xfrm>
                <a:custGeom>
                  <a:avLst/>
                  <a:gdLst>
                    <a:gd name="T0" fmla="*/ 0 w 9"/>
                    <a:gd name="T1" fmla="*/ 1 h 1"/>
                    <a:gd name="T2" fmla="*/ 0 w 9"/>
                    <a:gd name="T3" fmla="*/ 0 h 1"/>
                    <a:gd name="T4" fmla="*/ 1 w 9"/>
                    <a:gd name="T5" fmla="*/ 0 h 1"/>
                    <a:gd name="T6" fmla="*/ 1 w 9"/>
                    <a:gd name="T7" fmla="*/ 0 h 1"/>
                    <a:gd name="T8" fmla="*/ 1 w 9"/>
                    <a:gd name="T9" fmla="*/ 0 h 1"/>
                    <a:gd name="T10" fmla="*/ 1 w 9"/>
                    <a:gd name="T11" fmla="*/ 0 h 1"/>
                    <a:gd name="T12" fmla="*/ 1 w 9"/>
                    <a:gd name="T13" fmla="*/ 0 h 1"/>
                    <a:gd name="T14" fmla="*/ 1 w 9"/>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
                    <a:gd name="T26" fmla="*/ 9 w 9"/>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
                      <a:moveTo>
                        <a:pt x="0" y="1"/>
                      </a:moveTo>
                      <a:lnTo>
                        <a:pt x="0" y="0"/>
                      </a:lnTo>
                      <a:lnTo>
                        <a:pt x="1" y="0"/>
                      </a:lnTo>
                      <a:lnTo>
                        <a:pt x="3" y="0"/>
                      </a:lnTo>
                      <a:lnTo>
                        <a:pt x="4" y="0"/>
                      </a:lnTo>
                      <a:lnTo>
                        <a:pt x="5" y="0"/>
                      </a:lnTo>
                      <a:lnTo>
                        <a:pt x="6" y="0"/>
                      </a:lnTo>
                      <a:lnTo>
                        <a:pt x="9" y="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3" name="Freeform 181"/>
                <p:cNvSpPr>
                  <a:spLocks/>
                </p:cNvSpPr>
                <p:nvPr/>
              </p:nvSpPr>
              <p:spPr bwMode="auto">
                <a:xfrm>
                  <a:off x="1538" y="2708"/>
                  <a:ext cx="9" cy="1"/>
                </a:xfrm>
                <a:custGeom>
                  <a:avLst/>
                  <a:gdLst>
                    <a:gd name="T0" fmla="*/ 0 w 15"/>
                    <a:gd name="T1" fmla="*/ 0 h 3"/>
                    <a:gd name="T2" fmla="*/ 1 w 15"/>
                    <a:gd name="T3" fmla="*/ 0 h 3"/>
                    <a:gd name="T4" fmla="*/ 1 w 15"/>
                    <a:gd name="T5" fmla="*/ 0 h 3"/>
                    <a:gd name="T6" fmla="*/ 1 w 15"/>
                    <a:gd name="T7" fmla="*/ 0 h 3"/>
                    <a:gd name="T8" fmla="*/ 1 w 15"/>
                    <a:gd name="T9" fmla="*/ 0 h 3"/>
                    <a:gd name="T10" fmla="*/ 1 w 15"/>
                    <a:gd name="T11" fmla="*/ 0 h 3"/>
                    <a:gd name="T12" fmla="*/ 1 w 15"/>
                    <a:gd name="T13" fmla="*/ 0 h 3"/>
                    <a:gd name="T14" fmla="*/ 1 w 15"/>
                    <a:gd name="T15" fmla="*/ 0 h 3"/>
                    <a:gd name="T16" fmla="*/ 1 w 1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
                    <a:gd name="T29" fmla="*/ 15 w 1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
                      <a:moveTo>
                        <a:pt x="0" y="1"/>
                      </a:moveTo>
                      <a:lnTo>
                        <a:pt x="1" y="0"/>
                      </a:lnTo>
                      <a:lnTo>
                        <a:pt x="2" y="1"/>
                      </a:lnTo>
                      <a:lnTo>
                        <a:pt x="4" y="1"/>
                      </a:lnTo>
                      <a:lnTo>
                        <a:pt x="7" y="1"/>
                      </a:lnTo>
                      <a:lnTo>
                        <a:pt x="8" y="1"/>
                      </a:lnTo>
                      <a:lnTo>
                        <a:pt x="10" y="2"/>
                      </a:lnTo>
                      <a:lnTo>
                        <a:pt x="13" y="2"/>
                      </a:lnTo>
                      <a:lnTo>
                        <a:pt x="15" y="3"/>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4" name="Freeform 182"/>
                <p:cNvSpPr>
                  <a:spLocks/>
                </p:cNvSpPr>
                <p:nvPr/>
              </p:nvSpPr>
              <p:spPr bwMode="auto">
                <a:xfrm>
                  <a:off x="1547" y="2709"/>
                  <a:ext cx="5" cy="7"/>
                </a:xfrm>
                <a:custGeom>
                  <a:avLst/>
                  <a:gdLst>
                    <a:gd name="T0" fmla="*/ 0 w 7"/>
                    <a:gd name="T1" fmla="*/ 0 h 9"/>
                    <a:gd name="T2" fmla="*/ 1 w 7"/>
                    <a:gd name="T3" fmla="*/ 1 h 9"/>
                    <a:gd name="T4" fmla="*/ 1 w 7"/>
                    <a:gd name="T5" fmla="*/ 2 h 9"/>
                    <a:gd name="T6" fmla="*/ 1 w 7"/>
                    <a:gd name="T7" fmla="*/ 2 h 9"/>
                    <a:gd name="T8" fmla="*/ 1 w 7"/>
                    <a:gd name="T9" fmla="*/ 2 h 9"/>
                    <a:gd name="T10" fmla="*/ 1 w 7"/>
                    <a:gd name="T11" fmla="*/ 2 h 9"/>
                    <a:gd name="T12" fmla="*/ 1 w 7"/>
                    <a:gd name="T13" fmla="*/ 2 h 9"/>
                    <a:gd name="T14" fmla="*/ 1 w 7"/>
                    <a:gd name="T15" fmla="*/ 2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0" y="0"/>
                      </a:moveTo>
                      <a:lnTo>
                        <a:pt x="1" y="1"/>
                      </a:lnTo>
                      <a:lnTo>
                        <a:pt x="3" y="3"/>
                      </a:lnTo>
                      <a:lnTo>
                        <a:pt x="4" y="3"/>
                      </a:lnTo>
                      <a:lnTo>
                        <a:pt x="4" y="4"/>
                      </a:lnTo>
                      <a:lnTo>
                        <a:pt x="5" y="5"/>
                      </a:lnTo>
                      <a:lnTo>
                        <a:pt x="6" y="6"/>
                      </a:lnTo>
                      <a:lnTo>
                        <a:pt x="7" y="9"/>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5" name="Freeform 183"/>
                <p:cNvSpPr>
                  <a:spLocks/>
                </p:cNvSpPr>
                <p:nvPr/>
              </p:nvSpPr>
              <p:spPr bwMode="auto">
                <a:xfrm>
                  <a:off x="1552" y="2716"/>
                  <a:ext cx="5" cy="3"/>
                </a:xfrm>
                <a:custGeom>
                  <a:avLst/>
                  <a:gdLst>
                    <a:gd name="T0" fmla="*/ 0 w 8"/>
                    <a:gd name="T1" fmla="*/ 0 h 7"/>
                    <a:gd name="T2" fmla="*/ 1 w 8"/>
                    <a:gd name="T3" fmla="*/ 0 h 7"/>
                    <a:gd name="T4" fmla="*/ 1 w 8"/>
                    <a:gd name="T5" fmla="*/ 0 h 7"/>
                    <a:gd name="T6" fmla="*/ 1 w 8"/>
                    <a:gd name="T7" fmla="*/ 0 h 7"/>
                    <a:gd name="T8" fmla="*/ 1 w 8"/>
                    <a:gd name="T9" fmla="*/ 0 h 7"/>
                    <a:gd name="T10" fmla="*/ 1 w 8"/>
                    <a:gd name="T11" fmla="*/ 0 h 7"/>
                    <a:gd name="T12" fmla="*/ 1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0"/>
                      </a:moveTo>
                      <a:lnTo>
                        <a:pt x="2" y="1"/>
                      </a:lnTo>
                      <a:lnTo>
                        <a:pt x="3" y="2"/>
                      </a:lnTo>
                      <a:lnTo>
                        <a:pt x="4" y="3"/>
                      </a:lnTo>
                      <a:lnTo>
                        <a:pt x="5" y="4"/>
                      </a:lnTo>
                      <a:lnTo>
                        <a:pt x="6" y="6"/>
                      </a:lnTo>
                      <a:lnTo>
                        <a:pt x="8" y="7"/>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6" name="Freeform 184"/>
                <p:cNvSpPr>
                  <a:spLocks/>
                </p:cNvSpPr>
                <p:nvPr/>
              </p:nvSpPr>
              <p:spPr bwMode="auto">
                <a:xfrm>
                  <a:off x="1557" y="2719"/>
                  <a:ext cx="3" cy="3"/>
                </a:xfrm>
                <a:custGeom>
                  <a:avLst/>
                  <a:gdLst>
                    <a:gd name="T0" fmla="*/ 0 w 7"/>
                    <a:gd name="T1" fmla="*/ 0 h 5"/>
                    <a:gd name="T2" fmla="*/ 0 w 7"/>
                    <a:gd name="T3" fmla="*/ 0 h 5"/>
                    <a:gd name="T4" fmla="*/ 0 w 7"/>
                    <a:gd name="T5" fmla="*/ 1 h 5"/>
                    <a:gd name="T6" fmla="*/ 0 w 7"/>
                    <a:gd name="T7" fmla="*/ 1 h 5"/>
                    <a:gd name="T8" fmla="*/ 0 w 7"/>
                    <a:gd name="T9" fmla="*/ 1 h 5"/>
                    <a:gd name="T10" fmla="*/ 0 w 7"/>
                    <a:gd name="T11" fmla="*/ 1 h 5"/>
                    <a:gd name="T12" fmla="*/ 0 w 7"/>
                    <a:gd name="T13" fmla="*/ 1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0"/>
                      </a:moveTo>
                      <a:lnTo>
                        <a:pt x="1" y="0"/>
                      </a:lnTo>
                      <a:lnTo>
                        <a:pt x="2" y="1"/>
                      </a:lnTo>
                      <a:lnTo>
                        <a:pt x="3" y="1"/>
                      </a:lnTo>
                      <a:lnTo>
                        <a:pt x="4" y="2"/>
                      </a:lnTo>
                      <a:lnTo>
                        <a:pt x="4" y="3"/>
                      </a:lnTo>
                      <a:lnTo>
                        <a:pt x="7" y="5"/>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7" name="Freeform 185"/>
                <p:cNvSpPr>
                  <a:spLocks/>
                </p:cNvSpPr>
                <p:nvPr/>
              </p:nvSpPr>
              <p:spPr bwMode="auto">
                <a:xfrm>
                  <a:off x="1560" y="2722"/>
                  <a:ext cx="9" cy="7"/>
                </a:xfrm>
                <a:custGeom>
                  <a:avLst/>
                  <a:gdLst>
                    <a:gd name="T0" fmla="*/ 0 w 13"/>
                    <a:gd name="T1" fmla="*/ 0 h 10"/>
                    <a:gd name="T2" fmla="*/ 1 w 13"/>
                    <a:gd name="T3" fmla="*/ 0 h 10"/>
                    <a:gd name="T4" fmla="*/ 1 w 13"/>
                    <a:gd name="T5" fmla="*/ 1 h 10"/>
                    <a:gd name="T6" fmla="*/ 1 w 13"/>
                    <a:gd name="T7" fmla="*/ 1 h 10"/>
                    <a:gd name="T8" fmla="*/ 1 w 13"/>
                    <a:gd name="T9" fmla="*/ 1 h 10"/>
                    <a:gd name="T10" fmla="*/ 1 w 13"/>
                    <a:gd name="T11" fmla="*/ 1 h 10"/>
                    <a:gd name="T12" fmla="*/ 1 w 13"/>
                    <a:gd name="T13" fmla="*/ 1 h 10"/>
                    <a:gd name="T14" fmla="*/ 1 w 13"/>
                    <a:gd name="T15" fmla="*/ 1 h 10"/>
                    <a:gd name="T16" fmla="*/ 1 w 13"/>
                    <a:gd name="T17" fmla="*/ 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0"/>
                    <a:gd name="T29" fmla="*/ 13 w 1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0">
                      <a:moveTo>
                        <a:pt x="0" y="0"/>
                      </a:moveTo>
                      <a:lnTo>
                        <a:pt x="1" y="0"/>
                      </a:lnTo>
                      <a:lnTo>
                        <a:pt x="2" y="1"/>
                      </a:lnTo>
                      <a:lnTo>
                        <a:pt x="3" y="2"/>
                      </a:lnTo>
                      <a:lnTo>
                        <a:pt x="6" y="3"/>
                      </a:lnTo>
                      <a:lnTo>
                        <a:pt x="7" y="6"/>
                      </a:lnTo>
                      <a:lnTo>
                        <a:pt x="8" y="7"/>
                      </a:lnTo>
                      <a:lnTo>
                        <a:pt x="11" y="8"/>
                      </a:lnTo>
                      <a:lnTo>
                        <a:pt x="13" y="1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8" name="Freeform 186"/>
                <p:cNvSpPr>
                  <a:spLocks/>
                </p:cNvSpPr>
                <p:nvPr/>
              </p:nvSpPr>
              <p:spPr bwMode="auto">
                <a:xfrm>
                  <a:off x="1569" y="2729"/>
                  <a:ext cx="5" cy="6"/>
                </a:xfrm>
                <a:custGeom>
                  <a:avLst/>
                  <a:gdLst>
                    <a:gd name="T0" fmla="*/ 0 w 8"/>
                    <a:gd name="T1" fmla="*/ 0 h 8"/>
                    <a:gd name="T2" fmla="*/ 1 w 8"/>
                    <a:gd name="T3" fmla="*/ 2 h 8"/>
                    <a:gd name="T4" fmla="*/ 1 w 8"/>
                    <a:gd name="T5" fmla="*/ 2 h 8"/>
                    <a:gd name="T6" fmla="*/ 1 w 8"/>
                    <a:gd name="T7" fmla="*/ 2 h 8"/>
                    <a:gd name="T8" fmla="*/ 1 w 8"/>
                    <a:gd name="T9" fmla="*/ 2 h 8"/>
                    <a:gd name="T10" fmla="*/ 1 w 8"/>
                    <a:gd name="T11" fmla="*/ 2 h 8"/>
                    <a:gd name="T12" fmla="*/ 1 w 8"/>
                    <a:gd name="T13" fmla="*/ 2 h 8"/>
                    <a:gd name="T14" fmla="*/ 1 w 8"/>
                    <a:gd name="T15" fmla="*/ 2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0" y="0"/>
                      </a:moveTo>
                      <a:lnTo>
                        <a:pt x="1" y="2"/>
                      </a:lnTo>
                      <a:lnTo>
                        <a:pt x="2" y="3"/>
                      </a:lnTo>
                      <a:lnTo>
                        <a:pt x="4" y="3"/>
                      </a:lnTo>
                      <a:lnTo>
                        <a:pt x="5" y="4"/>
                      </a:lnTo>
                      <a:lnTo>
                        <a:pt x="6" y="5"/>
                      </a:lnTo>
                      <a:lnTo>
                        <a:pt x="7" y="6"/>
                      </a:lnTo>
                      <a:lnTo>
                        <a:pt x="8" y="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09" name="Freeform 187"/>
                <p:cNvSpPr>
                  <a:spLocks/>
                </p:cNvSpPr>
                <p:nvPr/>
              </p:nvSpPr>
              <p:spPr bwMode="auto">
                <a:xfrm>
                  <a:off x="1574" y="2735"/>
                  <a:ext cx="6" cy="5"/>
                </a:xfrm>
                <a:custGeom>
                  <a:avLst/>
                  <a:gdLst>
                    <a:gd name="T0" fmla="*/ 0 w 10"/>
                    <a:gd name="T1" fmla="*/ 0 h 8"/>
                    <a:gd name="T2" fmla="*/ 1 w 10"/>
                    <a:gd name="T3" fmla="*/ 1 h 8"/>
                    <a:gd name="T4" fmla="*/ 1 w 10"/>
                    <a:gd name="T5" fmla="*/ 1 h 8"/>
                    <a:gd name="T6" fmla="*/ 1 w 10"/>
                    <a:gd name="T7" fmla="*/ 1 h 8"/>
                    <a:gd name="T8" fmla="*/ 1 w 10"/>
                    <a:gd name="T9" fmla="*/ 1 h 8"/>
                    <a:gd name="T10" fmla="*/ 1 w 10"/>
                    <a:gd name="T11" fmla="*/ 1 h 8"/>
                    <a:gd name="T12" fmla="*/ 1 w 10"/>
                    <a:gd name="T13" fmla="*/ 1 h 8"/>
                    <a:gd name="T14" fmla="*/ 1 w 10"/>
                    <a:gd name="T15" fmla="*/ 1 h 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8"/>
                    <a:gd name="T26" fmla="*/ 10 w 1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8">
                      <a:moveTo>
                        <a:pt x="0" y="0"/>
                      </a:moveTo>
                      <a:lnTo>
                        <a:pt x="2" y="1"/>
                      </a:lnTo>
                      <a:lnTo>
                        <a:pt x="3" y="1"/>
                      </a:lnTo>
                      <a:lnTo>
                        <a:pt x="4" y="2"/>
                      </a:lnTo>
                      <a:lnTo>
                        <a:pt x="5" y="3"/>
                      </a:lnTo>
                      <a:lnTo>
                        <a:pt x="6" y="4"/>
                      </a:lnTo>
                      <a:lnTo>
                        <a:pt x="8" y="6"/>
                      </a:lnTo>
                      <a:lnTo>
                        <a:pt x="10" y="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0" name="Freeform 188"/>
                <p:cNvSpPr>
                  <a:spLocks/>
                </p:cNvSpPr>
                <p:nvPr/>
              </p:nvSpPr>
              <p:spPr bwMode="auto">
                <a:xfrm>
                  <a:off x="1580" y="2740"/>
                  <a:ext cx="9" cy="10"/>
                </a:xfrm>
                <a:custGeom>
                  <a:avLst/>
                  <a:gdLst>
                    <a:gd name="T0" fmla="*/ 0 w 16"/>
                    <a:gd name="T1" fmla="*/ 0 h 17"/>
                    <a:gd name="T2" fmla="*/ 1 w 16"/>
                    <a:gd name="T3" fmla="*/ 1 h 17"/>
                    <a:gd name="T4" fmla="*/ 1 w 16"/>
                    <a:gd name="T5" fmla="*/ 1 h 17"/>
                    <a:gd name="T6" fmla="*/ 1 w 16"/>
                    <a:gd name="T7" fmla="*/ 1 h 17"/>
                    <a:gd name="T8" fmla="*/ 1 w 16"/>
                    <a:gd name="T9" fmla="*/ 1 h 17"/>
                    <a:gd name="T10" fmla="*/ 1 w 16"/>
                    <a:gd name="T11" fmla="*/ 1 h 17"/>
                    <a:gd name="T12" fmla="*/ 1 w 16"/>
                    <a:gd name="T13" fmla="*/ 1 h 17"/>
                    <a:gd name="T14" fmla="*/ 1 w 16"/>
                    <a:gd name="T15" fmla="*/ 1 h 17"/>
                    <a:gd name="T16" fmla="*/ 1 w 16"/>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0" y="0"/>
                      </a:moveTo>
                      <a:lnTo>
                        <a:pt x="1" y="1"/>
                      </a:lnTo>
                      <a:lnTo>
                        <a:pt x="2" y="2"/>
                      </a:lnTo>
                      <a:lnTo>
                        <a:pt x="5" y="5"/>
                      </a:lnTo>
                      <a:lnTo>
                        <a:pt x="7" y="7"/>
                      </a:lnTo>
                      <a:lnTo>
                        <a:pt x="8" y="10"/>
                      </a:lnTo>
                      <a:lnTo>
                        <a:pt x="11" y="12"/>
                      </a:lnTo>
                      <a:lnTo>
                        <a:pt x="13" y="13"/>
                      </a:lnTo>
                      <a:lnTo>
                        <a:pt x="16" y="17"/>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1" name="Freeform 189"/>
                <p:cNvSpPr>
                  <a:spLocks/>
                </p:cNvSpPr>
                <p:nvPr/>
              </p:nvSpPr>
              <p:spPr bwMode="auto">
                <a:xfrm>
                  <a:off x="1589" y="2750"/>
                  <a:ext cx="5" cy="6"/>
                </a:xfrm>
                <a:custGeom>
                  <a:avLst/>
                  <a:gdLst>
                    <a:gd name="T0" fmla="*/ 0 w 7"/>
                    <a:gd name="T1" fmla="*/ 0 h 9"/>
                    <a:gd name="T2" fmla="*/ 0 w 7"/>
                    <a:gd name="T3" fmla="*/ 1 h 9"/>
                    <a:gd name="T4" fmla="*/ 1 w 7"/>
                    <a:gd name="T5" fmla="*/ 1 h 9"/>
                    <a:gd name="T6" fmla="*/ 1 w 7"/>
                    <a:gd name="T7" fmla="*/ 1 h 9"/>
                    <a:gd name="T8" fmla="*/ 1 w 7"/>
                    <a:gd name="T9" fmla="*/ 1 h 9"/>
                    <a:gd name="T10" fmla="*/ 1 w 7"/>
                    <a:gd name="T11" fmla="*/ 1 h 9"/>
                    <a:gd name="T12" fmla="*/ 1 w 7"/>
                    <a:gd name="T13" fmla="*/ 1 h 9"/>
                    <a:gd name="T14" fmla="*/ 1 w 7"/>
                    <a:gd name="T15" fmla="*/ 1 h 9"/>
                    <a:gd name="T16" fmla="*/ 1 w 7"/>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0" y="0"/>
                      </a:moveTo>
                      <a:lnTo>
                        <a:pt x="0" y="1"/>
                      </a:lnTo>
                      <a:lnTo>
                        <a:pt x="1" y="2"/>
                      </a:lnTo>
                      <a:lnTo>
                        <a:pt x="2" y="3"/>
                      </a:lnTo>
                      <a:lnTo>
                        <a:pt x="2" y="5"/>
                      </a:lnTo>
                      <a:lnTo>
                        <a:pt x="3" y="6"/>
                      </a:lnTo>
                      <a:lnTo>
                        <a:pt x="4" y="7"/>
                      </a:lnTo>
                      <a:lnTo>
                        <a:pt x="6" y="8"/>
                      </a:lnTo>
                      <a:lnTo>
                        <a:pt x="7" y="9"/>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2" name="Freeform 190"/>
                <p:cNvSpPr>
                  <a:spLocks/>
                </p:cNvSpPr>
                <p:nvPr/>
              </p:nvSpPr>
              <p:spPr bwMode="auto">
                <a:xfrm>
                  <a:off x="1594" y="2755"/>
                  <a:ext cx="6" cy="1"/>
                </a:xfrm>
                <a:custGeom>
                  <a:avLst/>
                  <a:gdLst>
                    <a:gd name="T0" fmla="*/ 0 w 8"/>
                    <a:gd name="T1" fmla="*/ 0 h 4"/>
                    <a:gd name="T2" fmla="*/ 0 w 8"/>
                    <a:gd name="T3" fmla="*/ 0 h 4"/>
                    <a:gd name="T4" fmla="*/ 1 w 8"/>
                    <a:gd name="T5" fmla="*/ 0 h 4"/>
                    <a:gd name="T6" fmla="*/ 2 w 8"/>
                    <a:gd name="T7" fmla="*/ 0 h 4"/>
                    <a:gd name="T8" fmla="*/ 2 w 8"/>
                    <a:gd name="T9" fmla="*/ 0 h 4"/>
                    <a:gd name="T10" fmla="*/ 2 w 8"/>
                    <a:gd name="T11" fmla="*/ 0 h 4"/>
                    <a:gd name="T12" fmla="*/ 2 w 8"/>
                    <a:gd name="T13" fmla="*/ 0 h 4"/>
                    <a:gd name="T14" fmla="*/ 2 w 8"/>
                    <a:gd name="T15" fmla="*/ 0 h 4"/>
                    <a:gd name="T16" fmla="*/ 2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1" y="3"/>
                      </a:lnTo>
                      <a:lnTo>
                        <a:pt x="2" y="2"/>
                      </a:lnTo>
                      <a:lnTo>
                        <a:pt x="3" y="2"/>
                      </a:lnTo>
                      <a:lnTo>
                        <a:pt x="5" y="1"/>
                      </a:lnTo>
                      <a:lnTo>
                        <a:pt x="6" y="1"/>
                      </a:lnTo>
                      <a:lnTo>
                        <a:pt x="7"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3" name="Freeform 191"/>
                <p:cNvSpPr>
                  <a:spLocks/>
                </p:cNvSpPr>
                <p:nvPr/>
              </p:nvSpPr>
              <p:spPr bwMode="auto">
                <a:xfrm>
                  <a:off x="1600" y="2748"/>
                  <a:ext cx="2" cy="7"/>
                </a:xfrm>
                <a:custGeom>
                  <a:avLst/>
                  <a:gdLst>
                    <a:gd name="T0" fmla="*/ 0 w 5"/>
                    <a:gd name="T1" fmla="*/ 4 h 8"/>
                    <a:gd name="T2" fmla="*/ 0 w 5"/>
                    <a:gd name="T3" fmla="*/ 4 h 8"/>
                    <a:gd name="T4" fmla="*/ 0 w 5"/>
                    <a:gd name="T5" fmla="*/ 4 h 8"/>
                    <a:gd name="T6" fmla="*/ 0 w 5"/>
                    <a:gd name="T7" fmla="*/ 4 h 8"/>
                    <a:gd name="T8" fmla="*/ 0 w 5"/>
                    <a:gd name="T9" fmla="*/ 4 h 8"/>
                    <a:gd name="T10" fmla="*/ 0 w 5"/>
                    <a:gd name="T11" fmla="*/ 3 h 8"/>
                    <a:gd name="T12" fmla="*/ 0 w 5"/>
                    <a:gd name="T13" fmla="*/ 2 h 8"/>
                    <a:gd name="T14" fmla="*/ 0 w 5"/>
                    <a:gd name="T15" fmla="*/ 0 h 8"/>
                    <a:gd name="T16" fmla="*/ 0 w 5"/>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0" y="8"/>
                      </a:moveTo>
                      <a:lnTo>
                        <a:pt x="0" y="6"/>
                      </a:lnTo>
                      <a:lnTo>
                        <a:pt x="1" y="5"/>
                      </a:lnTo>
                      <a:lnTo>
                        <a:pt x="1" y="4"/>
                      </a:lnTo>
                      <a:lnTo>
                        <a:pt x="3" y="4"/>
                      </a:lnTo>
                      <a:lnTo>
                        <a:pt x="3" y="3"/>
                      </a:lnTo>
                      <a:lnTo>
                        <a:pt x="4" y="2"/>
                      </a:lnTo>
                      <a:lnTo>
                        <a:pt x="4" y="0"/>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4" name="Freeform 192"/>
                <p:cNvSpPr>
                  <a:spLocks/>
                </p:cNvSpPr>
                <p:nvPr/>
              </p:nvSpPr>
              <p:spPr bwMode="auto">
                <a:xfrm>
                  <a:off x="1602" y="2742"/>
                  <a:ext cx="3" cy="6"/>
                </a:xfrm>
                <a:custGeom>
                  <a:avLst/>
                  <a:gdLst>
                    <a:gd name="T0" fmla="*/ 0 w 5"/>
                    <a:gd name="T1" fmla="*/ 1 h 9"/>
                    <a:gd name="T2" fmla="*/ 0 w 5"/>
                    <a:gd name="T3" fmla="*/ 1 h 9"/>
                    <a:gd name="T4" fmla="*/ 0 w 5"/>
                    <a:gd name="T5" fmla="*/ 1 h 9"/>
                    <a:gd name="T6" fmla="*/ 1 w 5"/>
                    <a:gd name="T7" fmla="*/ 1 h 9"/>
                    <a:gd name="T8" fmla="*/ 1 w 5"/>
                    <a:gd name="T9" fmla="*/ 1 h 9"/>
                    <a:gd name="T10" fmla="*/ 1 w 5"/>
                    <a:gd name="T11" fmla="*/ 1 h 9"/>
                    <a:gd name="T12" fmla="*/ 1 w 5"/>
                    <a:gd name="T13" fmla="*/ 1 h 9"/>
                    <a:gd name="T14" fmla="*/ 1 w 5"/>
                    <a:gd name="T15" fmla="*/ 0 h 9"/>
                    <a:gd name="T16" fmla="*/ 1 w 5"/>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0" y="9"/>
                      </a:moveTo>
                      <a:lnTo>
                        <a:pt x="0" y="7"/>
                      </a:lnTo>
                      <a:lnTo>
                        <a:pt x="0" y="6"/>
                      </a:lnTo>
                      <a:lnTo>
                        <a:pt x="1" y="5"/>
                      </a:lnTo>
                      <a:lnTo>
                        <a:pt x="1" y="3"/>
                      </a:lnTo>
                      <a:lnTo>
                        <a:pt x="2" y="2"/>
                      </a:lnTo>
                      <a:lnTo>
                        <a:pt x="2" y="1"/>
                      </a:lnTo>
                      <a:lnTo>
                        <a:pt x="4" y="0"/>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5" name="Freeform 193"/>
                <p:cNvSpPr>
                  <a:spLocks/>
                </p:cNvSpPr>
                <p:nvPr/>
              </p:nvSpPr>
              <p:spPr bwMode="auto">
                <a:xfrm>
                  <a:off x="1605" y="2738"/>
                  <a:ext cx="4" cy="4"/>
                </a:xfrm>
                <a:custGeom>
                  <a:avLst/>
                  <a:gdLst>
                    <a:gd name="T0" fmla="*/ 0 w 7"/>
                    <a:gd name="T1" fmla="*/ 1 h 6"/>
                    <a:gd name="T2" fmla="*/ 0 w 7"/>
                    <a:gd name="T3" fmla="*/ 1 h 6"/>
                    <a:gd name="T4" fmla="*/ 1 w 7"/>
                    <a:gd name="T5" fmla="*/ 1 h 6"/>
                    <a:gd name="T6" fmla="*/ 1 w 7"/>
                    <a:gd name="T7" fmla="*/ 1 h 6"/>
                    <a:gd name="T8" fmla="*/ 1 w 7"/>
                    <a:gd name="T9" fmla="*/ 1 h 6"/>
                    <a:gd name="T10" fmla="*/ 1 w 7"/>
                    <a:gd name="T11" fmla="*/ 0 h 6"/>
                    <a:gd name="T12" fmla="*/ 1 w 7"/>
                    <a:gd name="T13" fmla="*/ 0 h 6"/>
                    <a:gd name="T14" fmla="*/ 1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0" y="6"/>
                      </a:moveTo>
                      <a:lnTo>
                        <a:pt x="0" y="5"/>
                      </a:lnTo>
                      <a:lnTo>
                        <a:pt x="1" y="3"/>
                      </a:lnTo>
                      <a:lnTo>
                        <a:pt x="2" y="2"/>
                      </a:lnTo>
                      <a:lnTo>
                        <a:pt x="3" y="1"/>
                      </a:lnTo>
                      <a:lnTo>
                        <a:pt x="5" y="0"/>
                      </a:lnTo>
                      <a:lnTo>
                        <a:pt x="6" y="0"/>
                      </a:lnTo>
                      <a:lnTo>
                        <a:pt x="7"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6" name="Freeform 194"/>
                <p:cNvSpPr>
                  <a:spLocks/>
                </p:cNvSpPr>
                <p:nvPr/>
              </p:nvSpPr>
              <p:spPr bwMode="auto">
                <a:xfrm>
                  <a:off x="1609" y="2737"/>
                  <a:ext cx="6" cy="1"/>
                </a:xfrm>
                <a:custGeom>
                  <a:avLst/>
                  <a:gdLst>
                    <a:gd name="T0" fmla="*/ 0 w 10"/>
                    <a:gd name="T1" fmla="*/ 0 h 4"/>
                    <a:gd name="T2" fmla="*/ 0 w 10"/>
                    <a:gd name="T3" fmla="*/ 0 h 4"/>
                    <a:gd name="T4" fmla="*/ 1 w 10"/>
                    <a:gd name="T5" fmla="*/ 0 h 4"/>
                    <a:gd name="T6" fmla="*/ 1 w 10"/>
                    <a:gd name="T7" fmla="*/ 0 h 4"/>
                    <a:gd name="T8" fmla="*/ 1 w 10"/>
                    <a:gd name="T9" fmla="*/ 0 h 4"/>
                    <a:gd name="T10" fmla="*/ 1 w 10"/>
                    <a:gd name="T11" fmla="*/ 0 h 4"/>
                    <a:gd name="T12" fmla="*/ 1 w 10"/>
                    <a:gd name="T13" fmla="*/ 0 h 4"/>
                    <a:gd name="T14" fmla="*/ 1 w 10"/>
                    <a:gd name="T15" fmla="*/ 0 h 4"/>
                    <a:gd name="T16" fmla="*/ 1 w 10"/>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
                    <a:gd name="T29" fmla="*/ 10 w 10"/>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
                      <a:moveTo>
                        <a:pt x="0" y="4"/>
                      </a:moveTo>
                      <a:lnTo>
                        <a:pt x="0" y="3"/>
                      </a:lnTo>
                      <a:lnTo>
                        <a:pt x="1" y="3"/>
                      </a:lnTo>
                      <a:lnTo>
                        <a:pt x="2" y="1"/>
                      </a:lnTo>
                      <a:lnTo>
                        <a:pt x="4" y="1"/>
                      </a:lnTo>
                      <a:lnTo>
                        <a:pt x="5" y="1"/>
                      </a:lnTo>
                      <a:lnTo>
                        <a:pt x="6" y="1"/>
                      </a:lnTo>
                      <a:lnTo>
                        <a:pt x="7" y="0"/>
                      </a:lnTo>
                      <a:lnTo>
                        <a:pt x="10" y="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7" name="Freeform 195"/>
                <p:cNvSpPr>
                  <a:spLocks/>
                </p:cNvSpPr>
                <p:nvPr/>
              </p:nvSpPr>
              <p:spPr bwMode="auto">
                <a:xfrm>
                  <a:off x="1615" y="2737"/>
                  <a:ext cx="7" cy="3"/>
                </a:xfrm>
                <a:custGeom>
                  <a:avLst/>
                  <a:gdLst>
                    <a:gd name="T0" fmla="*/ 0 w 10"/>
                    <a:gd name="T1" fmla="*/ 0 h 4"/>
                    <a:gd name="T2" fmla="*/ 1 w 10"/>
                    <a:gd name="T3" fmla="*/ 0 h 4"/>
                    <a:gd name="T4" fmla="*/ 1 w 10"/>
                    <a:gd name="T5" fmla="*/ 0 h 4"/>
                    <a:gd name="T6" fmla="*/ 1 w 10"/>
                    <a:gd name="T7" fmla="*/ 0 h 4"/>
                    <a:gd name="T8" fmla="*/ 1 w 10"/>
                    <a:gd name="T9" fmla="*/ 2 h 4"/>
                    <a:gd name="T10" fmla="*/ 1 w 10"/>
                    <a:gd name="T11" fmla="*/ 2 h 4"/>
                    <a:gd name="T12" fmla="*/ 1 w 10"/>
                    <a:gd name="T13" fmla="*/ 2 h 4"/>
                    <a:gd name="T14" fmla="*/ 1 w 10"/>
                    <a:gd name="T15" fmla="*/ 2 h 4"/>
                    <a:gd name="T16" fmla="*/ 1 w 10"/>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
                    <a:gd name="T29" fmla="*/ 10 w 10"/>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
                      <a:moveTo>
                        <a:pt x="0" y="0"/>
                      </a:moveTo>
                      <a:lnTo>
                        <a:pt x="1" y="0"/>
                      </a:lnTo>
                      <a:lnTo>
                        <a:pt x="2" y="0"/>
                      </a:lnTo>
                      <a:lnTo>
                        <a:pt x="3" y="0"/>
                      </a:lnTo>
                      <a:lnTo>
                        <a:pt x="4" y="2"/>
                      </a:lnTo>
                      <a:lnTo>
                        <a:pt x="6" y="2"/>
                      </a:lnTo>
                      <a:lnTo>
                        <a:pt x="7" y="2"/>
                      </a:lnTo>
                      <a:lnTo>
                        <a:pt x="8" y="3"/>
                      </a:lnTo>
                      <a:lnTo>
                        <a:pt x="10" y="4"/>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8" name="Freeform 196"/>
                <p:cNvSpPr>
                  <a:spLocks/>
                </p:cNvSpPr>
                <p:nvPr/>
              </p:nvSpPr>
              <p:spPr bwMode="auto">
                <a:xfrm>
                  <a:off x="1622" y="2738"/>
                  <a:ext cx="6" cy="2"/>
                </a:xfrm>
                <a:custGeom>
                  <a:avLst/>
                  <a:gdLst>
                    <a:gd name="T0" fmla="*/ 0 w 10"/>
                    <a:gd name="T1" fmla="*/ 2 h 2"/>
                    <a:gd name="T2" fmla="*/ 1 w 10"/>
                    <a:gd name="T3" fmla="*/ 1 h 2"/>
                    <a:gd name="T4" fmla="*/ 1 w 10"/>
                    <a:gd name="T5" fmla="*/ 1 h 2"/>
                    <a:gd name="T6" fmla="*/ 1 w 10"/>
                    <a:gd name="T7" fmla="*/ 1 h 2"/>
                    <a:gd name="T8" fmla="*/ 1 w 10"/>
                    <a:gd name="T9" fmla="*/ 1 h 2"/>
                    <a:gd name="T10" fmla="*/ 1 w 10"/>
                    <a:gd name="T11" fmla="*/ 0 h 2"/>
                    <a:gd name="T12" fmla="*/ 1 w 10"/>
                    <a:gd name="T13" fmla="*/ 0 h 2"/>
                    <a:gd name="T14" fmla="*/ 1 w 10"/>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
                    <a:gd name="T26" fmla="*/ 10 w 10"/>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
                      <a:moveTo>
                        <a:pt x="0" y="2"/>
                      </a:moveTo>
                      <a:lnTo>
                        <a:pt x="2" y="1"/>
                      </a:lnTo>
                      <a:lnTo>
                        <a:pt x="3" y="1"/>
                      </a:lnTo>
                      <a:lnTo>
                        <a:pt x="4" y="1"/>
                      </a:lnTo>
                      <a:lnTo>
                        <a:pt x="5" y="1"/>
                      </a:lnTo>
                      <a:lnTo>
                        <a:pt x="6" y="0"/>
                      </a:lnTo>
                      <a:lnTo>
                        <a:pt x="8" y="0"/>
                      </a:lnTo>
                      <a:lnTo>
                        <a:pt x="1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19" name="Freeform 197"/>
                <p:cNvSpPr>
                  <a:spLocks/>
                </p:cNvSpPr>
                <p:nvPr/>
              </p:nvSpPr>
              <p:spPr bwMode="auto">
                <a:xfrm>
                  <a:off x="1628" y="2729"/>
                  <a:ext cx="6" cy="9"/>
                </a:xfrm>
                <a:custGeom>
                  <a:avLst/>
                  <a:gdLst>
                    <a:gd name="T0" fmla="*/ 0 w 11"/>
                    <a:gd name="T1" fmla="*/ 1 h 16"/>
                    <a:gd name="T2" fmla="*/ 1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6"/>
                    <a:gd name="T29" fmla="*/ 11 w 1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6">
                      <a:moveTo>
                        <a:pt x="0" y="16"/>
                      </a:moveTo>
                      <a:lnTo>
                        <a:pt x="1" y="13"/>
                      </a:lnTo>
                      <a:lnTo>
                        <a:pt x="2" y="11"/>
                      </a:lnTo>
                      <a:lnTo>
                        <a:pt x="4" y="10"/>
                      </a:lnTo>
                      <a:lnTo>
                        <a:pt x="5" y="7"/>
                      </a:lnTo>
                      <a:lnTo>
                        <a:pt x="6" y="5"/>
                      </a:lnTo>
                      <a:lnTo>
                        <a:pt x="7" y="4"/>
                      </a:lnTo>
                      <a:lnTo>
                        <a:pt x="8" y="1"/>
                      </a:lnTo>
                      <a:lnTo>
                        <a:pt x="1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0" name="Freeform 198"/>
                <p:cNvSpPr>
                  <a:spLocks/>
                </p:cNvSpPr>
                <p:nvPr/>
              </p:nvSpPr>
              <p:spPr bwMode="auto">
                <a:xfrm>
                  <a:off x="1634" y="2719"/>
                  <a:ext cx="2" cy="10"/>
                </a:xfrm>
                <a:custGeom>
                  <a:avLst/>
                  <a:gdLst>
                    <a:gd name="T0" fmla="*/ 0 w 1"/>
                    <a:gd name="T1" fmla="*/ 1 h 14"/>
                    <a:gd name="T2" fmla="*/ 0 w 1"/>
                    <a:gd name="T3" fmla="*/ 1 h 14"/>
                    <a:gd name="T4" fmla="*/ 0 w 1"/>
                    <a:gd name="T5" fmla="*/ 1 h 14"/>
                    <a:gd name="T6" fmla="*/ 0 w 1"/>
                    <a:gd name="T7" fmla="*/ 1 h 14"/>
                    <a:gd name="T8" fmla="*/ 0 w 1"/>
                    <a:gd name="T9" fmla="*/ 1 h 14"/>
                    <a:gd name="T10" fmla="*/ 0 w 1"/>
                    <a:gd name="T11" fmla="*/ 1 h 14"/>
                    <a:gd name="T12" fmla="*/ 0 w 1"/>
                    <a:gd name="T13" fmla="*/ 1 h 14"/>
                    <a:gd name="T14" fmla="*/ 0 w 1"/>
                    <a:gd name="T15" fmla="*/ 1 h 14"/>
                    <a:gd name="T16" fmla="*/ 256 w 1"/>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4"/>
                    <a:gd name="T29" fmla="*/ 1 w 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4">
                      <a:moveTo>
                        <a:pt x="0" y="14"/>
                      </a:moveTo>
                      <a:lnTo>
                        <a:pt x="0" y="12"/>
                      </a:lnTo>
                      <a:lnTo>
                        <a:pt x="0" y="9"/>
                      </a:lnTo>
                      <a:lnTo>
                        <a:pt x="0" y="8"/>
                      </a:lnTo>
                      <a:lnTo>
                        <a:pt x="0" y="6"/>
                      </a:lnTo>
                      <a:lnTo>
                        <a:pt x="0" y="4"/>
                      </a:lnTo>
                      <a:lnTo>
                        <a:pt x="0" y="2"/>
                      </a:lnTo>
                      <a:lnTo>
                        <a:pt x="0" y="1"/>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1" name="Freeform 199"/>
                <p:cNvSpPr>
                  <a:spLocks/>
                </p:cNvSpPr>
                <p:nvPr/>
              </p:nvSpPr>
              <p:spPr bwMode="auto">
                <a:xfrm>
                  <a:off x="1636" y="2711"/>
                  <a:ext cx="1" cy="8"/>
                </a:xfrm>
                <a:custGeom>
                  <a:avLst/>
                  <a:gdLst>
                    <a:gd name="T0" fmla="*/ 0 w 1"/>
                    <a:gd name="T1" fmla="*/ 1 h 11"/>
                    <a:gd name="T2" fmla="*/ 0 w 1"/>
                    <a:gd name="T3" fmla="*/ 1 h 11"/>
                    <a:gd name="T4" fmla="*/ 0 w 1"/>
                    <a:gd name="T5" fmla="*/ 1 h 11"/>
                    <a:gd name="T6" fmla="*/ 0 w 1"/>
                    <a:gd name="T7" fmla="*/ 1 h 11"/>
                    <a:gd name="T8" fmla="*/ 0 w 1"/>
                    <a:gd name="T9" fmla="*/ 1 h 11"/>
                    <a:gd name="T10" fmla="*/ 0 w 1"/>
                    <a:gd name="T11" fmla="*/ 1 h 11"/>
                    <a:gd name="T12" fmla="*/ 0 w 1"/>
                    <a:gd name="T13" fmla="*/ 1 h 11"/>
                    <a:gd name="T14" fmla="*/ 0 w 1"/>
                    <a:gd name="T15" fmla="*/ 0 h 11"/>
                    <a:gd name="T16" fmla="*/ 1 w 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1"/>
                    <a:gd name="T29" fmla="*/ 1 w 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1">
                      <a:moveTo>
                        <a:pt x="0" y="11"/>
                      </a:moveTo>
                      <a:lnTo>
                        <a:pt x="0" y="8"/>
                      </a:lnTo>
                      <a:lnTo>
                        <a:pt x="0" y="7"/>
                      </a:lnTo>
                      <a:lnTo>
                        <a:pt x="0" y="6"/>
                      </a:lnTo>
                      <a:lnTo>
                        <a:pt x="0" y="5"/>
                      </a:lnTo>
                      <a:lnTo>
                        <a:pt x="0" y="3"/>
                      </a:lnTo>
                      <a:lnTo>
                        <a:pt x="0" y="1"/>
                      </a:lnTo>
                      <a:lnTo>
                        <a:pt x="0" y="0"/>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2" name="Freeform 200"/>
                <p:cNvSpPr>
                  <a:spLocks/>
                </p:cNvSpPr>
                <p:nvPr/>
              </p:nvSpPr>
              <p:spPr bwMode="auto">
                <a:xfrm>
                  <a:off x="1637" y="2706"/>
                  <a:ext cx="2" cy="5"/>
                </a:xfrm>
                <a:custGeom>
                  <a:avLst/>
                  <a:gdLst>
                    <a:gd name="T0" fmla="*/ 0 w 1"/>
                    <a:gd name="T1" fmla="*/ 1 h 10"/>
                    <a:gd name="T2" fmla="*/ 0 w 1"/>
                    <a:gd name="T3" fmla="*/ 1 h 10"/>
                    <a:gd name="T4" fmla="*/ 0 w 1"/>
                    <a:gd name="T5" fmla="*/ 1 h 10"/>
                    <a:gd name="T6" fmla="*/ 0 w 1"/>
                    <a:gd name="T7" fmla="*/ 1 h 10"/>
                    <a:gd name="T8" fmla="*/ 0 w 1"/>
                    <a:gd name="T9" fmla="*/ 1 h 10"/>
                    <a:gd name="T10" fmla="*/ 0 w 1"/>
                    <a:gd name="T11" fmla="*/ 1 h 10"/>
                    <a:gd name="T12" fmla="*/ 0 w 1"/>
                    <a:gd name="T13" fmla="*/ 1 h 10"/>
                    <a:gd name="T14" fmla="*/ 0 w 1"/>
                    <a:gd name="T15" fmla="*/ 0 h 10"/>
                    <a:gd name="T16" fmla="*/ 256 w 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0"/>
                    <a:gd name="T29" fmla="*/ 1 w 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0">
                      <a:moveTo>
                        <a:pt x="0" y="10"/>
                      </a:moveTo>
                      <a:lnTo>
                        <a:pt x="0" y="7"/>
                      </a:lnTo>
                      <a:lnTo>
                        <a:pt x="0" y="6"/>
                      </a:lnTo>
                      <a:lnTo>
                        <a:pt x="0" y="5"/>
                      </a:lnTo>
                      <a:lnTo>
                        <a:pt x="0" y="4"/>
                      </a:lnTo>
                      <a:lnTo>
                        <a:pt x="0" y="3"/>
                      </a:lnTo>
                      <a:lnTo>
                        <a:pt x="0" y="1"/>
                      </a:lnTo>
                      <a:lnTo>
                        <a:pt x="0" y="0"/>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3" name="Freeform 201"/>
                <p:cNvSpPr>
                  <a:spLocks/>
                </p:cNvSpPr>
                <p:nvPr/>
              </p:nvSpPr>
              <p:spPr bwMode="auto">
                <a:xfrm>
                  <a:off x="1637" y="2701"/>
                  <a:ext cx="2" cy="5"/>
                </a:xfrm>
                <a:custGeom>
                  <a:avLst/>
                  <a:gdLst>
                    <a:gd name="T0" fmla="*/ 0 w 3"/>
                    <a:gd name="T1" fmla="*/ 1 h 7"/>
                    <a:gd name="T2" fmla="*/ 0 w 3"/>
                    <a:gd name="T3" fmla="*/ 1 h 7"/>
                    <a:gd name="T4" fmla="*/ 0 w 3"/>
                    <a:gd name="T5" fmla="*/ 1 h 7"/>
                    <a:gd name="T6" fmla="*/ 0 w 3"/>
                    <a:gd name="T7" fmla="*/ 1 h 7"/>
                    <a:gd name="T8" fmla="*/ 0 w 3"/>
                    <a:gd name="T9" fmla="*/ 1 h 7"/>
                    <a:gd name="T10" fmla="*/ 1 w 3"/>
                    <a:gd name="T11" fmla="*/ 1 h 7"/>
                    <a:gd name="T12" fmla="*/ 1 w 3"/>
                    <a:gd name="T13" fmla="*/ 1 h 7"/>
                    <a:gd name="T14" fmla="*/ 1 w 3"/>
                    <a:gd name="T15" fmla="*/ 0 h 7"/>
                    <a:gd name="T16" fmla="*/ 1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0" y="7"/>
                      </a:moveTo>
                      <a:lnTo>
                        <a:pt x="0" y="6"/>
                      </a:lnTo>
                      <a:lnTo>
                        <a:pt x="0" y="5"/>
                      </a:lnTo>
                      <a:lnTo>
                        <a:pt x="0" y="4"/>
                      </a:lnTo>
                      <a:lnTo>
                        <a:pt x="0" y="2"/>
                      </a:lnTo>
                      <a:lnTo>
                        <a:pt x="2" y="2"/>
                      </a:lnTo>
                      <a:lnTo>
                        <a:pt x="2" y="1"/>
                      </a:lnTo>
                      <a:lnTo>
                        <a:pt x="2" y="0"/>
                      </a:lnTo>
                      <a:lnTo>
                        <a:pt x="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4" name="Freeform 202"/>
                <p:cNvSpPr>
                  <a:spLocks/>
                </p:cNvSpPr>
                <p:nvPr/>
              </p:nvSpPr>
              <p:spPr bwMode="auto">
                <a:xfrm>
                  <a:off x="1639" y="2696"/>
                  <a:ext cx="1" cy="5"/>
                </a:xfrm>
                <a:custGeom>
                  <a:avLst/>
                  <a:gdLst>
                    <a:gd name="T0" fmla="*/ 0 w 2"/>
                    <a:gd name="T1" fmla="*/ 1 h 8"/>
                    <a:gd name="T2" fmla="*/ 0 w 2"/>
                    <a:gd name="T3" fmla="*/ 1 h 8"/>
                    <a:gd name="T4" fmla="*/ 0 w 2"/>
                    <a:gd name="T5" fmla="*/ 1 h 8"/>
                    <a:gd name="T6" fmla="*/ 0 w 2"/>
                    <a:gd name="T7" fmla="*/ 1 h 8"/>
                    <a:gd name="T8" fmla="*/ 1 w 2"/>
                    <a:gd name="T9" fmla="*/ 1 h 8"/>
                    <a:gd name="T10" fmla="*/ 1 w 2"/>
                    <a:gd name="T11" fmla="*/ 1 h 8"/>
                    <a:gd name="T12" fmla="*/ 1 w 2"/>
                    <a:gd name="T13" fmla="*/ 1 h 8"/>
                    <a:gd name="T14" fmla="*/ 1 w 2"/>
                    <a:gd name="T15" fmla="*/ 0 h 8"/>
                    <a:gd name="T16" fmla="*/ 1 w 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8"/>
                    <a:gd name="T29" fmla="*/ 2 w 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8">
                      <a:moveTo>
                        <a:pt x="0" y="8"/>
                      </a:moveTo>
                      <a:lnTo>
                        <a:pt x="0" y="7"/>
                      </a:lnTo>
                      <a:lnTo>
                        <a:pt x="0" y="6"/>
                      </a:lnTo>
                      <a:lnTo>
                        <a:pt x="0" y="4"/>
                      </a:lnTo>
                      <a:lnTo>
                        <a:pt x="1" y="3"/>
                      </a:lnTo>
                      <a:lnTo>
                        <a:pt x="1" y="2"/>
                      </a:lnTo>
                      <a:lnTo>
                        <a:pt x="1" y="1"/>
                      </a:lnTo>
                      <a:lnTo>
                        <a:pt x="1" y="0"/>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5" name="Freeform 203"/>
                <p:cNvSpPr>
                  <a:spLocks/>
                </p:cNvSpPr>
                <p:nvPr/>
              </p:nvSpPr>
              <p:spPr bwMode="auto">
                <a:xfrm>
                  <a:off x="1640" y="2690"/>
                  <a:ext cx="2" cy="6"/>
                </a:xfrm>
                <a:custGeom>
                  <a:avLst/>
                  <a:gdLst>
                    <a:gd name="T0" fmla="*/ 0 w 1"/>
                    <a:gd name="T1" fmla="*/ 1 h 9"/>
                    <a:gd name="T2" fmla="*/ 0 w 1"/>
                    <a:gd name="T3" fmla="*/ 1 h 9"/>
                    <a:gd name="T4" fmla="*/ 0 w 1"/>
                    <a:gd name="T5" fmla="*/ 1 h 9"/>
                    <a:gd name="T6" fmla="*/ 0 w 1"/>
                    <a:gd name="T7" fmla="*/ 1 h 9"/>
                    <a:gd name="T8" fmla="*/ 0 w 1"/>
                    <a:gd name="T9" fmla="*/ 1 h 9"/>
                    <a:gd name="T10" fmla="*/ 0 w 1"/>
                    <a:gd name="T11" fmla="*/ 1 h 9"/>
                    <a:gd name="T12" fmla="*/ 0 w 1"/>
                    <a:gd name="T13" fmla="*/ 1 h 9"/>
                    <a:gd name="T14" fmla="*/ 0 w 1"/>
                    <a:gd name="T15" fmla="*/ 0 h 9"/>
                    <a:gd name="T16" fmla="*/ 256 w 1"/>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9"/>
                    <a:gd name="T29" fmla="*/ 1 w 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9">
                      <a:moveTo>
                        <a:pt x="0" y="9"/>
                      </a:moveTo>
                      <a:lnTo>
                        <a:pt x="0" y="7"/>
                      </a:lnTo>
                      <a:lnTo>
                        <a:pt x="0" y="6"/>
                      </a:lnTo>
                      <a:lnTo>
                        <a:pt x="0" y="5"/>
                      </a:lnTo>
                      <a:lnTo>
                        <a:pt x="0" y="4"/>
                      </a:lnTo>
                      <a:lnTo>
                        <a:pt x="0" y="3"/>
                      </a:lnTo>
                      <a:lnTo>
                        <a:pt x="0" y="1"/>
                      </a:lnTo>
                      <a:lnTo>
                        <a:pt x="0" y="0"/>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6" name="Freeform 204"/>
                <p:cNvSpPr>
                  <a:spLocks/>
                </p:cNvSpPr>
                <p:nvPr/>
              </p:nvSpPr>
              <p:spPr bwMode="auto">
                <a:xfrm>
                  <a:off x="1640" y="2683"/>
                  <a:ext cx="2" cy="7"/>
                </a:xfrm>
                <a:custGeom>
                  <a:avLst/>
                  <a:gdLst>
                    <a:gd name="T0" fmla="*/ 1 w 2"/>
                    <a:gd name="T1" fmla="*/ 4 h 8"/>
                    <a:gd name="T2" fmla="*/ 0 w 2"/>
                    <a:gd name="T3" fmla="*/ 4 h 8"/>
                    <a:gd name="T4" fmla="*/ 0 w 2"/>
                    <a:gd name="T5" fmla="*/ 4 h 8"/>
                    <a:gd name="T6" fmla="*/ 0 w 2"/>
                    <a:gd name="T7" fmla="*/ 4 h 8"/>
                    <a:gd name="T8" fmla="*/ 1 w 2"/>
                    <a:gd name="T9" fmla="*/ 3 h 8"/>
                    <a:gd name="T10" fmla="*/ 1 w 2"/>
                    <a:gd name="T11" fmla="*/ 2 h 8"/>
                    <a:gd name="T12" fmla="*/ 1 w 2"/>
                    <a:gd name="T13" fmla="*/ 1 h 8"/>
                    <a:gd name="T14" fmla="*/ 1 w 2"/>
                    <a:gd name="T15" fmla="*/ 0 h 8"/>
                    <a:gd name="T16" fmla="*/ 2 w 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8"/>
                    <a:gd name="T29" fmla="*/ 2 w 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8">
                      <a:moveTo>
                        <a:pt x="1" y="8"/>
                      </a:moveTo>
                      <a:lnTo>
                        <a:pt x="0" y="7"/>
                      </a:lnTo>
                      <a:lnTo>
                        <a:pt x="0" y="6"/>
                      </a:lnTo>
                      <a:lnTo>
                        <a:pt x="0" y="5"/>
                      </a:lnTo>
                      <a:lnTo>
                        <a:pt x="1" y="3"/>
                      </a:lnTo>
                      <a:lnTo>
                        <a:pt x="1" y="2"/>
                      </a:lnTo>
                      <a:lnTo>
                        <a:pt x="1" y="1"/>
                      </a:lnTo>
                      <a:lnTo>
                        <a:pt x="1" y="0"/>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7" name="Freeform 205"/>
                <p:cNvSpPr>
                  <a:spLocks/>
                </p:cNvSpPr>
                <p:nvPr/>
              </p:nvSpPr>
              <p:spPr bwMode="auto">
                <a:xfrm>
                  <a:off x="1642" y="2680"/>
                  <a:ext cx="3" cy="3"/>
                </a:xfrm>
                <a:custGeom>
                  <a:avLst/>
                  <a:gdLst>
                    <a:gd name="T0" fmla="*/ 0 w 6"/>
                    <a:gd name="T1" fmla="*/ 1 h 6"/>
                    <a:gd name="T2" fmla="*/ 0 w 6"/>
                    <a:gd name="T3" fmla="*/ 1 h 6"/>
                    <a:gd name="T4" fmla="*/ 0 w 6"/>
                    <a:gd name="T5" fmla="*/ 1 h 6"/>
                    <a:gd name="T6" fmla="*/ 1 w 6"/>
                    <a:gd name="T7" fmla="*/ 1 h 6"/>
                    <a:gd name="T8" fmla="*/ 1 w 6"/>
                    <a:gd name="T9" fmla="*/ 1 h 6"/>
                    <a:gd name="T10" fmla="*/ 1 w 6"/>
                    <a:gd name="T11" fmla="*/ 1 h 6"/>
                    <a:gd name="T12" fmla="*/ 1 w 6"/>
                    <a:gd name="T13" fmla="*/ 1 h 6"/>
                    <a:gd name="T14" fmla="*/ 1 w 6"/>
                    <a:gd name="T15" fmla="*/ 0 h 6"/>
                    <a:gd name="T16" fmla="*/ 1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6"/>
                      </a:moveTo>
                      <a:lnTo>
                        <a:pt x="0" y="5"/>
                      </a:lnTo>
                      <a:lnTo>
                        <a:pt x="0" y="3"/>
                      </a:lnTo>
                      <a:lnTo>
                        <a:pt x="2" y="2"/>
                      </a:lnTo>
                      <a:lnTo>
                        <a:pt x="3" y="2"/>
                      </a:lnTo>
                      <a:lnTo>
                        <a:pt x="3" y="1"/>
                      </a:lnTo>
                      <a:lnTo>
                        <a:pt x="4" y="1"/>
                      </a:lnTo>
                      <a:lnTo>
                        <a:pt x="5" y="0"/>
                      </a:lnTo>
                      <a:lnTo>
                        <a:pt x="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8" name="Freeform 206"/>
                <p:cNvSpPr>
                  <a:spLocks/>
                </p:cNvSpPr>
                <p:nvPr/>
              </p:nvSpPr>
              <p:spPr bwMode="auto">
                <a:xfrm>
                  <a:off x="1645" y="2677"/>
                  <a:ext cx="5" cy="3"/>
                </a:xfrm>
                <a:custGeom>
                  <a:avLst/>
                  <a:gdLst>
                    <a:gd name="T0" fmla="*/ 0 w 6"/>
                    <a:gd name="T1" fmla="*/ 1 h 6"/>
                    <a:gd name="T2" fmla="*/ 0 w 6"/>
                    <a:gd name="T3" fmla="*/ 1 h 6"/>
                    <a:gd name="T4" fmla="*/ 2 w 6"/>
                    <a:gd name="T5" fmla="*/ 1 h 6"/>
                    <a:gd name="T6" fmla="*/ 2 w 6"/>
                    <a:gd name="T7" fmla="*/ 1 h 6"/>
                    <a:gd name="T8" fmla="*/ 3 w 6"/>
                    <a:gd name="T9" fmla="*/ 1 h 6"/>
                    <a:gd name="T10" fmla="*/ 3 w 6"/>
                    <a:gd name="T11" fmla="*/ 1 h 6"/>
                    <a:gd name="T12" fmla="*/ 3 w 6"/>
                    <a:gd name="T13" fmla="*/ 1 h 6"/>
                    <a:gd name="T14" fmla="*/ 3 w 6"/>
                    <a:gd name="T15" fmla="*/ 0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6"/>
                      </a:moveTo>
                      <a:lnTo>
                        <a:pt x="0" y="5"/>
                      </a:lnTo>
                      <a:lnTo>
                        <a:pt x="2" y="3"/>
                      </a:lnTo>
                      <a:lnTo>
                        <a:pt x="2" y="2"/>
                      </a:lnTo>
                      <a:lnTo>
                        <a:pt x="3" y="2"/>
                      </a:lnTo>
                      <a:lnTo>
                        <a:pt x="3" y="1"/>
                      </a:lnTo>
                      <a:lnTo>
                        <a:pt x="4" y="1"/>
                      </a:lnTo>
                      <a:lnTo>
                        <a:pt x="5" y="0"/>
                      </a:lnTo>
                      <a:lnTo>
                        <a:pt x="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29" name="Freeform 207"/>
                <p:cNvSpPr>
                  <a:spLocks/>
                </p:cNvSpPr>
                <p:nvPr/>
              </p:nvSpPr>
              <p:spPr bwMode="auto">
                <a:xfrm>
                  <a:off x="1650" y="2675"/>
                  <a:ext cx="4" cy="2"/>
                </a:xfrm>
                <a:custGeom>
                  <a:avLst/>
                  <a:gdLst>
                    <a:gd name="T0" fmla="*/ 0 w 9"/>
                    <a:gd name="T1" fmla="*/ 1 h 4"/>
                    <a:gd name="T2" fmla="*/ 0 w 9"/>
                    <a:gd name="T3" fmla="*/ 1 h 4"/>
                    <a:gd name="T4" fmla="*/ 0 w 9"/>
                    <a:gd name="T5" fmla="*/ 1 h 4"/>
                    <a:gd name="T6" fmla="*/ 0 w 9"/>
                    <a:gd name="T7" fmla="*/ 1 h 4"/>
                    <a:gd name="T8" fmla="*/ 0 w 9"/>
                    <a:gd name="T9" fmla="*/ 1 h 4"/>
                    <a:gd name="T10" fmla="*/ 0 w 9"/>
                    <a:gd name="T11" fmla="*/ 0 h 4"/>
                    <a:gd name="T12" fmla="*/ 0 w 9"/>
                    <a:gd name="T13" fmla="*/ 0 h 4"/>
                    <a:gd name="T14" fmla="*/ 0 w 9"/>
                    <a:gd name="T15" fmla="*/ 0 h 4"/>
                    <a:gd name="T16" fmla="*/ 0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
                    <a:gd name="T29" fmla="*/ 9 w 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
                      <a:moveTo>
                        <a:pt x="0" y="4"/>
                      </a:moveTo>
                      <a:lnTo>
                        <a:pt x="0" y="3"/>
                      </a:lnTo>
                      <a:lnTo>
                        <a:pt x="2" y="3"/>
                      </a:lnTo>
                      <a:lnTo>
                        <a:pt x="3" y="1"/>
                      </a:lnTo>
                      <a:lnTo>
                        <a:pt x="4" y="1"/>
                      </a:lnTo>
                      <a:lnTo>
                        <a:pt x="5" y="0"/>
                      </a:lnTo>
                      <a:lnTo>
                        <a:pt x="6" y="0"/>
                      </a:lnTo>
                      <a:lnTo>
                        <a:pt x="8" y="0"/>
                      </a:lnTo>
                      <a:lnTo>
                        <a:pt x="9"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0" name="Freeform 208"/>
                <p:cNvSpPr>
                  <a:spLocks/>
                </p:cNvSpPr>
                <p:nvPr/>
              </p:nvSpPr>
              <p:spPr bwMode="auto">
                <a:xfrm>
                  <a:off x="1654" y="2672"/>
                  <a:ext cx="5" cy="3"/>
                </a:xfrm>
                <a:custGeom>
                  <a:avLst/>
                  <a:gdLst>
                    <a:gd name="T0" fmla="*/ 0 w 8"/>
                    <a:gd name="T1" fmla="*/ 3 h 3"/>
                    <a:gd name="T2" fmla="*/ 0 w 8"/>
                    <a:gd name="T3" fmla="*/ 2 h 3"/>
                    <a:gd name="T4" fmla="*/ 1 w 8"/>
                    <a:gd name="T5" fmla="*/ 2 h 3"/>
                    <a:gd name="T6" fmla="*/ 1 w 8"/>
                    <a:gd name="T7" fmla="*/ 1 h 3"/>
                    <a:gd name="T8" fmla="*/ 1 w 8"/>
                    <a:gd name="T9" fmla="*/ 1 h 3"/>
                    <a:gd name="T10" fmla="*/ 1 w 8"/>
                    <a:gd name="T11" fmla="*/ 1 h 3"/>
                    <a:gd name="T12" fmla="*/ 1 w 8"/>
                    <a:gd name="T13" fmla="*/ 0 h 3"/>
                    <a:gd name="T14" fmla="*/ 1 w 8"/>
                    <a:gd name="T15" fmla="*/ 0 h 3"/>
                    <a:gd name="T16" fmla="*/ 1 w 8"/>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
                    <a:gd name="T29" fmla="*/ 8 w 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
                      <a:moveTo>
                        <a:pt x="0" y="3"/>
                      </a:moveTo>
                      <a:lnTo>
                        <a:pt x="0" y="2"/>
                      </a:lnTo>
                      <a:lnTo>
                        <a:pt x="1" y="2"/>
                      </a:lnTo>
                      <a:lnTo>
                        <a:pt x="2" y="1"/>
                      </a:lnTo>
                      <a:lnTo>
                        <a:pt x="3" y="1"/>
                      </a:lnTo>
                      <a:lnTo>
                        <a:pt x="5" y="1"/>
                      </a:lnTo>
                      <a:lnTo>
                        <a:pt x="5" y="0"/>
                      </a:lnTo>
                      <a:lnTo>
                        <a:pt x="6"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1" name="Freeform 209"/>
                <p:cNvSpPr>
                  <a:spLocks/>
                </p:cNvSpPr>
                <p:nvPr/>
              </p:nvSpPr>
              <p:spPr bwMode="auto">
                <a:xfrm>
                  <a:off x="1659" y="2669"/>
                  <a:ext cx="8" cy="3"/>
                </a:xfrm>
                <a:custGeom>
                  <a:avLst/>
                  <a:gdLst>
                    <a:gd name="T0" fmla="*/ 0 w 12"/>
                    <a:gd name="T1" fmla="*/ 1 h 6"/>
                    <a:gd name="T2" fmla="*/ 1 w 12"/>
                    <a:gd name="T3" fmla="*/ 1 h 6"/>
                    <a:gd name="T4" fmla="*/ 1 w 12"/>
                    <a:gd name="T5" fmla="*/ 1 h 6"/>
                    <a:gd name="T6" fmla="*/ 1 w 12"/>
                    <a:gd name="T7" fmla="*/ 1 h 6"/>
                    <a:gd name="T8" fmla="*/ 1 w 12"/>
                    <a:gd name="T9" fmla="*/ 1 h 6"/>
                    <a:gd name="T10" fmla="*/ 1 w 12"/>
                    <a:gd name="T11" fmla="*/ 0 h 6"/>
                    <a:gd name="T12" fmla="*/ 1 w 12"/>
                    <a:gd name="T13" fmla="*/ 0 h 6"/>
                    <a:gd name="T14" fmla="*/ 1 w 12"/>
                    <a:gd name="T15" fmla="*/ 0 h 6"/>
                    <a:gd name="T16" fmla="*/ 1 w 1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
                    <a:gd name="T29" fmla="*/ 12 w 1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
                      <a:moveTo>
                        <a:pt x="0" y="6"/>
                      </a:moveTo>
                      <a:lnTo>
                        <a:pt x="1" y="3"/>
                      </a:lnTo>
                      <a:lnTo>
                        <a:pt x="3" y="3"/>
                      </a:lnTo>
                      <a:lnTo>
                        <a:pt x="4" y="2"/>
                      </a:lnTo>
                      <a:lnTo>
                        <a:pt x="5" y="1"/>
                      </a:lnTo>
                      <a:lnTo>
                        <a:pt x="6" y="0"/>
                      </a:lnTo>
                      <a:lnTo>
                        <a:pt x="9" y="0"/>
                      </a:lnTo>
                      <a:lnTo>
                        <a:pt x="10" y="0"/>
                      </a:lnTo>
                      <a:lnTo>
                        <a:pt x="1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2" name="Freeform 210"/>
                <p:cNvSpPr>
                  <a:spLocks/>
                </p:cNvSpPr>
                <p:nvPr/>
              </p:nvSpPr>
              <p:spPr bwMode="auto">
                <a:xfrm>
                  <a:off x="1667" y="2667"/>
                  <a:ext cx="4" cy="3"/>
                </a:xfrm>
                <a:custGeom>
                  <a:avLst/>
                  <a:gdLst>
                    <a:gd name="T0" fmla="*/ 0 w 7"/>
                    <a:gd name="T1" fmla="*/ 1 h 5"/>
                    <a:gd name="T2" fmla="*/ 0 w 7"/>
                    <a:gd name="T3" fmla="*/ 0 h 5"/>
                    <a:gd name="T4" fmla="*/ 1 w 7"/>
                    <a:gd name="T5" fmla="*/ 1 h 5"/>
                    <a:gd name="T6" fmla="*/ 1 w 7"/>
                    <a:gd name="T7" fmla="*/ 1 h 5"/>
                    <a:gd name="T8" fmla="*/ 1 w 7"/>
                    <a:gd name="T9" fmla="*/ 1 h 5"/>
                    <a:gd name="T10" fmla="*/ 1 w 7"/>
                    <a:gd name="T11" fmla="*/ 1 h 5"/>
                    <a:gd name="T12" fmla="*/ 1 w 7"/>
                    <a:gd name="T13" fmla="*/ 1 h 5"/>
                    <a:gd name="T14" fmla="*/ 1 w 7"/>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1" y="2"/>
                      </a:lnTo>
                      <a:lnTo>
                        <a:pt x="3" y="2"/>
                      </a:lnTo>
                      <a:lnTo>
                        <a:pt x="4" y="2"/>
                      </a:lnTo>
                      <a:lnTo>
                        <a:pt x="5" y="3"/>
                      </a:lnTo>
                      <a:lnTo>
                        <a:pt x="6" y="4"/>
                      </a:lnTo>
                      <a:lnTo>
                        <a:pt x="7" y="5"/>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3" name="Freeform 211"/>
                <p:cNvSpPr>
                  <a:spLocks/>
                </p:cNvSpPr>
                <p:nvPr/>
              </p:nvSpPr>
              <p:spPr bwMode="auto">
                <a:xfrm>
                  <a:off x="1671" y="2670"/>
                  <a:ext cx="7" cy="5"/>
                </a:xfrm>
                <a:custGeom>
                  <a:avLst/>
                  <a:gdLst>
                    <a:gd name="T0" fmla="*/ 0 w 10"/>
                    <a:gd name="T1" fmla="*/ 0 h 7"/>
                    <a:gd name="T2" fmla="*/ 1 w 10"/>
                    <a:gd name="T3" fmla="*/ 1 h 7"/>
                    <a:gd name="T4" fmla="*/ 1 w 10"/>
                    <a:gd name="T5" fmla="*/ 1 h 7"/>
                    <a:gd name="T6" fmla="*/ 1 w 10"/>
                    <a:gd name="T7" fmla="*/ 1 h 7"/>
                    <a:gd name="T8" fmla="*/ 1 w 10"/>
                    <a:gd name="T9" fmla="*/ 1 h 7"/>
                    <a:gd name="T10" fmla="*/ 1 w 10"/>
                    <a:gd name="T11" fmla="*/ 1 h 7"/>
                    <a:gd name="T12" fmla="*/ 1 w 10"/>
                    <a:gd name="T13" fmla="*/ 1 h 7"/>
                    <a:gd name="T14" fmla="*/ 1 w 10"/>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0" y="0"/>
                      </a:moveTo>
                      <a:lnTo>
                        <a:pt x="2" y="1"/>
                      </a:lnTo>
                      <a:lnTo>
                        <a:pt x="3" y="1"/>
                      </a:lnTo>
                      <a:lnTo>
                        <a:pt x="4" y="3"/>
                      </a:lnTo>
                      <a:lnTo>
                        <a:pt x="5" y="4"/>
                      </a:lnTo>
                      <a:lnTo>
                        <a:pt x="6" y="5"/>
                      </a:lnTo>
                      <a:lnTo>
                        <a:pt x="8" y="6"/>
                      </a:lnTo>
                      <a:lnTo>
                        <a:pt x="10" y="7"/>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4" name="Freeform 212"/>
                <p:cNvSpPr>
                  <a:spLocks/>
                </p:cNvSpPr>
                <p:nvPr/>
              </p:nvSpPr>
              <p:spPr bwMode="auto">
                <a:xfrm>
                  <a:off x="1678" y="2675"/>
                  <a:ext cx="4" cy="7"/>
                </a:xfrm>
                <a:custGeom>
                  <a:avLst/>
                  <a:gdLst>
                    <a:gd name="T0" fmla="*/ 0 w 10"/>
                    <a:gd name="T1" fmla="*/ 0 h 10"/>
                    <a:gd name="T2" fmla="*/ 0 w 10"/>
                    <a:gd name="T3" fmla="*/ 0 h 10"/>
                    <a:gd name="T4" fmla="*/ 0 w 10"/>
                    <a:gd name="T5" fmla="*/ 1 h 10"/>
                    <a:gd name="T6" fmla="*/ 0 w 10"/>
                    <a:gd name="T7" fmla="*/ 1 h 10"/>
                    <a:gd name="T8" fmla="*/ 0 w 10"/>
                    <a:gd name="T9" fmla="*/ 1 h 10"/>
                    <a:gd name="T10" fmla="*/ 0 w 10"/>
                    <a:gd name="T11" fmla="*/ 1 h 10"/>
                    <a:gd name="T12" fmla="*/ 0 w 10"/>
                    <a:gd name="T13" fmla="*/ 1 h 10"/>
                    <a:gd name="T14" fmla="*/ 0 w 10"/>
                    <a:gd name="T15" fmla="*/ 1 h 10"/>
                    <a:gd name="T16" fmla="*/ 0 w 10"/>
                    <a:gd name="T17" fmla="*/ 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0"/>
                      </a:moveTo>
                      <a:lnTo>
                        <a:pt x="1" y="0"/>
                      </a:lnTo>
                      <a:lnTo>
                        <a:pt x="2" y="2"/>
                      </a:lnTo>
                      <a:lnTo>
                        <a:pt x="4" y="3"/>
                      </a:lnTo>
                      <a:lnTo>
                        <a:pt x="5" y="4"/>
                      </a:lnTo>
                      <a:lnTo>
                        <a:pt x="6" y="5"/>
                      </a:lnTo>
                      <a:lnTo>
                        <a:pt x="7" y="6"/>
                      </a:lnTo>
                      <a:lnTo>
                        <a:pt x="8" y="8"/>
                      </a:lnTo>
                      <a:lnTo>
                        <a:pt x="10" y="1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5" name="Freeform 213"/>
                <p:cNvSpPr>
                  <a:spLocks/>
                </p:cNvSpPr>
                <p:nvPr/>
              </p:nvSpPr>
              <p:spPr bwMode="auto">
                <a:xfrm>
                  <a:off x="1682" y="2682"/>
                  <a:ext cx="5" cy="1"/>
                </a:xfrm>
                <a:custGeom>
                  <a:avLst/>
                  <a:gdLst>
                    <a:gd name="T0" fmla="*/ 0 w 6"/>
                    <a:gd name="T1" fmla="*/ 0 h 5"/>
                    <a:gd name="T2" fmla="*/ 1 w 6"/>
                    <a:gd name="T3" fmla="*/ 0 h 5"/>
                    <a:gd name="T4" fmla="*/ 2 w 6"/>
                    <a:gd name="T5" fmla="*/ 0 h 5"/>
                    <a:gd name="T6" fmla="*/ 3 w 6"/>
                    <a:gd name="T7" fmla="*/ 0 h 5"/>
                    <a:gd name="T8" fmla="*/ 3 w 6"/>
                    <a:gd name="T9" fmla="*/ 0 h 5"/>
                    <a:gd name="T10" fmla="*/ 3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0"/>
                      </a:moveTo>
                      <a:lnTo>
                        <a:pt x="1" y="0"/>
                      </a:lnTo>
                      <a:lnTo>
                        <a:pt x="2" y="1"/>
                      </a:lnTo>
                      <a:lnTo>
                        <a:pt x="3" y="2"/>
                      </a:lnTo>
                      <a:lnTo>
                        <a:pt x="4" y="4"/>
                      </a:lnTo>
                      <a:lnTo>
                        <a:pt x="6" y="5"/>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6" name="Freeform 214"/>
                <p:cNvSpPr>
                  <a:spLocks/>
                </p:cNvSpPr>
                <p:nvPr/>
              </p:nvSpPr>
              <p:spPr bwMode="auto">
                <a:xfrm>
                  <a:off x="1687" y="2683"/>
                  <a:ext cx="6" cy="8"/>
                </a:xfrm>
                <a:custGeom>
                  <a:avLst/>
                  <a:gdLst>
                    <a:gd name="T0" fmla="*/ 0 w 9"/>
                    <a:gd name="T1" fmla="*/ 0 h 11"/>
                    <a:gd name="T2" fmla="*/ 1 w 9"/>
                    <a:gd name="T3" fmla="*/ 1 h 11"/>
                    <a:gd name="T4" fmla="*/ 1 w 9"/>
                    <a:gd name="T5" fmla="*/ 1 h 11"/>
                    <a:gd name="T6" fmla="*/ 1 w 9"/>
                    <a:gd name="T7" fmla="*/ 1 h 11"/>
                    <a:gd name="T8" fmla="*/ 1 w 9"/>
                    <a:gd name="T9" fmla="*/ 1 h 11"/>
                    <a:gd name="T10" fmla="*/ 1 w 9"/>
                    <a:gd name="T11" fmla="*/ 1 h 11"/>
                    <a:gd name="T12" fmla="*/ 1 w 9"/>
                    <a:gd name="T13" fmla="*/ 1 h 11"/>
                    <a:gd name="T14" fmla="*/ 1 w 9"/>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0"/>
                      </a:moveTo>
                      <a:lnTo>
                        <a:pt x="1" y="1"/>
                      </a:lnTo>
                      <a:lnTo>
                        <a:pt x="2" y="2"/>
                      </a:lnTo>
                      <a:lnTo>
                        <a:pt x="3" y="3"/>
                      </a:lnTo>
                      <a:lnTo>
                        <a:pt x="4" y="6"/>
                      </a:lnTo>
                      <a:lnTo>
                        <a:pt x="6" y="7"/>
                      </a:lnTo>
                      <a:lnTo>
                        <a:pt x="7" y="8"/>
                      </a:lnTo>
                      <a:lnTo>
                        <a:pt x="9" y="1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7" name="Freeform 215"/>
                <p:cNvSpPr>
                  <a:spLocks/>
                </p:cNvSpPr>
                <p:nvPr/>
              </p:nvSpPr>
              <p:spPr bwMode="auto">
                <a:xfrm>
                  <a:off x="1693" y="2691"/>
                  <a:ext cx="8" cy="5"/>
                </a:xfrm>
                <a:custGeom>
                  <a:avLst/>
                  <a:gdLst>
                    <a:gd name="T0" fmla="*/ 0 w 13"/>
                    <a:gd name="T1" fmla="*/ 0 h 8"/>
                    <a:gd name="T2" fmla="*/ 1 w 13"/>
                    <a:gd name="T3" fmla="*/ 0 h 8"/>
                    <a:gd name="T4" fmla="*/ 1 w 13"/>
                    <a:gd name="T5" fmla="*/ 1 h 8"/>
                    <a:gd name="T6" fmla="*/ 1 w 13"/>
                    <a:gd name="T7" fmla="*/ 1 h 8"/>
                    <a:gd name="T8" fmla="*/ 1 w 13"/>
                    <a:gd name="T9" fmla="*/ 1 h 8"/>
                    <a:gd name="T10" fmla="*/ 1 w 13"/>
                    <a:gd name="T11" fmla="*/ 1 h 8"/>
                    <a:gd name="T12" fmla="*/ 1 w 13"/>
                    <a:gd name="T13" fmla="*/ 1 h 8"/>
                    <a:gd name="T14" fmla="*/ 1 w 13"/>
                    <a:gd name="T15" fmla="*/ 1 h 8"/>
                    <a:gd name="T16" fmla="*/ 1 w 13"/>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0" y="0"/>
                      </a:moveTo>
                      <a:lnTo>
                        <a:pt x="1" y="0"/>
                      </a:lnTo>
                      <a:lnTo>
                        <a:pt x="3" y="1"/>
                      </a:lnTo>
                      <a:lnTo>
                        <a:pt x="4" y="2"/>
                      </a:lnTo>
                      <a:lnTo>
                        <a:pt x="6" y="3"/>
                      </a:lnTo>
                      <a:lnTo>
                        <a:pt x="7" y="4"/>
                      </a:lnTo>
                      <a:lnTo>
                        <a:pt x="9" y="6"/>
                      </a:lnTo>
                      <a:lnTo>
                        <a:pt x="11" y="7"/>
                      </a:lnTo>
                      <a:lnTo>
                        <a:pt x="13" y="8"/>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8" name="Freeform 216"/>
                <p:cNvSpPr>
                  <a:spLocks/>
                </p:cNvSpPr>
                <p:nvPr/>
              </p:nvSpPr>
              <p:spPr bwMode="auto">
                <a:xfrm>
                  <a:off x="1701" y="2696"/>
                  <a:ext cx="6" cy="2"/>
                </a:xfrm>
                <a:custGeom>
                  <a:avLst/>
                  <a:gdLst>
                    <a:gd name="T0" fmla="*/ 0 w 10"/>
                    <a:gd name="T1" fmla="*/ 0 h 2"/>
                    <a:gd name="T2" fmla="*/ 1 w 10"/>
                    <a:gd name="T3" fmla="*/ 0 h 2"/>
                    <a:gd name="T4" fmla="*/ 1 w 10"/>
                    <a:gd name="T5" fmla="*/ 0 h 2"/>
                    <a:gd name="T6" fmla="*/ 1 w 10"/>
                    <a:gd name="T7" fmla="*/ 1 h 2"/>
                    <a:gd name="T8" fmla="*/ 1 w 10"/>
                    <a:gd name="T9" fmla="*/ 1 h 2"/>
                    <a:gd name="T10" fmla="*/ 1 w 10"/>
                    <a:gd name="T11" fmla="*/ 1 h 2"/>
                    <a:gd name="T12" fmla="*/ 1 w 10"/>
                    <a:gd name="T13" fmla="*/ 1 h 2"/>
                    <a:gd name="T14" fmla="*/ 1 w 10"/>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
                    <a:gd name="T26" fmla="*/ 10 w 10"/>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
                      <a:moveTo>
                        <a:pt x="0" y="0"/>
                      </a:moveTo>
                      <a:lnTo>
                        <a:pt x="2" y="0"/>
                      </a:lnTo>
                      <a:lnTo>
                        <a:pt x="3" y="0"/>
                      </a:lnTo>
                      <a:lnTo>
                        <a:pt x="4" y="1"/>
                      </a:lnTo>
                      <a:lnTo>
                        <a:pt x="5" y="1"/>
                      </a:lnTo>
                      <a:lnTo>
                        <a:pt x="6" y="1"/>
                      </a:lnTo>
                      <a:lnTo>
                        <a:pt x="8" y="1"/>
                      </a:lnTo>
                      <a:lnTo>
                        <a:pt x="10" y="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39" name="Freeform 217"/>
                <p:cNvSpPr>
                  <a:spLocks/>
                </p:cNvSpPr>
                <p:nvPr/>
              </p:nvSpPr>
              <p:spPr bwMode="auto">
                <a:xfrm>
                  <a:off x="1707" y="2698"/>
                  <a:ext cx="8" cy="1"/>
                </a:xfrm>
                <a:custGeom>
                  <a:avLst/>
                  <a:gdLst>
                    <a:gd name="T0" fmla="*/ 0 w 12"/>
                    <a:gd name="T1" fmla="*/ 0 h 1"/>
                    <a:gd name="T2" fmla="*/ 1 w 12"/>
                    <a:gd name="T3" fmla="*/ 0 h 1"/>
                    <a:gd name="T4" fmla="*/ 1 w 12"/>
                    <a:gd name="T5" fmla="*/ 0 h 1"/>
                    <a:gd name="T6" fmla="*/ 1 w 12"/>
                    <a:gd name="T7" fmla="*/ 0 h 1"/>
                    <a:gd name="T8" fmla="*/ 1 w 12"/>
                    <a:gd name="T9" fmla="*/ 0 h 1"/>
                    <a:gd name="T10" fmla="*/ 1 w 12"/>
                    <a:gd name="T11" fmla="*/ 0 h 1"/>
                    <a:gd name="T12" fmla="*/ 1 w 12"/>
                    <a:gd name="T13" fmla="*/ 0 h 1"/>
                    <a:gd name="T14" fmla="*/ 1 w 12"/>
                    <a:gd name="T15" fmla="*/ 0 h 1"/>
                    <a:gd name="T16" fmla="*/ 1 w 1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
                    <a:gd name="T29" fmla="*/ 12 w 1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
                      <a:moveTo>
                        <a:pt x="0" y="0"/>
                      </a:moveTo>
                      <a:lnTo>
                        <a:pt x="1" y="0"/>
                      </a:lnTo>
                      <a:lnTo>
                        <a:pt x="2" y="0"/>
                      </a:lnTo>
                      <a:lnTo>
                        <a:pt x="4" y="0"/>
                      </a:lnTo>
                      <a:lnTo>
                        <a:pt x="5" y="0"/>
                      </a:lnTo>
                      <a:lnTo>
                        <a:pt x="7" y="0"/>
                      </a:lnTo>
                      <a:lnTo>
                        <a:pt x="8" y="0"/>
                      </a:lnTo>
                      <a:lnTo>
                        <a:pt x="10" y="0"/>
                      </a:lnTo>
                      <a:lnTo>
                        <a:pt x="1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0" name="Freeform 218"/>
                <p:cNvSpPr>
                  <a:spLocks/>
                </p:cNvSpPr>
                <p:nvPr/>
              </p:nvSpPr>
              <p:spPr bwMode="auto">
                <a:xfrm>
                  <a:off x="1715" y="2696"/>
                  <a:ext cx="8" cy="2"/>
                </a:xfrm>
                <a:custGeom>
                  <a:avLst/>
                  <a:gdLst>
                    <a:gd name="T0" fmla="*/ 0 w 12"/>
                    <a:gd name="T1" fmla="*/ 1 h 3"/>
                    <a:gd name="T2" fmla="*/ 0 w 12"/>
                    <a:gd name="T3" fmla="*/ 1 h 3"/>
                    <a:gd name="T4" fmla="*/ 1 w 12"/>
                    <a:gd name="T5" fmla="*/ 1 h 3"/>
                    <a:gd name="T6" fmla="*/ 1 w 12"/>
                    <a:gd name="T7" fmla="*/ 1 h 3"/>
                    <a:gd name="T8" fmla="*/ 1 w 12"/>
                    <a:gd name="T9" fmla="*/ 1 h 3"/>
                    <a:gd name="T10" fmla="*/ 1 w 12"/>
                    <a:gd name="T11" fmla="*/ 1 h 3"/>
                    <a:gd name="T12" fmla="*/ 1 w 12"/>
                    <a:gd name="T13" fmla="*/ 1 h 3"/>
                    <a:gd name="T14" fmla="*/ 1 w 12"/>
                    <a:gd name="T15" fmla="*/ 0 h 3"/>
                    <a:gd name="T16" fmla="*/ 1 w 1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
                    <a:gd name="T29" fmla="*/ 12 w 1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
                      <a:moveTo>
                        <a:pt x="0" y="3"/>
                      </a:moveTo>
                      <a:lnTo>
                        <a:pt x="0" y="2"/>
                      </a:lnTo>
                      <a:lnTo>
                        <a:pt x="1" y="2"/>
                      </a:lnTo>
                      <a:lnTo>
                        <a:pt x="2" y="2"/>
                      </a:lnTo>
                      <a:lnTo>
                        <a:pt x="5" y="2"/>
                      </a:lnTo>
                      <a:lnTo>
                        <a:pt x="6" y="1"/>
                      </a:lnTo>
                      <a:lnTo>
                        <a:pt x="7" y="1"/>
                      </a:lnTo>
                      <a:lnTo>
                        <a:pt x="10" y="0"/>
                      </a:lnTo>
                      <a:lnTo>
                        <a:pt x="1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1" name="Freeform 219"/>
                <p:cNvSpPr>
                  <a:spLocks/>
                </p:cNvSpPr>
                <p:nvPr/>
              </p:nvSpPr>
              <p:spPr bwMode="auto">
                <a:xfrm>
                  <a:off x="1723" y="2683"/>
                  <a:ext cx="12" cy="13"/>
                </a:xfrm>
                <a:custGeom>
                  <a:avLst/>
                  <a:gdLst>
                    <a:gd name="T0" fmla="*/ 0 w 20"/>
                    <a:gd name="T1" fmla="*/ 1 h 18"/>
                    <a:gd name="T2" fmla="*/ 1 w 20"/>
                    <a:gd name="T3" fmla="*/ 1 h 18"/>
                    <a:gd name="T4" fmla="*/ 1 w 20"/>
                    <a:gd name="T5" fmla="*/ 1 h 18"/>
                    <a:gd name="T6" fmla="*/ 1 w 20"/>
                    <a:gd name="T7" fmla="*/ 1 h 18"/>
                    <a:gd name="T8" fmla="*/ 1 w 20"/>
                    <a:gd name="T9" fmla="*/ 1 h 18"/>
                    <a:gd name="T10" fmla="*/ 1 w 20"/>
                    <a:gd name="T11" fmla="*/ 1 h 18"/>
                    <a:gd name="T12" fmla="*/ 1 w 20"/>
                    <a:gd name="T13" fmla="*/ 1 h 18"/>
                    <a:gd name="T14" fmla="*/ 1 w 20"/>
                    <a:gd name="T15" fmla="*/ 1 h 18"/>
                    <a:gd name="T16" fmla="*/ 1 w 20"/>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8"/>
                    <a:gd name="T29" fmla="*/ 20 w 2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8">
                      <a:moveTo>
                        <a:pt x="0" y="18"/>
                      </a:moveTo>
                      <a:lnTo>
                        <a:pt x="1" y="14"/>
                      </a:lnTo>
                      <a:lnTo>
                        <a:pt x="4" y="13"/>
                      </a:lnTo>
                      <a:lnTo>
                        <a:pt x="6" y="11"/>
                      </a:lnTo>
                      <a:lnTo>
                        <a:pt x="10" y="8"/>
                      </a:lnTo>
                      <a:lnTo>
                        <a:pt x="12" y="6"/>
                      </a:lnTo>
                      <a:lnTo>
                        <a:pt x="14" y="3"/>
                      </a:lnTo>
                      <a:lnTo>
                        <a:pt x="17" y="1"/>
                      </a:lnTo>
                      <a:lnTo>
                        <a:pt x="2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2" name="Freeform 220"/>
                <p:cNvSpPr>
                  <a:spLocks/>
                </p:cNvSpPr>
                <p:nvPr/>
              </p:nvSpPr>
              <p:spPr bwMode="auto">
                <a:xfrm>
                  <a:off x="1735" y="2678"/>
                  <a:ext cx="3" cy="5"/>
                </a:xfrm>
                <a:custGeom>
                  <a:avLst/>
                  <a:gdLst>
                    <a:gd name="T0" fmla="*/ 0 w 6"/>
                    <a:gd name="T1" fmla="*/ 1 h 10"/>
                    <a:gd name="T2" fmla="*/ 0 w 6"/>
                    <a:gd name="T3" fmla="*/ 1 h 10"/>
                    <a:gd name="T4" fmla="*/ 1 w 6"/>
                    <a:gd name="T5" fmla="*/ 1 h 10"/>
                    <a:gd name="T6" fmla="*/ 1 w 6"/>
                    <a:gd name="T7" fmla="*/ 1 h 10"/>
                    <a:gd name="T8" fmla="*/ 1 w 6"/>
                    <a:gd name="T9" fmla="*/ 1 h 10"/>
                    <a:gd name="T10" fmla="*/ 1 w 6"/>
                    <a:gd name="T11" fmla="*/ 1 h 10"/>
                    <a:gd name="T12" fmla="*/ 1 w 6"/>
                    <a:gd name="T13" fmla="*/ 1 h 10"/>
                    <a:gd name="T14" fmla="*/ 1 w 6"/>
                    <a:gd name="T15" fmla="*/ 0 h 10"/>
                    <a:gd name="T16" fmla="*/ 1 w 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0"/>
                    <a:gd name="T29" fmla="*/ 6 w 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0">
                      <a:moveTo>
                        <a:pt x="0" y="10"/>
                      </a:moveTo>
                      <a:lnTo>
                        <a:pt x="0" y="7"/>
                      </a:lnTo>
                      <a:lnTo>
                        <a:pt x="2" y="6"/>
                      </a:lnTo>
                      <a:lnTo>
                        <a:pt x="3" y="5"/>
                      </a:lnTo>
                      <a:lnTo>
                        <a:pt x="4" y="4"/>
                      </a:lnTo>
                      <a:lnTo>
                        <a:pt x="3" y="3"/>
                      </a:lnTo>
                      <a:lnTo>
                        <a:pt x="4" y="1"/>
                      </a:lnTo>
                      <a:lnTo>
                        <a:pt x="5" y="0"/>
                      </a:lnTo>
                      <a:lnTo>
                        <a:pt x="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3" name="Freeform 221"/>
                <p:cNvSpPr>
                  <a:spLocks/>
                </p:cNvSpPr>
                <p:nvPr/>
              </p:nvSpPr>
              <p:spPr bwMode="auto">
                <a:xfrm>
                  <a:off x="1738" y="2677"/>
                  <a:ext cx="6" cy="1"/>
                </a:xfrm>
                <a:custGeom>
                  <a:avLst/>
                  <a:gdLst>
                    <a:gd name="T0" fmla="*/ 0 w 10"/>
                    <a:gd name="T1" fmla="*/ 0 h 3"/>
                    <a:gd name="T2" fmla="*/ 0 w 10"/>
                    <a:gd name="T3" fmla="*/ 0 h 3"/>
                    <a:gd name="T4" fmla="*/ 1 w 10"/>
                    <a:gd name="T5" fmla="*/ 0 h 3"/>
                    <a:gd name="T6" fmla="*/ 1 w 10"/>
                    <a:gd name="T7" fmla="*/ 0 h 3"/>
                    <a:gd name="T8" fmla="*/ 1 w 10"/>
                    <a:gd name="T9" fmla="*/ 0 h 3"/>
                    <a:gd name="T10" fmla="*/ 1 w 10"/>
                    <a:gd name="T11" fmla="*/ 0 h 3"/>
                    <a:gd name="T12" fmla="*/ 1 w 10"/>
                    <a:gd name="T13" fmla="*/ 0 h 3"/>
                    <a:gd name="T14" fmla="*/ 1 w 10"/>
                    <a:gd name="T15" fmla="*/ 0 h 3"/>
                    <a:gd name="T16" fmla="*/ 1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0" y="3"/>
                      </a:moveTo>
                      <a:lnTo>
                        <a:pt x="0" y="2"/>
                      </a:lnTo>
                      <a:lnTo>
                        <a:pt x="2" y="1"/>
                      </a:lnTo>
                      <a:lnTo>
                        <a:pt x="3" y="1"/>
                      </a:lnTo>
                      <a:lnTo>
                        <a:pt x="4" y="1"/>
                      </a:lnTo>
                      <a:lnTo>
                        <a:pt x="5" y="1"/>
                      </a:lnTo>
                      <a:lnTo>
                        <a:pt x="6" y="0"/>
                      </a:lnTo>
                      <a:lnTo>
                        <a:pt x="8" y="0"/>
                      </a:lnTo>
                      <a:lnTo>
                        <a:pt x="10" y="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4" name="Freeform 222"/>
                <p:cNvSpPr>
                  <a:spLocks/>
                </p:cNvSpPr>
                <p:nvPr/>
              </p:nvSpPr>
              <p:spPr bwMode="auto">
                <a:xfrm>
                  <a:off x="1744" y="2675"/>
                  <a:ext cx="6" cy="2"/>
                </a:xfrm>
                <a:custGeom>
                  <a:avLst/>
                  <a:gdLst>
                    <a:gd name="T0" fmla="*/ 0 w 10"/>
                    <a:gd name="T1" fmla="*/ 1 h 3"/>
                    <a:gd name="T2" fmla="*/ 1 w 10"/>
                    <a:gd name="T3" fmla="*/ 1 h 3"/>
                    <a:gd name="T4" fmla="*/ 1 w 10"/>
                    <a:gd name="T5" fmla="*/ 1 h 3"/>
                    <a:gd name="T6" fmla="*/ 1 w 10"/>
                    <a:gd name="T7" fmla="*/ 1 h 3"/>
                    <a:gd name="T8" fmla="*/ 1 w 10"/>
                    <a:gd name="T9" fmla="*/ 1 h 3"/>
                    <a:gd name="T10" fmla="*/ 1 w 10"/>
                    <a:gd name="T11" fmla="*/ 0 h 3"/>
                    <a:gd name="T12" fmla="*/ 1 w 10"/>
                    <a:gd name="T13" fmla="*/ 0 h 3"/>
                    <a:gd name="T14" fmla="*/ 1 w 10"/>
                    <a:gd name="T15" fmla="*/ 0 h 3"/>
                    <a:gd name="T16" fmla="*/ 1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0" y="3"/>
                      </a:moveTo>
                      <a:lnTo>
                        <a:pt x="1" y="2"/>
                      </a:lnTo>
                      <a:lnTo>
                        <a:pt x="2" y="2"/>
                      </a:lnTo>
                      <a:lnTo>
                        <a:pt x="4" y="2"/>
                      </a:lnTo>
                      <a:lnTo>
                        <a:pt x="5" y="2"/>
                      </a:lnTo>
                      <a:lnTo>
                        <a:pt x="6" y="0"/>
                      </a:lnTo>
                      <a:lnTo>
                        <a:pt x="7" y="0"/>
                      </a:lnTo>
                      <a:lnTo>
                        <a:pt x="8" y="0"/>
                      </a:lnTo>
                      <a:lnTo>
                        <a:pt x="1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5" name="Freeform 223"/>
                <p:cNvSpPr>
                  <a:spLocks/>
                </p:cNvSpPr>
                <p:nvPr/>
              </p:nvSpPr>
              <p:spPr bwMode="auto">
                <a:xfrm>
                  <a:off x="1750" y="2672"/>
                  <a:ext cx="7" cy="3"/>
                </a:xfrm>
                <a:custGeom>
                  <a:avLst/>
                  <a:gdLst>
                    <a:gd name="T0" fmla="*/ 0 w 9"/>
                    <a:gd name="T1" fmla="*/ 2 h 4"/>
                    <a:gd name="T2" fmla="*/ 1 w 9"/>
                    <a:gd name="T3" fmla="*/ 2 h 4"/>
                    <a:gd name="T4" fmla="*/ 2 w 9"/>
                    <a:gd name="T5" fmla="*/ 2 h 4"/>
                    <a:gd name="T6" fmla="*/ 2 w 9"/>
                    <a:gd name="T7" fmla="*/ 2 h 4"/>
                    <a:gd name="T8" fmla="*/ 2 w 9"/>
                    <a:gd name="T9" fmla="*/ 2 h 4"/>
                    <a:gd name="T10" fmla="*/ 2 w 9"/>
                    <a:gd name="T11" fmla="*/ 1 h 4"/>
                    <a:gd name="T12" fmla="*/ 2 w 9"/>
                    <a:gd name="T13" fmla="*/ 1 h 4"/>
                    <a:gd name="T14" fmla="*/ 2 w 9"/>
                    <a:gd name="T15" fmla="*/ 0 h 4"/>
                    <a:gd name="T16" fmla="*/ 2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
                    <a:gd name="T29" fmla="*/ 9 w 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
                      <a:moveTo>
                        <a:pt x="0" y="4"/>
                      </a:moveTo>
                      <a:lnTo>
                        <a:pt x="1" y="3"/>
                      </a:lnTo>
                      <a:lnTo>
                        <a:pt x="2" y="3"/>
                      </a:lnTo>
                      <a:lnTo>
                        <a:pt x="3" y="2"/>
                      </a:lnTo>
                      <a:lnTo>
                        <a:pt x="4" y="2"/>
                      </a:lnTo>
                      <a:lnTo>
                        <a:pt x="6" y="1"/>
                      </a:lnTo>
                      <a:lnTo>
                        <a:pt x="7" y="1"/>
                      </a:lnTo>
                      <a:lnTo>
                        <a:pt x="8" y="0"/>
                      </a:lnTo>
                      <a:lnTo>
                        <a:pt x="9"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6" name="Freeform 224"/>
                <p:cNvSpPr>
                  <a:spLocks/>
                </p:cNvSpPr>
                <p:nvPr/>
              </p:nvSpPr>
              <p:spPr bwMode="auto">
                <a:xfrm>
                  <a:off x="1757" y="2669"/>
                  <a:ext cx="6" cy="3"/>
                </a:xfrm>
                <a:custGeom>
                  <a:avLst/>
                  <a:gdLst>
                    <a:gd name="T0" fmla="*/ 0 w 10"/>
                    <a:gd name="T1" fmla="*/ 1 h 5"/>
                    <a:gd name="T2" fmla="*/ 0 w 10"/>
                    <a:gd name="T3" fmla="*/ 1 h 5"/>
                    <a:gd name="T4" fmla="*/ 1 w 10"/>
                    <a:gd name="T5" fmla="*/ 1 h 5"/>
                    <a:gd name="T6" fmla="*/ 1 w 10"/>
                    <a:gd name="T7" fmla="*/ 1 h 5"/>
                    <a:gd name="T8" fmla="*/ 1 w 10"/>
                    <a:gd name="T9" fmla="*/ 1 h 5"/>
                    <a:gd name="T10" fmla="*/ 1 w 10"/>
                    <a:gd name="T11" fmla="*/ 1 h 5"/>
                    <a:gd name="T12" fmla="*/ 1 w 10"/>
                    <a:gd name="T13" fmla="*/ 0 h 5"/>
                    <a:gd name="T14" fmla="*/ 1 w 10"/>
                    <a:gd name="T15" fmla="*/ 0 h 5"/>
                    <a:gd name="T16" fmla="*/ 1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0" y="5"/>
                      </a:moveTo>
                      <a:lnTo>
                        <a:pt x="0" y="3"/>
                      </a:lnTo>
                      <a:lnTo>
                        <a:pt x="1" y="2"/>
                      </a:lnTo>
                      <a:lnTo>
                        <a:pt x="3" y="2"/>
                      </a:lnTo>
                      <a:lnTo>
                        <a:pt x="4" y="1"/>
                      </a:lnTo>
                      <a:lnTo>
                        <a:pt x="5" y="1"/>
                      </a:lnTo>
                      <a:lnTo>
                        <a:pt x="6" y="0"/>
                      </a:lnTo>
                      <a:lnTo>
                        <a:pt x="7" y="0"/>
                      </a:lnTo>
                      <a:lnTo>
                        <a:pt x="1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7" name="Freeform 225"/>
                <p:cNvSpPr>
                  <a:spLocks/>
                </p:cNvSpPr>
                <p:nvPr/>
              </p:nvSpPr>
              <p:spPr bwMode="auto">
                <a:xfrm>
                  <a:off x="1763" y="2667"/>
                  <a:ext cx="6" cy="2"/>
                </a:xfrm>
                <a:custGeom>
                  <a:avLst/>
                  <a:gdLst>
                    <a:gd name="T0" fmla="*/ 0 w 11"/>
                    <a:gd name="T1" fmla="*/ 1 h 3"/>
                    <a:gd name="T2" fmla="*/ 1 w 11"/>
                    <a:gd name="T3" fmla="*/ 1 h 3"/>
                    <a:gd name="T4" fmla="*/ 1 w 11"/>
                    <a:gd name="T5" fmla="*/ 1 h 3"/>
                    <a:gd name="T6" fmla="*/ 1 w 11"/>
                    <a:gd name="T7" fmla="*/ 1 h 3"/>
                    <a:gd name="T8" fmla="*/ 1 w 11"/>
                    <a:gd name="T9" fmla="*/ 0 h 3"/>
                    <a:gd name="T10" fmla="*/ 1 w 11"/>
                    <a:gd name="T11" fmla="*/ 0 h 3"/>
                    <a:gd name="T12" fmla="*/ 1 w 11"/>
                    <a:gd name="T13" fmla="*/ 0 h 3"/>
                    <a:gd name="T14" fmla="*/ 1 w 11"/>
                    <a:gd name="T15" fmla="*/ 0 h 3"/>
                    <a:gd name="T16" fmla="*/ 1 w 1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0" y="3"/>
                      </a:moveTo>
                      <a:lnTo>
                        <a:pt x="1" y="2"/>
                      </a:lnTo>
                      <a:lnTo>
                        <a:pt x="2" y="2"/>
                      </a:lnTo>
                      <a:lnTo>
                        <a:pt x="3" y="2"/>
                      </a:lnTo>
                      <a:lnTo>
                        <a:pt x="5" y="0"/>
                      </a:lnTo>
                      <a:lnTo>
                        <a:pt x="6" y="0"/>
                      </a:lnTo>
                      <a:lnTo>
                        <a:pt x="7" y="0"/>
                      </a:lnTo>
                      <a:lnTo>
                        <a:pt x="8" y="0"/>
                      </a:lnTo>
                      <a:lnTo>
                        <a:pt x="1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8" name="Freeform 226"/>
                <p:cNvSpPr>
                  <a:spLocks/>
                </p:cNvSpPr>
                <p:nvPr/>
              </p:nvSpPr>
              <p:spPr bwMode="auto">
                <a:xfrm>
                  <a:off x="1769" y="2665"/>
                  <a:ext cx="6" cy="2"/>
                </a:xfrm>
                <a:custGeom>
                  <a:avLst/>
                  <a:gdLst>
                    <a:gd name="T0" fmla="*/ 0 w 8"/>
                    <a:gd name="T1" fmla="*/ 2 h 2"/>
                    <a:gd name="T2" fmla="*/ 0 w 8"/>
                    <a:gd name="T3" fmla="*/ 1 h 2"/>
                    <a:gd name="T4" fmla="*/ 1 w 8"/>
                    <a:gd name="T5" fmla="*/ 1 h 2"/>
                    <a:gd name="T6" fmla="*/ 2 w 8"/>
                    <a:gd name="T7" fmla="*/ 1 h 2"/>
                    <a:gd name="T8" fmla="*/ 2 w 8"/>
                    <a:gd name="T9" fmla="*/ 1 h 2"/>
                    <a:gd name="T10" fmla="*/ 2 w 8"/>
                    <a:gd name="T11" fmla="*/ 0 h 2"/>
                    <a:gd name="T12" fmla="*/ 2 w 8"/>
                    <a:gd name="T13" fmla="*/ 0 h 2"/>
                    <a:gd name="T14" fmla="*/ 2 w 8"/>
                    <a:gd name="T15" fmla="*/ 0 h 2"/>
                    <a:gd name="T16" fmla="*/ 2 w 8"/>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
                    <a:gd name="T29" fmla="*/ 8 w 8"/>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
                      <a:moveTo>
                        <a:pt x="0" y="2"/>
                      </a:moveTo>
                      <a:lnTo>
                        <a:pt x="0" y="1"/>
                      </a:lnTo>
                      <a:lnTo>
                        <a:pt x="1" y="1"/>
                      </a:lnTo>
                      <a:lnTo>
                        <a:pt x="2" y="1"/>
                      </a:lnTo>
                      <a:lnTo>
                        <a:pt x="3" y="1"/>
                      </a:lnTo>
                      <a:lnTo>
                        <a:pt x="4" y="0"/>
                      </a:lnTo>
                      <a:lnTo>
                        <a:pt x="6" y="0"/>
                      </a:lnTo>
                      <a:lnTo>
                        <a:pt x="7"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49" name="Freeform 227"/>
                <p:cNvSpPr>
                  <a:spLocks/>
                </p:cNvSpPr>
                <p:nvPr/>
              </p:nvSpPr>
              <p:spPr bwMode="auto">
                <a:xfrm>
                  <a:off x="1775" y="2662"/>
                  <a:ext cx="5" cy="3"/>
                </a:xfrm>
                <a:custGeom>
                  <a:avLst/>
                  <a:gdLst>
                    <a:gd name="T0" fmla="*/ 0 w 8"/>
                    <a:gd name="T1" fmla="*/ 1 h 6"/>
                    <a:gd name="T2" fmla="*/ 0 w 8"/>
                    <a:gd name="T3" fmla="*/ 1 h 6"/>
                    <a:gd name="T4" fmla="*/ 1 w 8"/>
                    <a:gd name="T5" fmla="*/ 1 h 6"/>
                    <a:gd name="T6" fmla="*/ 1 w 8"/>
                    <a:gd name="T7" fmla="*/ 1 h 6"/>
                    <a:gd name="T8" fmla="*/ 1 w 8"/>
                    <a:gd name="T9" fmla="*/ 1 h 6"/>
                    <a:gd name="T10" fmla="*/ 1 w 8"/>
                    <a:gd name="T11" fmla="*/ 1 h 6"/>
                    <a:gd name="T12" fmla="*/ 1 w 8"/>
                    <a:gd name="T13" fmla="*/ 1 h 6"/>
                    <a:gd name="T14" fmla="*/ 1 w 8"/>
                    <a:gd name="T15" fmla="*/ 0 h 6"/>
                    <a:gd name="T16" fmla="*/ 1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0" y="6"/>
                      </a:moveTo>
                      <a:lnTo>
                        <a:pt x="0" y="5"/>
                      </a:lnTo>
                      <a:lnTo>
                        <a:pt x="1" y="4"/>
                      </a:lnTo>
                      <a:lnTo>
                        <a:pt x="2" y="4"/>
                      </a:lnTo>
                      <a:lnTo>
                        <a:pt x="4" y="2"/>
                      </a:lnTo>
                      <a:lnTo>
                        <a:pt x="5" y="1"/>
                      </a:lnTo>
                      <a:lnTo>
                        <a:pt x="6" y="1"/>
                      </a:lnTo>
                      <a:lnTo>
                        <a:pt x="7" y="0"/>
                      </a:lnTo>
                      <a:lnTo>
                        <a:pt x="8"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0" name="Freeform 228"/>
                <p:cNvSpPr>
                  <a:spLocks/>
                </p:cNvSpPr>
                <p:nvPr/>
              </p:nvSpPr>
              <p:spPr bwMode="auto">
                <a:xfrm>
                  <a:off x="1780" y="2657"/>
                  <a:ext cx="3" cy="5"/>
                </a:xfrm>
                <a:custGeom>
                  <a:avLst/>
                  <a:gdLst>
                    <a:gd name="T0" fmla="*/ 0 w 6"/>
                    <a:gd name="T1" fmla="*/ 3 h 6"/>
                    <a:gd name="T2" fmla="*/ 0 w 6"/>
                    <a:gd name="T3" fmla="*/ 3 h 6"/>
                    <a:gd name="T4" fmla="*/ 0 w 6"/>
                    <a:gd name="T5" fmla="*/ 3 h 6"/>
                    <a:gd name="T6" fmla="*/ 1 w 6"/>
                    <a:gd name="T7" fmla="*/ 3 h 6"/>
                    <a:gd name="T8" fmla="*/ 1 w 6"/>
                    <a:gd name="T9" fmla="*/ 2 h 6"/>
                    <a:gd name="T10" fmla="*/ 1 w 6"/>
                    <a:gd name="T11" fmla="*/ 1 h 6"/>
                    <a:gd name="T12" fmla="*/ 1 w 6"/>
                    <a:gd name="T13" fmla="*/ 1 h 6"/>
                    <a:gd name="T14" fmla="*/ 1 w 6"/>
                    <a:gd name="T15" fmla="*/ 0 h 6"/>
                    <a:gd name="T16" fmla="*/ 1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6"/>
                      </a:moveTo>
                      <a:lnTo>
                        <a:pt x="0" y="5"/>
                      </a:lnTo>
                      <a:lnTo>
                        <a:pt x="0" y="4"/>
                      </a:lnTo>
                      <a:lnTo>
                        <a:pt x="2" y="4"/>
                      </a:lnTo>
                      <a:lnTo>
                        <a:pt x="2" y="2"/>
                      </a:lnTo>
                      <a:lnTo>
                        <a:pt x="3" y="1"/>
                      </a:lnTo>
                      <a:lnTo>
                        <a:pt x="4" y="1"/>
                      </a:lnTo>
                      <a:lnTo>
                        <a:pt x="5" y="0"/>
                      </a:lnTo>
                      <a:lnTo>
                        <a:pt x="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1" name="Freeform 229"/>
                <p:cNvSpPr>
                  <a:spLocks/>
                </p:cNvSpPr>
                <p:nvPr/>
              </p:nvSpPr>
              <p:spPr bwMode="auto">
                <a:xfrm>
                  <a:off x="1783" y="2649"/>
                  <a:ext cx="8" cy="8"/>
                </a:xfrm>
                <a:custGeom>
                  <a:avLst/>
                  <a:gdLst>
                    <a:gd name="T0" fmla="*/ 0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0" y="15"/>
                      </a:moveTo>
                      <a:lnTo>
                        <a:pt x="2" y="13"/>
                      </a:lnTo>
                      <a:lnTo>
                        <a:pt x="3" y="10"/>
                      </a:lnTo>
                      <a:lnTo>
                        <a:pt x="4" y="9"/>
                      </a:lnTo>
                      <a:lnTo>
                        <a:pt x="5" y="7"/>
                      </a:lnTo>
                      <a:lnTo>
                        <a:pt x="8" y="5"/>
                      </a:lnTo>
                      <a:lnTo>
                        <a:pt x="9" y="3"/>
                      </a:lnTo>
                      <a:lnTo>
                        <a:pt x="11" y="2"/>
                      </a:lnTo>
                      <a:lnTo>
                        <a:pt x="14"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2" name="Freeform 230"/>
                <p:cNvSpPr>
                  <a:spLocks/>
                </p:cNvSpPr>
                <p:nvPr/>
              </p:nvSpPr>
              <p:spPr bwMode="auto">
                <a:xfrm>
                  <a:off x="1791" y="2643"/>
                  <a:ext cx="6" cy="6"/>
                </a:xfrm>
                <a:custGeom>
                  <a:avLst/>
                  <a:gdLst>
                    <a:gd name="T0" fmla="*/ 0 w 9"/>
                    <a:gd name="T1" fmla="*/ 1 h 9"/>
                    <a:gd name="T2" fmla="*/ 0 w 9"/>
                    <a:gd name="T3" fmla="*/ 1 h 9"/>
                    <a:gd name="T4" fmla="*/ 1 w 9"/>
                    <a:gd name="T5" fmla="*/ 1 h 9"/>
                    <a:gd name="T6" fmla="*/ 1 w 9"/>
                    <a:gd name="T7" fmla="*/ 1 h 9"/>
                    <a:gd name="T8" fmla="*/ 1 w 9"/>
                    <a:gd name="T9" fmla="*/ 1 h 9"/>
                    <a:gd name="T10" fmla="*/ 1 w 9"/>
                    <a:gd name="T11" fmla="*/ 1 h 9"/>
                    <a:gd name="T12" fmla="*/ 1 w 9"/>
                    <a:gd name="T13" fmla="*/ 1 h 9"/>
                    <a:gd name="T14" fmla="*/ 1 w 9"/>
                    <a:gd name="T15" fmla="*/ 0 h 9"/>
                    <a:gd name="T16" fmla="*/ 1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0" y="9"/>
                      </a:moveTo>
                      <a:lnTo>
                        <a:pt x="0" y="7"/>
                      </a:lnTo>
                      <a:lnTo>
                        <a:pt x="1" y="6"/>
                      </a:lnTo>
                      <a:lnTo>
                        <a:pt x="2" y="3"/>
                      </a:lnTo>
                      <a:lnTo>
                        <a:pt x="3" y="2"/>
                      </a:lnTo>
                      <a:lnTo>
                        <a:pt x="4" y="1"/>
                      </a:lnTo>
                      <a:lnTo>
                        <a:pt x="6" y="1"/>
                      </a:lnTo>
                      <a:lnTo>
                        <a:pt x="7" y="0"/>
                      </a:lnTo>
                      <a:lnTo>
                        <a:pt x="9"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3" name="Freeform 231"/>
                <p:cNvSpPr>
                  <a:spLocks/>
                </p:cNvSpPr>
                <p:nvPr/>
              </p:nvSpPr>
              <p:spPr bwMode="auto">
                <a:xfrm>
                  <a:off x="1797" y="2641"/>
                  <a:ext cx="9" cy="3"/>
                </a:xfrm>
                <a:custGeom>
                  <a:avLst/>
                  <a:gdLst>
                    <a:gd name="T0" fmla="*/ 0 w 17"/>
                    <a:gd name="T1" fmla="*/ 28 h 2"/>
                    <a:gd name="T2" fmla="*/ 1 w 17"/>
                    <a:gd name="T3" fmla="*/ 0 h 2"/>
                    <a:gd name="T4" fmla="*/ 1 w 17"/>
                    <a:gd name="T5" fmla="*/ 0 h 2"/>
                    <a:gd name="T6" fmla="*/ 1 w 17"/>
                    <a:gd name="T7" fmla="*/ 0 h 2"/>
                    <a:gd name="T8" fmla="*/ 1 w 17"/>
                    <a:gd name="T9" fmla="*/ 0 h 2"/>
                    <a:gd name="T10" fmla="*/ 1 w 17"/>
                    <a:gd name="T11" fmla="*/ 0 h 2"/>
                    <a:gd name="T12" fmla="*/ 1 w 17"/>
                    <a:gd name="T13" fmla="*/ 0 h 2"/>
                    <a:gd name="T14" fmla="*/ 1 w 17"/>
                    <a:gd name="T15" fmla="*/ 28 h 2"/>
                    <a:gd name="T16" fmla="*/ 1 w 17"/>
                    <a:gd name="T17" fmla="*/ 4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
                    <a:gd name="T29" fmla="*/ 17 w 17"/>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
                      <a:moveTo>
                        <a:pt x="0" y="1"/>
                      </a:moveTo>
                      <a:lnTo>
                        <a:pt x="1" y="0"/>
                      </a:lnTo>
                      <a:lnTo>
                        <a:pt x="3" y="0"/>
                      </a:lnTo>
                      <a:lnTo>
                        <a:pt x="5" y="0"/>
                      </a:lnTo>
                      <a:lnTo>
                        <a:pt x="7" y="0"/>
                      </a:lnTo>
                      <a:lnTo>
                        <a:pt x="10" y="0"/>
                      </a:lnTo>
                      <a:lnTo>
                        <a:pt x="11" y="0"/>
                      </a:lnTo>
                      <a:lnTo>
                        <a:pt x="13" y="1"/>
                      </a:lnTo>
                      <a:lnTo>
                        <a:pt x="17" y="2"/>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4" name="Freeform 232"/>
                <p:cNvSpPr>
                  <a:spLocks/>
                </p:cNvSpPr>
                <p:nvPr/>
              </p:nvSpPr>
              <p:spPr bwMode="auto">
                <a:xfrm>
                  <a:off x="1806" y="2644"/>
                  <a:ext cx="8" cy="0"/>
                </a:xfrm>
                <a:custGeom>
                  <a:avLst/>
                  <a:gdLst>
                    <a:gd name="T0" fmla="*/ 0 w 11"/>
                    <a:gd name="T1" fmla="*/ 0 h 1"/>
                    <a:gd name="T2" fmla="*/ 1 w 11"/>
                    <a:gd name="T3" fmla="*/ 0 h 1"/>
                    <a:gd name="T4" fmla="*/ 1 w 11"/>
                    <a:gd name="T5" fmla="*/ 0 h 1"/>
                    <a:gd name="T6" fmla="*/ 1 w 11"/>
                    <a:gd name="T7" fmla="*/ 0 h 1"/>
                    <a:gd name="T8" fmla="*/ 1 w 11"/>
                    <a:gd name="T9" fmla="*/ 0 h 1"/>
                    <a:gd name="T10" fmla="*/ 1 w 11"/>
                    <a:gd name="T11" fmla="*/ 0 h 1"/>
                    <a:gd name="T12" fmla="*/ 1 w 11"/>
                    <a:gd name="T13" fmla="*/ 0 h 1"/>
                    <a:gd name="T14" fmla="*/ 0 60000 65536"/>
                    <a:gd name="T15" fmla="*/ 0 60000 65536"/>
                    <a:gd name="T16" fmla="*/ 0 60000 65536"/>
                    <a:gd name="T17" fmla="*/ 0 60000 65536"/>
                    <a:gd name="T18" fmla="*/ 0 60000 65536"/>
                    <a:gd name="T19" fmla="*/ 0 60000 65536"/>
                    <a:gd name="T20" fmla="*/ 0 60000 65536"/>
                    <a:gd name="T21" fmla="*/ 0 w 11"/>
                    <a:gd name="T22" fmla="*/ 0 h 1"/>
                    <a:gd name="T23" fmla="*/ 11 w 11"/>
                    <a:gd name="T24" fmla="*/ 0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
                      <a:moveTo>
                        <a:pt x="0" y="0"/>
                      </a:moveTo>
                      <a:lnTo>
                        <a:pt x="1" y="0"/>
                      </a:lnTo>
                      <a:lnTo>
                        <a:pt x="2" y="0"/>
                      </a:lnTo>
                      <a:lnTo>
                        <a:pt x="5" y="0"/>
                      </a:lnTo>
                      <a:lnTo>
                        <a:pt x="7" y="0"/>
                      </a:lnTo>
                      <a:lnTo>
                        <a:pt x="8" y="0"/>
                      </a:lnTo>
                      <a:lnTo>
                        <a:pt x="11" y="1"/>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5" name="Freeform 233"/>
                <p:cNvSpPr>
                  <a:spLocks/>
                </p:cNvSpPr>
                <p:nvPr/>
              </p:nvSpPr>
              <p:spPr bwMode="auto">
                <a:xfrm>
                  <a:off x="1814" y="2638"/>
                  <a:ext cx="11" cy="6"/>
                </a:xfrm>
                <a:custGeom>
                  <a:avLst/>
                  <a:gdLst>
                    <a:gd name="T0" fmla="*/ 0 w 19"/>
                    <a:gd name="T1" fmla="*/ 1 h 9"/>
                    <a:gd name="T2" fmla="*/ 1 w 19"/>
                    <a:gd name="T3" fmla="*/ 1 h 9"/>
                    <a:gd name="T4" fmla="*/ 1 w 19"/>
                    <a:gd name="T5" fmla="*/ 1 h 9"/>
                    <a:gd name="T6" fmla="*/ 1 w 19"/>
                    <a:gd name="T7" fmla="*/ 1 h 9"/>
                    <a:gd name="T8" fmla="*/ 1 w 19"/>
                    <a:gd name="T9" fmla="*/ 1 h 9"/>
                    <a:gd name="T10" fmla="*/ 1 w 19"/>
                    <a:gd name="T11" fmla="*/ 1 h 9"/>
                    <a:gd name="T12" fmla="*/ 1 w 19"/>
                    <a:gd name="T13" fmla="*/ 1 h 9"/>
                    <a:gd name="T14" fmla="*/ 1 w 19"/>
                    <a:gd name="T15" fmla="*/ 0 h 9"/>
                    <a:gd name="T16" fmla="*/ 1 w 1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0" y="9"/>
                      </a:moveTo>
                      <a:lnTo>
                        <a:pt x="1" y="7"/>
                      </a:lnTo>
                      <a:lnTo>
                        <a:pt x="3" y="6"/>
                      </a:lnTo>
                      <a:lnTo>
                        <a:pt x="6" y="6"/>
                      </a:lnTo>
                      <a:lnTo>
                        <a:pt x="9" y="4"/>
                      </a:lnTo>
                      <a:lnTo>
                        <a:pt x="12" y="2"/>
                      </a:lnTo>
                      <a:lnTo>
                        <a:pt x="14" y="1"/>
                      </a:lnTo>
                      <a:lnTo>
                        <a:pt x="15" y="0"/>
                      </a:lnTo>
                      <a:lnTo>
                        <a:pt x="19"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6" name="Freeform 234"/>
                <p:cNvSpPr>
                  <a:spLocks/>
                </p:cNvSpPr>
                <p:nvPr/>
              </p:nvSpPr>
              <p:spPr bwMode="auto">
                <a:xfrm>
                  <a:off x="1825" y="2634"/>
                  <a:ext cx="5" cy="4"/>
                </a:xfrm>
                <a:custGeom>
                  <a:avLst/>
                  <a:gdLst>
                    <a:gd name="T0" fmla="*/ 0 w 5"/>
                    <a:gd name="T1" fmla="*/ 2 h 5"/>
                    <a:gd name="T2" fmla="*/ 0 w 5"/>
                    <a:gd name="T3" fmla="*/ 2 h 5"/>
                    <a:gd name="T4" fmla="*/ 1 w 5"/>
                    <a:gd name="T5" fmla="*/ 2 h 5"/>
                    <a:gd name="T6" fmla="*/ 2 w 5"/>
                    <a:gd name="T7" fmla="*/ 1 h 5"/>
                    <a:gd name="T8" fmla="*/ 2 w 5"/>
                    <a:gd name="T9" fmla="*/ 0 h 5"/>
                    <a:gd name="T10" fmla="*/ 4 w 5"/>
                    <a:gd name="T11" fmla="*/ 0 h 5"/>
                    <a:gd name="T12" fmla="*/ 5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3"/>
                      </a:lnTo>
                      <a:lnTo>
                        <a:pt x="1" y="2"/>
                      </a:lnTo>
                      <a:lnTo>
                        <a:pt x="2" y="1"/>
                      </a:lnTo>
                      <a:lnTo>
                        <a:pt x="2" y="0"/>
                      </a:lnTo>
                      <a:lnTo>
                        <a:pt x="4" y="0"/>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7" name="Freeform 235"/>
                <p:cNvSpPr>
                  <a:spLocks/>
                </p:cNvSpPr>
                <p:nvPr/>
              </p:nvSpPr>
              <p:spPr bwMode="auto">
                <a:xfrm>
                  <a:off x="1830" y="2629"/>
                  <a:ext cx="3" cy="5"/>
                </a:xfrm>
                <a:custGeom>
                  <a:avLst/>
                  <a:gdLst>
                    <a:gd name="T0" fmla="*/ 0 w 6"/>
                    <a:gd name="T1" fmla="*/ 1 h 9"/>
                    <a:gd name="T2" fmla="*/ 0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0 h 9"/>
                    <a:gd name="T16" fmla="*/ 1 w 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9"/>
                    <a:gd name="T29" fmla="*/ 6 w 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9">
                      <a:moveTo>
                        <a:pt x="0" y="9"/>
                      </a:moveTo>
                      <a:lnTo>
                        <a:pt x="0" y="8"/>
                      </a:lnTo>
                      <a:lnTo>
                        <a:pt x="1" y="6"/>
                      </a:lnTo>
                      <a:lnTo>
                        <a:pt x="1" y="5"/>
                      </a:lnTo>
                      <a:lnTo>
                        <a:pt x="2" y="4"/>
                      </a:lnTo>
                      <a:lnTo>
                        <a:pt x="3" y="3"/>
                      </a:lnTo>
                      <a:lnTo>
                        <a:pt x="3" y="2"/>
                      </a:lnTo>
                      <a:lnTo>
                        <a:pt x="5" y="0"/>
                      </a:lnTo>
                      <a:lnTo>
                        <a:pt x="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8" name="Freeform 236"/>
                <p:cNvSpPr>
                  <a:spLocks/>
                </p:cNvSpPr>
                <p:nvPr/>
              </p:nvSpPr>
              <p:spPr bwMode="auto">
                <a:xfrm>
                  <a:off x="1833" y="2625"/>
                  <a:ext cx="1" cy="4"/>
                </a:xfrm>
                <a:custGeom>
                  <a:avLst/>
                  <a:gdLst>
                    <a:gd name="T0" fmla="*/ 0 w 2"/>
                    <a:gd name="T1" fmla="*/ 1 h 8"/>
                    <a:gd name="T2" fmla="*/ 0 w 2"/>
                    <a:gd name="T3" fmla="*/ 1 h 8"/>
                    <a:gd name="T4" fmla="*/ 0 w 2"/>
                    <a:gd name="T5" fmla="*/ 1 h 8"/>
                    <a:gd name="T6" fmla="*/ 1 w 2"/>
                    <a:gd name="T7" fmla="*/ 1 h 8"/>
                    <a:gd name="T8" fmla="*/ 1 w 2"/>
                    <a:gd name="T9" fmla="*/ 1 h 8"/>
                    <a:gd name="T10" fmla="*/ 1 w 2"/>
                    <a:gd name="T11" fmla="*/ 1 h 8"/>
                    <a:gd name="T12" fmla="*/ 1 w 2"/>
                    <a:gd name="T13" fmla="*/ 1 h 8"/>
                    <a:gd name="T14" fmla="*/ 1 w 2"/>
                    <a:gd name="T15" fmla="*/ 0 h 8"/>
                    <a:gd name="T16" fmla="*/ 1 w 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8"/>
                    <a:gd name="T29" fmla="*/ 2 w 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8">
                      <a:moveTo>
                        <a:pt x="0" y="8"/>
                      </a:moveTo>
                      <a:lnTo>
                        <a:pt x="0" y="7"/>
                      </a:lnTo>
                      <a:lnTo>
                        <a:pt x="0" y="6"/>
                      </a:lnTo>
                      <a:lnTo>
                        <a:pt x="1" y="5"/>
                      </a:lnTo>
                      <a:lnTo>
                        <a:pt x="1" y="4"/>
                      </a:lnTo>
                      <a:lnTo>
                        <a:pt x="1" y="2"/>
                      </a:lnTo>
                      <a:lnTo>
                        <a:pt x="1" y="1"/>
                      </a:lnTo>
                      <a:lnTo>
                        <a:pt x="1" y="0"/>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59" name="Freeform 237"/>
                <p:cNvSpPr>
                  <a:spLocks/>
                </p:cNvSpPr>
                <p:nvPr/>
              </p:nvSpPr>
              <p:spPr bwMode="auto">
                <a:xfrm>
                  <a:off x="1833" y="2618"/>
                  <a:ext cx="1" cy="7"/>
                </a:xfrm>
                <a:custGeom>
                  <a:avLst/>
                  <a:gdLst>
                    <a:gd name="T0" fmla="*/ 1 w 1"/>
                    <a:gd name="T1" fmla="*/ 1 h 10"/>
                    <a:gd name="T2" fmla="*/ 0 w 1"/>
                    <a:gd name="T3" fmla="*/ 1 h 10"/>
                    <a:gd name="T4" fmla="*/ 0 w 1"/>
                    <a:gd name="T5" fmla="*/ 1 h 10"/>
                    <a:gd name="T6" fmla="*/ 0 w 1"/>
                    <a:gd name="T7" fmla="*/ 1 h 10"/>
                    <a:gd name="T8" fmla="*/ 0 w 1"/>
                    <a:gd name="T9" fmla="*/ 1 h 10"/>
                    <a:gd name="T10" fmla="*/ 0 w 1"/>
                    <a:gd name="T11" fmla="*/ 1 h 10"/>
                    <a:gd name="T12" fmla="*/ 0 w 1"/>
                    <a:gd name="T13" fmla="*/ 1 h 10"/>
                    <a:gd name="T14" fmla="*/ 0 w 1"/>
                    <a:gd name="T15" fmla="*/ 1 h 10"/>
                    <a:gd name="T16" fmla="*/ 0 w 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0"/>
                    <a:gd name="T29" fmla="*/ 1 w 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0">
                      <a:moveTo>
                        <a:pt x="1" y="10"/>
                      </a:moveTo>
                      <a:lnTo>
                        <a:pt x="0" y="9"/>
                      </a:lnTo>
                      <a:lnTo>
                        <a:pt x="0" y="8"/>
                      </a:lnTo>
                      <a:lnTo>
                        <a:pt x="0" y="6"/>
                      </a:lnTo>
                      <a:lnTo>
                        <a:pt x="0" y="5"/>
                      </a:lnTo>
                      <a:lnTo>
                        <a:pt x="0" y="4"/>
                      </a:lnTo>
                      <a:lnTo>
                        <a:pt x="0" y="3"/>
                      </a:lnTo>
                      <a:lnTo>
                        <a:pt x="0" y="2"/>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0" name="Freeform 238"/>
                <p:cNvSpPr>
                  <a:spLocks/>
                </p:cNvSpPr>
                <p:nvPr/>
              </p:nvSpPr>
              <p:spPr bwMode="auto">
                <a:xfrm>
                  <a:off x="1833" y="2610"/>
                  <a:ext cx="1" cy="8"/>
                </a:xfrm>
                <a:custGeom>
                  <a:avLst/>
                  <a:gdLst>
                    <a:gd name="T0" fmla="*/ 1 w 1"/>
                    <a:gd name="T1" fmla="*/ 1 h 12"/>
                    <a:gd name="T2" fmla="*/ 0 w 1"/>
                    <a:gd name="T3" fmla="*/ 1 h 12"/>
                    <a:gd name="T4" fmla="*/ 0 w 1"/>
                    <a:gd name="T5" fmla="*/ 1 h 12"/>
                    <a:gd name="T6" fmla="*/ 0 w 1"/>
                    <a:gd name="T7" fmla="*/ 1 h 12"/>
                    <a:gd name="T8" fmla="*/ 0 w 1"/>
                    <a:gd name="T9" fmla="*/ 1 h 12"/>
                    <a:gd name="T10" fmla="*/ 0 w 1"/>
                    <a:gd name="T11" fmla="*/ 1 h 12"/>
                    <a:gd name="T12" fmla="*/ 0 w 1"/>
                    <a:gd name="T13" fmla="*/ 1 h 12"/>
                    <a:gd name="T14" fmla="*/ 0 w 1"/>
                    <a:gd name="T15" fmla="*/ 1 h 12"/>
                    <a:gd name="T16" fmla="*/ 1 w 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2"/>
                    <a:gd name="T29" fmla="*/ 1 w 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2">
                      <a:moveTo>
                        <a:pt x="1" y="12"/>
                      </a:moveTo>
                      <a:lnTo>
                        <a:pt x="0" y="10"/>
                      </a:lnTo>
                      <a:lnTo>
                        <a:pt x="0" y="9"/>
                      </a:lnTo>
                      <a:lnTo>
                        <a:pt x="0" y="8"/>
                      </a:lnTo>
                      <a:lnTo>
                        <a:pt x="0" y="6"/>
                      </a:lnTo>
                      <a:lnTo>
                        <a:pt x="0" y="4"/>
                      </a:lnTo>
                      <a:lnTo>
                        <a:pt x="0" y="3"/>
                      </a:lnTo>
                      <a:lnTo>
                        <a:pt x="0" y="2"/>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1" name="Freeform 239"/>
                <p:cNvSpPr>
                  <a:spLocks/>
                </p:cNvSpPr>
                <p:nvPr/>
              </p:nvSpPr>
              <p:spPr bwMode="auto">
                <a:xfrm>
                  <a:off x="1833" y="2602"/>
                  <a:ext cx="3" cy="8"/>
                </a:xfrm>
                <a:custGeom>
                  <a:avLst/>
                  <a:gdLst>
                    <a:gd name="T0" fmla="*/ 0 w 2"/>
                    <a:gd name="T1" fmla="*/ 1 h 12"/>
                    <a:gd name="T2" fmla="*/ 0 w 2"/>
                    <a:gd name="T3" fmla="*/ 1 h 12"/>
                    <a:gd name="T4" fmla="*/ 0 w 2"/>
                    <a:gd name="T5" fmla="*/ 1 h 12"/>
                    <a:gd name="T6" fmla="*/ 0 w 2"/>
                    <a:gd name="T7" fmla="*/ 1 h 12"/>
                    <a:gd name="T8" fmla="*/ 0 w 2"/>
                    <a:gd name="T9" fmla="*/ 1 h 12"/>
                    <a:gd name="T10" fmla="*/ 28 w 2"/>
                    <a:gd name="T11" fmla="*/ 1 h 12"/>
                    <a:gd name="T12" fmla="*/ 28 w 2"/>
                    <a:gd name="T13" fmla="*/ 1 h 12"/>
                    <a:gd name="T14" fmla="*/ 28 w 2"/>
                    <a:gd name="T15" fmla="*/ 1 h 12"/>
                    <a:gd name="T16" fmla="*/ 42 w 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2"/>
                    <a:gd name="T29" fmla="*/ 2 w 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2">
                      <a:moveTo>
                        <a:pt x="0" y="12"/>
                      </a:moveTo>
                      <a:lnTo>
                        <a:pt x="0" y="10"/>
                      </a:lnTo>
                      <a:lnTo>
                        <a:pt x="0" y="9"/>
                      </a:lnTo>
                      <a:lnTo>
                        <a:pt x="0" y="6"/>
                      </a:lnTo>
                      <a:lnTo>
                        <a:pt x="0" y="5"/>
                      </a:lnTo>
                      <a:lnTo>
                        <a:pt x="1" y="4"/>
                      </a:lnTo>
                      <a:lnTo>
                        <a:pt x="1" y="3"/>
                      </a:lnTo>
                      <a:lnTo>
                        <a:pt x="1" y="2"/>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2" name="Freeform 240"/>
                <p:cNvSpPr>
                  <a:spLocks/>
                </p:cNvSpPr>
                <p:nvPr/>
              </p:nvSpPr>
              <p:spPr bwMode="auto">
                <a:xfrm>
                  <a:off x="1836" y="2597"/>
                  <a:ext cx="1" cy="5"/>
                </a:xfrm>
                <a:custGeom>
                  <a:avLst/>
                  <a:gdLst>
                    <a:gd name="T0" fmla="*/ 0 w 5"/>
                    <a:gd name="T1" fmla="*/ 1 h 7"/>
                    <a:gd name="T2" fmla="*/ 0 w 5"/>
                    <a:gd name="T3" fmla="*/ 1 h 7"/>
                    <a:gd name="T4" fmla="*/ 0 w 5"/>
                    <a:gd name="T5" fmla="*/ 1 h 7"/>
                    <a:gd name="T6" fmla="*/ 0 w 5"/>
                    <a:gd name="T7" fmla="*/ 1 h 7"/>
                    <a:gd name="T8" fmla="*/ 0 w 5"/>
                    <a:gd name="T9" fmla="*/ 1 h 7"/>
                    <a:gd name="T10" fmla="*/ 0 w 5"/>
                    <a:gd name="T11" fmla="*/ 1 h 7"/>
                    <a:gd name="T12" fmla="*/ 0 w 5"/>
                    <a:gd name="T13" fmla="*/ 0 h 7"/>
                    <a:gd name="T14" fmla="*/ 0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0" y="7"/>
                      </a:moveTo>
                      <a:lnTo>
                        <a:pt x="0" y="6"/>
                      </a:lnTo>
                      <a:lnTo>
                        <a:pt x="0" y="5"/>
                      </a:lnTo>
                      <a:lnTo>
                        <a:pt x="2" y="4"/>
                      </a:lnTo>
                      <a:lnTo>
                        <a:pt x="2" y="3"/>
                      </a:lnTo>
                      <a:lnTo>
                        <a:pt x="3" y="1"/>
                      </a:lnTo>
                      <a:lnTo>
                        <a:pt x="4" y="0"/>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3" name="Freeform 241"/>
                <p:cNvSpPr>
                  <a:spLocks/>
                </p:cNvSpPr>
                <p:nvPr/>
              </p:nvSpPr>
              <p:spPr bwMode="auto">
                <a:xfrm>
                  <a:off x="1837" y="2592"/>
                  <a:ext cx="5" cy="5"/>
                </a:xfrm>
                <a:custGeom>
                  <a:avLst/>
                  <a:gdLst>
                    <a:gd name="T0" fmla="*/ 0 w 6"/>
                    <a:gd name="T1" fmla="*/ 3 h 6"/>
                    <a:gd name="T2" fmla="*/ 0 w 6"/>
                    <a:gd name="T3" fmla="*/ 3 h 6"/>
                    <a:gd name="T4" fmla="*/ 1 w 6"/>
                    <a:gd name="T5" fmla="*/ 3 h 6"/>
                    <a:gd name="T6" fmla="*/ 3 w 6"/>
                    <a:gd name="T7" fmla="*/ 3 h 6"/>
                    <a:gd name="T8" fmla="*/ 3 w 6"/>
                    <a:gd name="T9" fmla="*/ 1 h 6"/>
                    <a:gd name="T10" fmla="*/ 3 w 6"/>
                    <a:gd name="T11" fmla="*/ 0 h 6"/>
                    <a:gd name="T12" fmla="*/ 3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6"/>
                      </a:moveTo>
                      <a:lnTo>
                        <a:pt x="0" y="5"/>
                      </a:lnTo>
                      <a:lnTo>
                        <a:pt x="1" y="4"/>
                      </a:lnTo>
                      <a:lnTo>
                        <a:pt x="3" y="3"/>
                      </a:lnTo>
                      <a:lnTo>
                        <a:pt x="4" y="1"/>
                      </a:lnTo>
                      <a:lnTo>
                        <a:pt x="5" y="0"/>
                      </a:lnTo>
                      <a:lnTo>
                        <a:pt x="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4" name="Freeform 242"/>
                <p:cNvSpPr>
                  <a:spLocks/>
                </p:cNvSpPr>
                <p:nvPr/>
              </p:nvSpPr>
              <p:spPr bwMode="auto">
                <a:xfrm>
                  <a:off x="1842" y="2587"/>
                  <a:ext cx="3" cy="5"/>
                </a:xfrm>
                <a:custGeom>
                  <a:avLst/>
                  <a:gdLst>
                    <a:gd name="T0" fmla="*/ 0 w 6"/>
                    <a:gd name="T1" fmla="*/ 1 h 8"/>
                    <a:gd name="T2" fmla="*/ 0 w 6"/>
                    <a:gd name="T3" fmla="*/ 1 h 8"/>
                    <a:gd name="T4" fmla="*/ 1 w 6"/>
                    <a:gd name="T5" fmla="*/ 1 h 8"/>
                    <a:gd name="T6" fmla="*/ 1 w 6"/>
                    <a:gd name="T7" fmla="*/ 1 h 8"/>
                    <a:gd name="T8" fmla="*/ 1 w 6"/>
                    <a:gd name="T9" fmla="*/ 1 h 8"/>
                    <a:gd name="T10" fmla="*/ 1 w 6"/>
                    <a:gd name="T11" fmla="*/ 1 h 8"/>
                    <a:gd name="T12" fmla="*/ 1 w 6"/>
                    <a:gd name="T13" fmla="*/ 1 h 8"/>
                    <a:gd name="T14" fmla="*/ 1 w 6"/>
                    <a:gd name="T15" fmla="*/ 0 h 8"/>
                    <a:gd name="T16" fmla="*/ 1 w 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0" y="8"/>
                      </a:moveTo>
                      <a:lnTo>
                        <a:pt x="0" y="7"/>
                      </a:lnTo>
                      <a:lnTo>
                        <a:pt x="1" y="6"/>
                      </a:lnTo>
                      <a:lnTo>
                        <a:pt x="1" y="5"/>
                      </a:lnTo>
                      <a:lnTo>
                        <a:pt x="3" y="3"/>
                      </a:lnTo>
                      <a:lnTo>
                        <a:pt x="4" y="2"/>
                      </a:lnTo>
                      <a:lnTo>
                        <a:pt x="4" y="1"/>
                      </a:lnTo>
                      <a:lnTo>
                        <a:pt x="5" y="0"/>
                      </a:lnTo>
                      <a:lnTo>
                        <a:pt x="6"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5" name="Freeform 243"/>
                <p:cNvSpPr>
                  <a:spLocks/>
                </p:cNvSpPr>
                <p:nvPr/>
              </p:nvSpPr>
              <p:spPr bwMode="auto">
                <a:xfrm>
                  <a:off x="1843" y="2581"/>
                  <a:ext cx="2" cy="6"/>
                </a:xfrm>
                <a:custGeom>
                  <a:avLst/>
                  <a:gdLst>
                    <a:gd name="T0" fmla="*/ 256 w 1"/>
                    <a:gd name="T1" fmla="*/ 1 h 11"/>
                    <a:gd name="T2" fmla="*/ 0 w 1"/>
                    <a:gd name="T3" fmla="*/ 1 h 11"/>
                    <a:gd name="T4" fmla="*/ 0 w 1"/>
                    <a:gd name="T5" fmla="*/ 1 h 11"/>
                    <a:gd name="T6" fmla="*/ 0 w 1"/>
                    <a:gd name="T7" fmla="*/ 1 h 11"/>
                    <a:gd name="T8" fmla="*/ 0 w 1"/>
                    <a:gd name="T9" fmla="*/ 1 h 11"/>
                    <a:gd name="T10" fmla="*/ 0 w 1"/>
                    <a:gd name="T11" fmla="*/ 1 h 11"/>
                    <a:gd name="T12" fmla="*/ 0 w 1"/>
                    <a:gd name="T13" fmla="*/ 1 h 11"/>
                    <a:gd name="T14" fmla="*/ 0 w 1"/>
                    <a:gd name="T15" fmla="*/ 1 h 11"/>
                    <a:gd name="T16" fmla="*/ 256 w 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1"/>
                    <a:gd name="T29" fmla="*/ 1 w 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1">
                      <a:moveTo>
                        <a:pt x="1" y="11"/>
                      </a:moveTo>
                      <a:lnTo>
                        <a:pt x="0" y="8"/>
                      </a:lnTo>
                      <a:lnTo>
                        <a:pt x="0" y="7"/>
                      </a:lnTo>
                      <a:lnTo>
                        <a:pt x="0" y="6"/>
                      </a:lnTo>
                      <a:lnTo>
                        <a:pt x="0" y="5"/>
                      </a:lnTo>
                      <a:lnTo>
                        <a:pt x="0" y="4"/>
                      </a:lnTo>
                      <a:lnTo>
                        <a:pt x="0" y="2"/>
                      </a:lnTo>
                      <a:lnTo>
                        <a:pt x="0" y="1"/>
                      </a:lnTo>
                      <a:lnTo>
                        <a:pt x="1"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6" name="Freeform 244"/>
                <p:cNvSpPr>
                  <a:spLocks/>
                </p:cNvSpPr>
                <p:nvPr/>
              </p:nvSpPr>
              <p:spPr bwMode="auto">
                <a:xfrm>
                  <a:off x="1845" y="2571"/>
                  <a:ext cx="2" cy="10"/>
                </a:xfrm>
                <a:custGeom>
                  <a:avLst/>
                  <a:gdLst>
                    <a:gd name="T0" fmla="*/ 0 w 3"/>
                    <a:gd name="T1" fmla="*/ 1 h 14"/>
                    <a:gd name="T2" fmla="*/ 0 w 3"/>
                    <a:gd name="T3" fmla="*/ 1 h 14"/>
                    <a:gd name="T4" fmla="*/ 0 w 3"/>
                    <a:gd name="T5" fmla="*/ 1 h 14"/>
                    <a:gd name="T6" fmla="*/ 0 w 3"/>
                    <a:gd name="T7" fmla="*/ 1 h 14"/>
                    <a:gd name="T8" fmla="*/ 0 w 3"/>
                    <a:gd name="T9" fmla="*/ 1 h 14"/>
                    <a:gd name="T10" fmla="*/ 1 w 3"/>
                    <a:gd name="T11" fmla="*/ 1 h 14"/>
                    <a:gd name="T12" fmla="*/ 1 w 3"/>
                    <a:gd name="T13" fmla="*/ 1 h 14"/>
                    <a:gd name="T14" fmla="*/ 1 w 3"/>
                    <a:gd name="T15" fmla="*/ 1 h 14"/>
                    <a:gd name="T16" fmla="*/ 1 w 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4"/>
                    <a:gd name="T29" fmla="*/ 3 w 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4">
                      <a:moveTo>
                        <a:pt x="0" y="14"/>
                      </a:moveTo>
                      <a:lnTo>
                        <a:pt x="0" y="12"/>
                      </a:lnTo>
                      <a:lnTo>
                        <a:pt x="0" y="9"/>
                      </a:lnTo>
                      <a:lnTo>
                        <a:pt x="0" y="8"/>
                      </a:lnTo>
                      <a:lnTo>
                        <a:pt x="0" y="6"/>
                      </a:lnTo>
                      <a:lnTo>
                        <a:pt x="1" y="4"/>
                      </a:lnTo>
                      <a:lnTo>
                        <a:pt x="1" y="2"/>
                      </a:lnTo>
                      <a:lnTo>
                        <a:pt x="1" y="1"/>
                      </a:lnTo>
                      <a:lnTo>
                        <a:pt x="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7" name="Freeform 245"/>
                <p:cNvSpPr>
                  <a:spLocks/>
                </p:cNvSpPr>
                <p:nvPr/>
              </p:nvSpPr>
              <p:spPr bwMode="auto">
                <a:xfrm>
                  <a:off x="1847" y="2566"/>
                  <a:ext cx="1" cy="5"/>
                </a:xfrm>
                <a:custGeom>
                  <a:avLst/>
                  <a:gdLst>
                    <a:gd name="T0" fmla="*/ 1 w 2"/>
                    <a:gd name="T1" fmla="*/ 1 h 10"/>
                    <a:gd name="T2" fmla="*/ 0 w 2"/>
                    <a:gd name="T3" fmla="*/ 1 h 10"/>
                    <a:gd name="T4" fmla="*/ 0 w 2"/>
                    <a:gd name="T5" fmla="*/ 1 h 10"/>
                    <a:gd name="T6" fmla="*/ 0 w 2"/>
                    <a:gd name="T7" fmla="*/ 1 h 10"/>
                    <a:gd name="T8" fmla="*/ 0 w 2"/>
                    <a:gd name="T9" fmla="*/ 1 h 10"/>
                    <a:gd name="T10" fmla="*/ 0 w 2"/>
                    <a:gd name="T11" fmla="*/ 1 h 10"/>
                    <a:gd name="T12" fmla="*/ 0 w 2"/>
                    <a:gd name="T13" fmla="*/ 1 h 10"/>
                    <a:gd name="T14" fmla="*/ 0 w 2"/>
                    <a:gd name="T15" fmla="*/ 0 h 10"/>
                    <a:gd name="T16" fmla="*/ 1 w 2"/>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0"/>
                    <a:gd name="T29" fmla="*/ 2 w 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0">
                      <a:moveTo>
                        <a:pt x="2" y="10"/>
                      </a:moveTo>
                      <a:lnTo>
                        <a:pt x="0" y="7"/>
                      </a:lnTo>
                      <a:lnTo>
                        <a:pt x="0" y="6"/>
                      </a:lnTo>
                      <a:lnTo>
                        <a:pt x="0" y="5"/>
                      </a:lnTo>
                      <a:lnTo>
                        <a:pt x="0" y="4"/>
                      </a:lnTo>
                      <a:lnTo>
                        <a:pt x="0" y="2"/>
                      </a:lnTo>
                      <a:lnTo>
                        <a:pt x="0" y="1"/>
                      </a:lnTo>
                      <a:lnTo>
                        <a:pt x="0" y="0"/>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8" name="Freeform 246"/>
                <p:cNvSpPr>
                  <a:spLocks/>
                </p:cNvSpPr>
                <p:nvPr/>
              </p:nvSpPr>
              <p:spPr bwMode="auto">
                <a:xfrm>
                  <a:off x="1847" y="2560"/>
                  <a:ext cx="1" cy="6"/>
                </a:xfrm>
                <a:custGeom>
                  <a:avLst/>
                  <a:gdLst>
                    <a:gd name="T0" fmla="*/ 0 w 2"/>
                    <a:gd name="T1" fmla="*/ 2 h 8"/>
                    <a:gd name="T2" fmla="*/ 0 w 2"/>
                    <a:gd name="T3" fmla="*/ 2 h 8"/>
                    <a:gd name="T4" fmla="*/ 0 w 2"/>
                    <a:gd name="T5" fmla="*/ 2 h 8"/>
                    <a:gd name="T6" fmla="*/ 0 w 2"/>
                    <a:gd name="T7" fmla="*/ 2 h 8"/>
                    <a:gd name="T8" fmla="*/ 0 w 2"/>
                    <a:gd name="T9" fmla="*/ 2 h 8"/>
                    <a:gd name="T10" fmla="*/ 1 w 2"/>
                    <a:gd name="T11" fmla="*/ 2 h 8"/>
                    <a:gd name="T12" fmla="*/ 1 w 2"/>
                    <a:gd name="T13" fmla="*/ 1 h 8"/>
                    <a:gd name="T14" fmla="*/ 1 w 2"/>
                    <a:gd name="T15" fmla="*/ 0 h 8"/>
                    <a:gd name="T16" fmla="*/ 1 w 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8"/>
                    <a:gd name="T29" fmla="*/ 2 w 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8">
                      <a:moveTo>
                        <a:pt x="0" y="8"/>
                      </a:moveTo>
                      <a:lnTo>
                        <a:pt x="0" y="7"/>
                      </a:lnTo>
                      <a:lnTo>
                        <a:pt x="0" y="6"/>
                      </a:lnTo>
                      <a:lnTo>
                        <a:pt x="0" y="4"/>
                      </a:lnTo>
                      <a:lnTo>
                        <a:pt x="0" y="3"/>
                      </a:lnTo>
                      <a:lnTo>
                        <a:pt x="1" y="2"/>
                      </a:lnTo>
                      <a:lnTo>
                        <a:pt x="1" y="1"/>
                      </a:lnTo>
                      <a:lnTo>
                        <a:pt x="1" y="0"/>
                      </a:lnTo>
                      <a:lnTo>
                        <a:pt x="2"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69" name="Freeform 247"/>
                <p:cNvSpPr>
                  <a:spLocks/>
                </p:cNvSpPr>
                <p:nvPr/>
              </p:nvSpPr>
              <p:spPr bwMode="auto">
                <a:xfrm>
                  <a:off x="1848" y="2551"/>
                  <a:ext cx="3" cy="9"/>
                </a:xfrm>
                <a:custGeom>
                  <a:avLst/>
                  <a:gdLst>
                    <a:gd name="T0" fmla="*/ 0 w 5"/>
                    <a:gd name="T1" fmla="*/ 1 h 14"/>
                    <a:gd name="T2" fmla="*/ 0 w 5"/>
                    <a:gd name="T3" fmla="*/ 1 h 14"/>
                    <a:gd name="T4" fmla="*/ 0 w 5"/>
                    <a:gd name="T5" fmla="*/ 1 h 14"/>
                    <a:gd name="T6" fmla="*/ 1 w 5"/>
                    <a:gd name="T7" fmla="*/ 1 h 14"/>
                    <a:gd name="T8" fmla="*/ 1 w 5"/>
                    <a:gd name="T9" fmla="*/ 1 h 14"/>
                    <a:gd name="T10" fmla="*/ 1 w 5"/>
                    <a:gd name="T11" fmla="*/ 1 h 14"/>
                    <a:gd name="T12" fmla="*/ 1 w 5"/>
                    <a:gd name="T13" fmla="*/ 1 h 14"/>
                    <a:gd name="T14" fmla="*/ 1 w 5"/>
                    <a:gd name="T15" fmla="*/ 1 h 14"/>
                    <a:gd name="T16" fmla="*/ 1 w 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4"/>
                    <a:gd name="T29" fmla="*/ 5 w 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4">
                      <a:moveTo>
                        <a:pt x="0" y="14"/>
                      </a:moveTo>
                      <a:lnTo>
                        <a:pt x="0" y="11"/>
                      </a:lnTo>
                      <a:lnTo>
                        <a:pt x="0" y="10"/>
                      </a:lnTo>
                      <a:lnTo>
                        <a:pt x="1" y="8"/>
                      </a:lnTo>
                      <a:lnTo>
                        <a:pt x="1" y="6"/>
                      </a:lnTo>
                      <a:lnTo>
                        <a:pt x="2" y="4"/>
                      </a:lnTo>
                      <a:lnTo>
                        <a:pt x="2" y="3"/>
                      </a:lnTo>
                      <a:lnTo>
                        <a:pt x="4" y="2"/>
                      </a:lnTo>
                      <a:lnTo>
                        <a:pt x="5"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70" name="Freeform 248"/>
                <p:cNvSpPr>
                  <a:spLocks/>
                </p:cNvSpPr>
                <p:nvPr/>
              </p:nvSpPr>
              <p:spPr bwMode="auto">
                <a:xfrm>
                  <a:off x="1851" y="2535"/>
                  <a:ext cx="3" cy="16"/>
                </a:xfrm>
                <a:custGeom>
                  <a:avLst/>
                  <a:gdLst>
                    <a:gd name="T0" fmla="*/ 0 w 3"/>
                    <a:gd name="T1" fmla="*/ 2 h 22"/>
                    <a:gd name="T2" fmla="*/ 0 w 3"/>
                    <a:gd name="T3" fmla="*/ 1 h 22"/>
                    <a:gd name="T4" fmla="*/ 0 w 3"/>
                    <a:gd name="T5" fmla="*/ 1 h 22"/>
                    <a:gd name="T6" fmla="*/ 0 w 3"/>
                    <a:gd name="T7" fmla="*/ 1 h 22"/>
                    <a:gd name="T8" fmla="*/ 1 w 3"/>
                    <a:gd name="T9" fmla="*/ 1 h 22"/>
                    <a:gd name="T10" fmla="*/ 1 w 3"/>
                    <a:gd name="T11" fmla="*/ 1 h 22"/>
                    <a:gd name="T12" fmla="*/ 1 w 3"/>
                    <a:gd name="T13" fmla="*/ 1 h 22"/>
                    <a:gd name="T14" fmla="*/ 1 w 3"/>
                    <a:gd name="T15" fmla="*/ 1 h 22"/>
                    <a:gd name="T16" fmla="*/ 2 w 3"/>
                    <a:gd name="T17" fmla="*/ 1 h 22"/>
                    <a:gd name="T18" fmla="*/ 2 w 3"/>
                    <a:gd name="T19" fmla="*/ 1 h 22"/>
                    <a:gd name="T20" fmla="*/ 2 w 3"/>
                    <a:gd name="T21" fmla="*/ 1 h 22"/>
                    <a:gd name="T22" fmla="*/ 2 w 3"/>
                    <a:gd name="T23" fmla="*/ 1 h 22"/>
                    <a:gd name="T24" fmla="*/ 2 w 3"/>
                    <a:gd name="T25" fmla="*/ 1 h 22"/>
                    <a:gd name="T26" fmla="*/ 2 w 3"/>
                    <a:gd name="T27" fmla="*/ 1 h 22"/>
                    <a:gd name="T28" fmla="*/ 2 w 3"/>
                    <a:gd name="T29" fmla="*/ 1 h 22"/>
                    <a:gd name="T30" fmla="*/ 2 w 3"/>
                    <a:gd name="T31" fmla="*/ 1 h 22"/>
                    <a:gd name="T32" fmla="*/ 3 w 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2"/>
                    <a:gd name="T53" fmla="*/ 3 w 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2">
                      <a:moveTo>
                        <a:pt x="0" y="22"/>
                      </a:moveTo>
                      <a:lnTo>
                        <a:pt x="0" y="20"/>
                      </a:lnTo>
                      <a:lnTo>
                        <a:pt x="0" y="19"/>
                      </a:lnTo>
                      <a:lnTo>
                        <a:pt x="0" y="18"/>
                      </a:lnTo>
                      <a:lnTo>
                        <a:pt x="1" y="16"/>
                      </a:lnTo>
                      <a:lnTo>
                        <a:pt x="1" y="15"/>
                      </a:lnTo>
                      <a:lnTo>
                        <a:pt x="1" y="14"/>
                      </a:lnTo>
                      <a:lnTo>
                        <a:pt x="1" y="13"/>
                      </a:lnTo>
                      <a:lnTo>
                        <a:pt x="2" y="12"/>
                      </a:lnTo>
                      <a:lnTo>
                        <a:pt x="2" y="9"/>
                      </a:lnTo>
                      <a:lnTo>
                        <a:pt x="2" y="8"/>
                      </a:lnTo>
                      <a:lnTo>
                        <a:pt x="2" y="7"/>
                      </a:lnTo>
                      <a:lnTo>
                        <a:pt x="2" y="6"/>
                      </a:lnTo>
                      <a:lnTo>
                        <a:pt x="2" y="3"/>
                      </a:lnTo>
                      <a:lnTo>
                        <a:pt x="2" y="2"/>
                      </a:lnTo>
                      <a:lnTo>
                        <a:pt x="2" y="1"/>
                      </a:lnTo>
                      <a:lnTo>
                        <a:pt x="3"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71" name="Freeform 249"/>
                <p:cNvSpPr>
                  <a:spLocks/>
                </p:cNvSpPr>
                <p:nvPr/>
              </p:nvSpPr>
              <p:spPr bwMode="auto">
                <a:xfrm>
                  <a:off x="1076" y="3005"/>
                  <a:ext cx="608" cy="752"/>
                </a:xfrm>
                <a:custGeom>
                  <a:avLst/>
                  <a:gdLst>
                    <a:gd name="T0" fmla="*/ 21 w 980"/>
                    <a:gd name="T1" fmla="*/ 37 h 1155"/>
                    <a:gd name="T2" fmla="*/ 20 w 980"/>
                    <a:gd name="T3" fmla="*/ 36 h 1155"/>
                    <a:gd name="T4" fmla="*/ 19 w 980"/>
                    <a:gd name="T5" fmla="*/ 35 h 1155"/>
                    <a:gd name="T6" fmla="*/ 18 w 980"/>
                    <a:gd name="T7" fmla="*/ 35 h 1155"/>
                    <a:gd name="T8" fmla="*/ 18 w 980"/>
                    <a:gd name="T9" fmla="*/ 35 h 1155"/>
                    <a:gd name="T10" fmla="*/ 17 w 980"/>
                    <a:gd name="T11" fmla="*/ 35 h 1155"/>
                    <a:gd name="T12" fmla="*/ 16 w 980"/>
                    <a:gd name="T13" fmla="*/ 35 h 1155"/>
                    <a:gd name="T14" fmla="*/ 15 w 980"/>
                    <a:gd name="T15" fmla="*/ 36 h 1155"/>
                    <a:gd name="T16" fmla="*/ 14 w 980"/>
                    <a:gd name="T17" fmla="*/ 36 h 1155"/>
                    <a:gd name="T18" fmla="*/ 14 w 980"/>
                    <a:gd name="T19" fmla="*/ 35 h 1155"/>
                    <a:gd name="T20" fmla="*/ 12 w 980"/>
                    <a:gd name="T21" fmla="*/ 35 h 1155"/>
                    <a:gd name="T22" fmla="*/ 12 w 980"/>
                    <a:gd name="T23" fmla="*/ 35 h 1155"/>
                    <a:gd name="T24" fmla="*/ 11 w 980"/>
                    <a:gd name="T25" fmla="*/ 35 h 1155"/>
                    <a:gd name="T26" fmla="*/ 10 w 980"/>
                    <a:gd name="T27" fmla="*/ 35 h 1155"/>
                    <a:gd name="T28" fmla="*/ 9 w 980"/>
                    <a:gd name="T29" fmla="*/ 35 h 1155"/>
                    <a:gd name="T30" fmla="*/ 7 w 980"/>
                    <a:gd name="T31" fmla="*/ 35 h 1155"/>
                    <a:gd name="T32" fmla="*/ 7 w 980"/>
                    <a:gd name="T33" fmla="*/ 34 h 1155"/>
                    <a:gd name="T34" fmla="*/ 7 w 980"/>
                    <a:gd name="T35" fmla="*/ 32 h 1155"/>
                    <a:gd name="T36" fmla="*/ 7 w 980"/>
                    <a:gd name="T37" fmla="*/ 30 h 1155"/>
                    <a:gd name="T38" fmla="*/ 7 w 980"/>
                    <a:gd name="T39" fmla="*/ 29 h 1155"/>
                    <a:gd name="T40" fmla="*/ 9 w 980"/>
                    <a:gd name="T41" fmla="*/ 29 h 1155"/>
                    <a:gd name="T42" fmla="*/ 9 w 980"/>
                    <a:gd name="T43" fmla="*/ 28 h 1155"/>
                    <a:gd name="T44" fmla="*/ 9 w 980"/>
                    <a:gd name="T45" fmla="*/ 27 h 1155"/>
                    <a:gd name="T46" fmla="*/ 9 w 980"/>
                    <a:gd name="T47" fmla="*/ 26 h 1155"/>
                    <a:gd name="T48" fmla="*/ 7 w 980"/>
                    <a:gd name="T49" fmla="*/ 26 h 1155"/>
                    <a:gd name="T50" fmla="*/ 7 w 980"/>
                    <a:gd name="T51" fmla="*/ 26 h 1155"/>
                    <a:gd name="T52" fmla="*/ 6 w 980"/>
                    <a:gd name="T53" fmla="*/ 26 h 1155"/>
                    <a:gd name="T54" fmla="*/ 6 w 980"/>
                    <a:gd name="T55" fmla="*/ 25 h 1155"/>
                    <a:gd name="T56" fmla="*/ 6 w 980"/>
                    <a:gd name="T57" fmla="*/ 23 h 1155"/>
                    <a:gd name="T58" fmla="*/ 4 w 980"/>
                    <a:gd name="T59" fmla="*/ 23 h 1155"/>
                    <a:gd name="T60" fmla="*/ 4 w 980"/>
                    <a:gd name="T61" fmla="*/ 23 h 1155"/>
                    <a:gd name="T62" fmla="*/ 2 w 980"/>
                    <a:gd name="T63" fmla="*/ 23 h 1155"/>
                    <a:gd name="T64" fmla="*/ 2 w 980"/>
                    <a:gd name="T65" fmla="*/ 21 h 1155"/>
                    <a:gd name="T66" fmla="*/ 2 w 980"/>
                    <a:gd name="T67" fmla="*/ 20 h 1155"/>
                    <a:gd name="T68" fmla="*/ 2 w 980"/>
                    <a:gd name="T69" fmla="*/ 19 h 1155"/>
                    <a:gd name="T70" fmla="*/ 2 w 980"/>
                    <a:gd name="T71" fmla="*/ 18 h 1155"/>
                    <a:gd name="T72" fmla="*/ 4 w 980"/>
                    <a:gd name="T73" fmla="*/ 18 h 1155"/>
                    <a:gd name="T74" fmla="*/ 4 w 980"/>
                    <a:gd name="T75" fmla="*/ 17 h 1155"/>
                    <a:gd name="T76" fmla="*/ 2 w 980"/>
                    <a:gd name="T77" fmla="*/ 17 h 1155"/>
                    <a:gd name="T78" fmla="*/ 2 w 980"/>
                    <a:gd name="T79" fmla="*/ 16 h 1155"/>
                    <a:gd name="T80" fmla="*/ 1 w 980"/>
                    <a:gd name="T81" fmla="*/ 15 h 1155"/>
                    <a:gd name="T82" fmla="*/ 1 w 980"/>
                    <a:gd name="T83" fmla="*/ 15 h 1155"/>
                    <a:gd name="T84" fmla="*/ 1 w 980"/>
                    <a:gd name="T85" fmla="*/ 14 h 1155"/>
                    <a:gd name="T86" fmla="*/ 1 w 980"/>
                    <a:gd name="T87" fmla="*/ 12 h 1155"/>
                    <a:gd name="T88" fmla="*/ 1 w 980"/>
                    <a:gd name="T89" fmla="*/ 10 h 1155"/>
                    <a:gd name="T90" fmla="*/ 1 w 980"/>
                    <a:gd name="T91" fmla="*/ 9 h 1155"/>
                    <a:gd name="T92" fmla="*/ 2 w 980"/>
                    <a:gd name="T93" fmla="*/ 8 h 1155"/>
                    <a:gd name="T94" fmla="*/ 1 w 980"/>
                    <a:gd name="T95" fmla="*/ 7 h 1155"/>
                    <a:gd name="T96" fmla="*/ 1 w 980"/>
                    <a:gd name="T97" fmla="*/ 5 h 1155"/>
                    <a:gd name="T98" fmla="*/ 1 w 980"/>
                    <a:gd name="T99" fmla="*/ 4 h 1155"/>
                    <a:gd name="T100" fmla="*/ 1 w 980"/>
                    <a:gd name="T101" fmla="*/ 2 h 1155"/>
                    <a:gd name="T102" fmla="*/ 1 w 980"/>
                    <a:gd name="T103" fmla="*/ 1 h 11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0"/>
                    <a:gd name="T157" fmla="*/ 0 h 1155"/>
                    <a:gd name="T158" fmla="*/ 980 w 980"/>
                    <a:gd name="T159" fmla="*/ 1155 h 11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0" h="1155">
                      <a:moveTo>
                        <a:pt x="980" y="1154"/>
                      </a:moveTo>
                      <a:lnTo>
                        <a:pt x="965" y="1155"/>
                      </a:lnTo>
                      <a:lnTo>
                        <a:pt x="951" y="1154"/>
                      </a:lnTo>
                      <a:lnTo>
                        <a:pt x="941" y="1153"/>
                      </a:lnTo>
                      <a:lnTo>
                        <a:pt x="933" y="1148"/>
                      </a:lnTo>
                      <a:lnTo>
                        <a:pt x="926" y="1142"/>
                      </a:lnTo>
                      <a:lnTo>
                        <a:pt x="917" y="1136"/>
                      </a:lnTo>
                      <a:lnTo>
                        <a:pt x="909" y="1127"/>
                      </a:lnTo>
                      <a:lnTo>
                        <a:pt x="896" y="1113"/>
                      </a:lnTo>
                      <a:lnTo>
                        <a:pt x="889" y="1104"/>
                      </a:lnTo>
                      <a:lnTo>
                        <a:pt x="884" y="1097"/>
                      </a:lnTo>
                      <a:lnTo>
                        <a:pt x="874" y="1090"/>
                      </a:lnTo>
                      <a:lnTo>
                        <a:pt x="865" y="1080"/>
                      </a:lnTo>
                      <a:lnTo>
                        <a:pt x="854" y="1078"/>
                      </a:lnTo>
                      <a:lnTo>
                        <a:pt x="842" y="1080"/>
                      </a:lnTo>
                      <a:lnTo>
                        <a:pt x="831" y="1078"/>
                      </a:lnTo>
                      <a:lnTo>
                        <a:pt x="819" y="1076"/>
                      </a:lnTo>
                      <a:lnTo>
                        <a:pt x="810" y="1074"/>
                      </a:lnTo>
                      <a:lnTo>
                        <a:pt x="811" y="1082"/>
                      </a:lnTo>
                      <a:lnTo>
                        <a:pt x="805" y="1089"/>
                      </a:lnTo>
                      <a:lnTo>
                        <a:pt x="796" y="1085"/>
                      </a:lnTo>
                      <a:lnTo>
                        <a:pt x="786" y="1085"/>
                      </a:lnTo>
                      <a:lnTo>
                        <a:pt x="777" y="1091"/>
                      </a:lnTo>
                      <a:lnTo>
                        <a:pt x="768" y="1096"/>
                      </a:lnTo>
                      <a:lnTo>
                        <a:pt x="759" y="1094"/>
                      </a:lnTo>
                      <a:lnTo>
                        <a:pt x="748" y="1091"/>
                      </a:lnTo>
                      <a:lnTo>
                        <a:pt x="739" y="1094"/>
                      </a:lnTo>
                      <a:lnTo>
                        <a:pt x="729" y="1095"/>
                      </a:lnTo>
                      <a:lnTo>
                        <a:pt x="720" y="1104"/>
                      </a:lnTo>
                      <a:lnTo>
                        <a:pt x="710" y="1114"/>
                      </a:lnTo>
                      <a:lnTo>
                        <a:pt x="700" y="1122"/>
                      </a:lnTo>
                      <a:lnTo>
                        <a:pt x="688" y="1126"/>
                      </a:lnTo>
                      <a:lnTo>
                        <a:pt x="673" y="1126"/>
                      </a:lnTo>
                      <a:lnTo>
                        <a:pt x="663" y="1122"/>
                      </a:lnTo>
                      <a:lnTo>
                        <a:pt x="656" y="1120"/>
                      </a:lnTo>
                      <a:lnTo>
                        <a:pt x="643" y="1110"/>
                      </a:lnTo>
                      <a:lnTo>
                        <a:pt x="632" y="1100"/>
                      </a:lnTo>
                      <a:lnTo>
                        <a:pt x="620" y="1091"/>
                      </a:lnTo>
                      <a:lnTo>
                        <a:pt x="613" y="1089"/>
                      </a:lnTo>
                      <a:lnTo>
                        <a:pt x="604" y="1085"/>
                      </a:lnTo>
                      <a:lnTo>
                        <a:pt x="592" y="1079"/>
                      </a:lnTo>
                      <a:lnTo>
                        <a:pt x="585" y="1080"/>
                      </a:lnTo>
                      <a:lnTo>
                        <a:pt x="576" y="1078"/>
                      </a:lnTo>
                      <a:lnTo>
                        <a:pt x="567" y="1076"/>
                      </a:lnTo>
                      <a:lnTo>
                        <a:pt x="558" y="1076"/>
                      </a:lnTo>
                      <a:lnTo>
                        <a:pt x="547" y="1070"/>
                      </a:lnTo>
                      <a:lnTo>
                        <a:pt x="534" y="1066"/>
                      </a:lnTo>
                      <a:lnTo>
                        <a:pt x="525" y="1065"/>
                      </a:lnTo>
                      <a:lnTo>
                        <a:pt x="513" y="1062"/>
                      </a:lnTo>
                      <a:lnTo>
                        <a:pt x="502" y="1056"/>
                      </a:lnTo>
                      <a:lnTo>
                        <a:pt x="496" y="1068"/>
                      </a:lnTo>
                      <a:lnTo>
                        <a:pt x="493" y="1079"/>
                      </a:lnTo>
                      <a:lnTo>
                        <a:pt x="486" y="1084"/>
                      </a:lnTo>
                      <a:lnTo>
                        <a:pt x="476" y="1083"/>
                      </a:lnTo>
                      <a:lnTo>
                        <a:pt x="465" y="1085"/>
                      </a:lnTo>
                      <a:lnTo>
                        <a:pt x="453" y="1089"/>
                      </a:lnTo>
                      <a:lnTo>
                        <a:pt x="441" y="1091"/>
                      </a:lnTo>
                      <a:lnTo>
                        <a:pt x="428" y="1094"/>
                      </a:lnTo>
                      <a:lnTo>
                        <a:pt x="420" y="1096"/>
                      </a:lnTo>
                      <a:lnTo>
                        <a:pt x="411" y="1098"/>
                      </a:lnTo>
                      <a:lnTo>
                        <a:pt x="395" y="1098"/>
                      </a:lnTo>
                      <a:lnTo>
                        <a:pt x="381" y="1101"/>
                      </a:lnTo>
                      <a:lnTo>
                        <a:pt x="368" y="1097"/>
                      </a:lnTo>
                      <a:lnTo>
                        <a:pt x="359" y="1090"/>
                      </a:lnTo>
                      <a:lnTo>
                        <a:pt x="356" y="1076"/>
                      </a:lnTo>
                      <a:lnTo>
                        <a:pt x="357" y="1067"/>
                      </a:lnTo>
                      <a:lnTo>
                        <a:pt x="356" y="1056"/>
                      </a:lnTo>
                      <a:lnTo>
                        <a:pt x="355" y="1049"/>
                      </a:lnTo>
                      <a:lnTo>
                        <a:pt x="354" y="1041"/>
                      </a:lnTo>
                      <a:lnTo>
                        <a:pt x="351" y="1023"/>
                      </a:lnTo>
                      <a:lnTo>
                        <a:pt x="345" y="1010"/>
                      </a:lnTo>
                      <a:lnTo>
                        <a:pt x="338" y="995"/>
                      </a:lnTo>
                      <a:lnTo>
                        <a:pt x="332" y="987"/>
                      </a:lnTo>
                      <a:lnTo>
                        <a:pt x="330" y="977"/>
                      </a:lnTo>
                      <a:lnTo>
                        <a:pt x="331" y="964"/>
                      </a:lnTo>
                      <a:lnTo>
                        <a:pt x="331" y="935"/>
                      </a:lnTo>
                      <a:lnTo>
                        <a:pt x="327" y="927"/>
                      </a:lnTo>
                      <a:lnTo>
                        <a:pt x="329" y="915"/>
                      </a:lnTo>
                      <a:lnTo>
                        <a:pt x="335" y="905"/>
                      </a:lnTo>
                      <a:lnTo>
                        <a:pt x="344" y="905"/>
                      </a:lnTo>
                      <a:lnTo>
                        <a:pt x="357" y="904"/>
                      </a:lnTo>
                      <a:lnTo>
                        <a:pt x="373" y="903"/>
                      </a:lnTo>
                      <a:lnTo>
                        <a:pt x="383" y="900"/>
                      </a:lnTo>
                      <a:lnTo>
                        <a:pt x="390" y="896"/>
                      </a:lnTo>
                      <a:lnTo>
                        <a:pt x="403" y="890"/>
                      </a:lnTo>
                      <a:lnTo>
                        <a:pt x="413" y="881"/>
                      </a:lnTo>
                      <a:lnTo>
                        <a:pt x="417" y="872"/>
                      </a:lnTo>
                      <a:lnTo>
                        <a:pt x="419" y="863"/>
                      </a:lnTo>
                      <a:lnTo>
                        <a:pt x="422" y="854"/>
                      </a:lnTo>
                      <a:lnTo>
                        <a:pt x="429" y="842"/>
                      </a:lnTo>
                      <a:lnTo>
                        <a:pt x="427" y="832"/>
                      </a:lnTo>
                      <a:lnTo>
                        <a:pt x="416" y="831"/>
                      </a:lnTo>
                      <a:lnTo>
                        <a:pt x="403" y="833"/>
                      </a:lnTo>
                      <a:lnTo>
                        <a:pt x="397" y="824"/>
                      </a:lnTo>
                      <a:lnTo>
                        <a:pt x="393" y="814"/>
                      </a:lnTo>
                      <a:lnTo>
                        <a:pt x="385" y="808"/>
                      </a:lnTo>
                      <a:lnTo>
                        <a:pt x="378" y="806"/>
                      </a:lnTo>
                      <a:lnTo>
                        <a:pt x="373" y="796"/>
                      </a:lnTo>
                      <a:lnTo>
                        <a:pt x="362" y="794"/>
                      </a:lnTo>
                      <a:lnTo>
                        <a:pt x="353" y="798"/>
                      </a:lnTo>
                      <a:lnTo>
                        <a:pt x="333" y="798"/>
                      </a:lnTo>
                      <a:lnTo>
                        <a:pt x="323" y="800"/>
                      </a:lnTo>
                      <a:lnTo>
                        <a:pt x="317" y="804"/>
                      </a:lnTo>
                      <a:lnTo>
                        <a:pt x="311" y="809"/>
                      </a:lnTo>
                      <a:lnTo>
                        <a:pt x="299" y="820"/>
                      </a:lnTo>
                      <a:lnTo>
                        <a:pt x="291" y="824"/>
                      </a:lnTo>
                      <a:lnTo>
                        <a:pt x="282" y="815"/>
                      </a:lnTo>
                      <a:lnTo>
                        <a:pt x="282" y="801"/>
                      </a:lnTo>
                      <a:lnTo>
                        <a:pt x="283" y="786"/>
                      </a:lnTo>
                      <a:lnTo>
                        <a:pt x="281" y="779"/>
                      </a:lnTo>
                      <a:lnTo>
                        <a:pt x="271" y="773"/>
                      </a:lnTo>
                      <a:lnTo>
                        <a:pt x="266" y="762"/>
                      </a:lnTo>
                      <a:lnTo>
                        <a:pt x="252" y="761"/>
                      </a:lnTo>
                      <a:lnTo>
                        <a:pt x="248" y="750"/>
                      </a:lnTo>
                      <a:lnTo>
                        <a:pt x="249" y="742"/>
                      </a:lnTo>
                      <a:lnTo>
                        <a:pt x="246" y="729"/>
                      </a:lnTo>
                      <a:lnTo>
                        <a:pt x="234" y="720"/>
                      </a:lnTo>
                      <a:lnTo>
                        <a:pt x="225" y="713"/>
                      </a:lnTo>
                      <a:lnTo>
                        <a:pt x="216" y="717"/>
                      </a:lnTo>
                      <a:lnTo>
                        <a:pt x="205" y="711"/>
                      </a:lnTo>
                      <a:lnTo>
                        <a:pt x="198" y="700"/>
                      </a:lnTo>
                      <a:lnTo>
                        <a:pt x="188" y="689"/>
                      </a:lnTo>
                      <a:lnTo>
                        <a:pt x="174" y="687"/>
                      </a:lnTo>
                      <a:lnTo>
                        <a:pt x="167" y="689"/>
                      </a:lnTo>
                      <a:lnTo>
                        <a:pt x="161" y="694"/>
                      </a:lnTo>
                      <a:lnTo>
                        <a:pt x="156" y="701"/>
                      </a:lnTo>
                      <a:lnTo>
                        <a:pt x="146" y="708"/>
                      </a:lnTo>
                      <a:lnTo>
                        <a:pt x="134" y="702"/>
                      </a:lnTo>
                      <a:lnTo>
                        <a:pt x="131" y="696"/>
                      </a:lnTo>
                      <a:lnTo>
                        <a:pt x="126" y="688"/>
                      </a:lnTo>
                      <a:lnTo>
                        <a:pt x="125" y="678"/>
                      </a:lnTo>
                      <a:lnTo>
                        <a:pt x="127" y="669"/>
                      </a:lnTo>
                      <a:lnTo>
                        <a:pt x="129" y="659"/>
                      </a:lnTo>
                      <a:lnTo>
                        <a:pt x="131" y="650"/>
                      </a:lnTo>
                      <a:lnTo>
                        <a:pt x="127" y="641"/>
                      </a:lnTo>
                      <a:lnTo>
                        <a:pt x="125" y="634"/>
                      </a:lnTo>
                      <a:lnTo>
                        <a:pt x="121" y="626"/>
                      </a:lnTo>
                      <a:lnTo>
                        <a:pt x="119" y="609"/>
                      </a:lnTo>
                      <a:lnTo>
                        <a:pt x="117" y="600"/>
                      </a:lnTo>
                      <a:lnTo>
                        <a:pt x="116" y="591"/>
                      </a:lnTo>
                      <a:lnTo>
                        <a:pt x="115" y="584"/>
                      </a:lnTo>
                      <a:lnTo>
                        <a:pt x="115" y="574"/>
                      </a:lnTo>
                      <a:lnTo>
                        <a:pt x="117" y="567"/>
                      </a:lnTo>
                      <a:lnTo>
                        <a:pt x="127" y="561"/>
                      </a:lnTo>
                      <a:lnTo>
                        <a:pt x="138" y="562"/>
                      </a:lnTo>
                      <a:lnTo>
                        <a:pt x="149" y="567"/>
                      </a:lnTo>
                      <a:lnTo>
                        <a:pt x="157" y="567"/>
                      </a:lnTo>
                      <a:lnTo>
                        <a:pt x="168" y="561"/>
                      </a:lnTo>
                      <a:lnTo>
                        <a:pt x="167" y="552"/>
                      </a:lnTo>
                      <a:lnTo>
                        <a:pt x="163" y="540"/>
                      </a:lnTo>
                      <a:lnTo>
                        <a:pt x="158" y="532"/>
                      </a:lnTo>
                      <a:lnTo>
                        <a:pt x="150" y="528"/>
                      </a:lnTo>
                      <a:lnTo>
                        <a:pt x="139" y="522"/>
                      </a:lnTo>
                      <a:lnTo>
                        <a:pt x="125" y="519"/>
                      </a:lnTo>
                      <a:lnTo>
                        <a:pt x="116" y="516"/>
                      </a:lnTo>
                      <a:lnTo>
                        <a:pt x="107" y="516"/>
                      </a:lnTo>
                      <a:lnTo>
                        <a:pt x="99" y="515"/>
                      </a:lnTo>
                      <a:lnTo>
                        <a:pt x="91" y="510"/>
                      </a:lnTo>
                      <a:lnTo>
                        <a:pt x="91" y="499"/>
                      </a:lnTo>
                      <a:lnTo>
                        <a:pt x="97" y="489"/>
                      </a:lnTo>
                      <a:lnTo>
                        <a:pt x="96" y="480"/>
                      </a:lnTo>
                      <a:lnTo>
                        <a:pt x="90" y="472"/>
                      </a:lnTo>
                      <a:lnTo>
                        <a:pt x="83" y="466"/>
                      </a:lnTo>
                      <a:lnTo>
                        <a:pt x="72" y="466"/>
                      </a:lnTo>
                      <a:lnTo>
                        <a:pt x="59" y="467"/>
                      </a:lnTo>
                      <a:lnTo>
                        <a:pt x="47" y="465"/>
                      </a:lnTo>
                      <a:lnTo>
                        <a:pt x="51" y="455"/>
                      </a:lnTo>
                      <a:lnTo>
                        <a:pt x="56" y="449"/>
                      </a:lnTo>
                      <a:lnTo>
                        <a:pt x="62" y="439"/>
                      </a:lnTo>
                      <a:lnTo>
                        <a:pt x="71" y="429"/>
                      </a:lnTo>
                      <a:lnTo>
                        <a:pt x="74" y="421"/>
                      </a:lnTo>
                      <a:lnTo>
                        <a:pt x="78" y="414"/>
                      </a:lnTo>
                      <a:lnTo>
                        <a:pt x="80" y="402"/>
                      </a:lnTo>
                      <a:lnTo>
                        <a:pt x="74" y="394"/>
                      </a:lnTo>
                      <a:lnTo>
                        <a:pt x="69" y="378"/>
                      </a:lnTo>
                      <a:lnTo>
                        <a:pt x="66" y="370"/>
                      </a:lnTo>
                      <a:lnTo>
                        <a:pt x="63" y="363"/>
                      </a:lnTo>
                      <a:lnTo>
                        <a:pt x="60" y="353"/>
                      </a:lnTo>
                      <a:lnTo>
                        <a:pt x="59" y="343"/>
                      </a:lnTo>
                      <a:lnTo>
                        <a:pt x="59" y="333"/>
                      </a:lnTo>
                      <a:lnTo>
                        <a:pt x="62" y="319"/>
                      </a:lnTo>
                      <a:lnTo>
                        <a:pt x="68" y="306"/>
                      </a:lnTo>
                      <a:lnTo>
                        <a:pt x="74" y="294"/>
                      </a:lnTo>
                      <a:lnTo>
                        <a:pt x="78" y="286"/>
                      </a:lnTo>
                      <a:lnTo>
                        <a:pt x="81" y="280"/>
                      </a:lnTo>
                      <a:lnTo>
                        <a:pt x="85" y="269"/>
                      </a:lnTo>
                      <a:lnTo>
                        <a:pt x="86" y="259"/>
                      </a:lnTo>
                      <a:lnTo>
                        <a:pt x="90" y="243"/>
                      </a:lnTo>
                      <a:lnTo>
                        <a:pt x="90" y="223"/>
                      </a:lnTo>
                      <a:lnTo>
                        <a:pt x="87" y="214"/>
                      </a:lnTo>
                      <a:lnTo>
                        <a:pt x="80" y="210"/>
                      </a:lnTo>
                      <a:lnTo>
                        <a:pt x="66" y="208"/>
                      </a:lnTo>
                      <a:lnTo>
                        <a:pt x="51" y="202"/>
                      </a:lnTo>
                      <a:lnTo>
                        <a:pt x="44" y="189"/>
                      </a:lnTo>
                      <a:lnTo>
                        <a:pt x="42" y="179"/>
                      </a:lnTo>
                      <a:lnTo>
                        <a:pt x="38" y="166"/>
                      </a:lnTo>
                      <a:lnTo>
                        <a:pt x="35" y="154"/>
                      </a:lnTo>
                      <a:lnTo>
                        <a:pt x="32" y="145"/>
                      </a:lnTo>
                      <a:lnTo>
                        <a:pt x="38" y="135"/>
                      </a:lnTo>
                      <a:lnTo>
                        <a:pt x="45" y="121"/>
                      </a:lnTo>
                      <a:lnTo>
                        <a:pt x="47" y="108"/>
                      </a:lnTo>
                      <a:lnTo>
                        <a:pt x="45" y="95"/>
                      </a:lnTo>
                      <a:lnTo>
                        <a:pt x="38" y="82"/>
                      </a:lnTo>
                      <a:lnTo>
                        <a:pt x="31" y="71"/>
                      </a:lnTo>
                      <a:lnTo>
                        <a:pt x="27" y="63"/>
                      </a:lnTo>
                      <a:lnTo>
                        <a:pt x="25" y="57"/>
                      </a:lnTo>
                      <a:lnTo>
                        <a:pt x="18" y="46"/>
                      </a:lnTo>
                      <a:lnTo>
                        <a:pt x="12" y="36"/>
                      </a:lnTo>
                      <a:lnTo>
                        <a:pt x="8" y="22"/>
                      </a:lnTo>
                      <a:lnTo>
                        <a:pt x="5" y="12"/>
                      </a:lnTo>
                      <a:lnTo>
                        <a:pt x="0" y="0"/>
                      </a:lnTo>
                    </a:path>
                  </a:pathLst>
                </a:custGeom>
                <a:grpFill/>
                <a:ln w="0">
                  <a:solidFill>
                    <a:srgbClr val="000000"/>
                  </a:solidFill>
                  <a:prstDash val="sysDot"/>
                  <a:round/>
                  <a:headEnd/>
                  <a:tailEnd/>
                </a:ln>
              </p:spPr>
              <p:txBody>
                <a:bodyPr/>
                <a:lstStyle/>
                <a:p>
                  <a:pPr fontAlgn="auto">
                    <a:spcBef>
                      <a:spcPts val="0"/>
                    </a:spcBef>
                    <a:spcAft>
                      <a:spcPts val="0"/>
                    </a:spcAft>
                    <a:defRPr/>
                  </a:pPr>
                  <a:endParaRPr lang="sv-SE" dirty="0">
                    <a:latin typeface="+mn-lt"/>
                    <a:cs typeface="+mn-cs"/>
                  </a:endParaRPr>
                </a:p>
              </p:txBody>
            </p:sp>
            <p:sp>
              <p:nvSpPr>
                <p:cNvPr id="272" name="Freeform 250"/>
                <p:cNvSpPr>
                  <a:spLocks/>
                </p:cNvSpPr>
                <p:nvPr/>
              </p:nvSpPr>
              <p:spPr bwMode="auto">
                <a:xfrm>
                  <a:off x="930" y="3796"/>
                  <a:ext cx="1678" cy="45"/>
                </a:xfrm>
                <a:custGeom>
                  <a:avLst/>
                  <a:gdLst>
                    <a:gd name="T0" fmla="*/ 59 w 2706"/>
                    <a:gd name="T1" fmla="*/ 0 h 70"/>
                    <a:gd name="T2" fmla="*/ 58 w 2706"/>
                    <a:gd name="T3" fmla="*/ 1 h 70"/>
                    <a:gd name="T4" fmla="*/ 53 w 2706"/>
                    <a:gd name="T5" fmla="*/ 1 h 70"/>
                    <a:gd name="T6" fmla="*/ 47 w 2706"/>
                    <a:gd name="T7" fmla="*/ 1 h 70"/>
                    <a:gd name="T8" fmla="*/ 42 w 2706"/>
                    <a:gd name="T9" fmla="*/ 2 h 70"/>
                    <a:gd name="T10" fmla="*/ 37 w 2706"/>
                    <a:gd name="T11" fmla="*/ 2 h 70"/>
                    <a:gd name="T12" fmla="*/ 32 w 2706"/>
                    <a:gd name="T13" fmla="*/ 2 h 70"/>
                    <a:gd name="T14" fmla="*/ 26 w 2706"/>
                    <a:gd name="T15" fmla="*/ 2 h 70"/>
                    <a:gd name="T16" fmla="*/ 21 w 2706"/>
                    <a:gd name="T17" fmla="*/ 2 h 70"/>
                    <a:gd name="T18" fmla="*/ 16 w 2706"/>
                    <a:gd name="T19" fmla="*/ 2 h 70"/>
                    <a:gd name="T20" fmla="*/ 11 w 2706"/>
                    <a:gd name="T21" fmla="*/ 2 h 70"/>
                    <a:gd name="T22" fmla="*/ 6 w 2706"/>
                    <a:gd name="T23" fmla="*/ 1 h 70"/>
                    <a:gd name="T24" fmla="*/ 0 w 2706"/>
                    <a:gd name="T25" fmla="*/ 1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6"/>
                    <a:gd name="T40" fmla="*/ 0 h 70"/>
                    <a:gd name="T41" fmla="*/ 2706 w 2706"/>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6" h="70">
                      <a:moveTo>
                        <a:pt x="2706" y="0"/>
                      </a:moveTo>
                      <a:lnTo>
                        <a:pt x="2652" y="4"/>
                      </a:lnTo>
                      <a:lnTo>
                        <a:pt x="2411" y="24"/>
                      </a:lnTo>
                      <a:lnTo>
                        <a:pt x="2170" y="40"/>
                      </a:lnTo>
                      <a:lnTo>
                        <a:pt x="1929" y="54"/>
                      </a:lnTo>
                      <a:lnTo>
                        <a:pt x="1687" y="61"/>
                      </a:lnTo>
                      <a:lnTo>
                        <a:pt x="1448" y="69"/>
                      </a:lnTo>
                      <a:lnTo>
                        <a:pt x="1205" y="70"/>
                      </a:lnTo>
                      <a:lnTo>
                        <a:pt x="964" y="70"/>
                      </a:lnTo>
                      <a:lnTo>
                        <a:pt x="723" y="65"/>
                      </a:lnTo>
                      <a:lnTo>
                        <a:pt x="483" y="58"/>
                      </a:lnTo>
                      <a:lnTo>
                        <a:pt x="242" y="46"/>
                      </a:lnTo>
                      <a:lnTo>
                        <a:pt x="0" y="30"/>
                      </a:lnTo>
                    </a:path>
                  </a:pathLst>
                </a:custGeom>
                <a:grpFill/>
                <a:ln w="0">
                  <a:solidFill>
                    <a:srgbClr val="BFBFBF"/>
                  </a:solidFill>
                  <a:round/>
                  <a:headEnd/>
                  <a:tailEnd/>
                </a:ln>
              </p:spPr>
              <p:txBody>
                <a:bodyPr/>
                <a:lstStyle/>
                <a:p>
                  <a:pPr fontAlgn="auto">
                    <a:spcBef>
                      <a:spcPts val="0"/>
                    </a:spcBef>
                    <a:spcAft>
                      <a:spcPts val="0"/>
                    </a:spcAft>
                    <a:defRPr/>
                  </a:pPr>
                  <a:endParaRPr lang="sv-SE" dirty="0">
                    <a:latin typeface="+mn-lt"/>
                    <a:cs typeface="+mn-cs"/>
                  </a:endParaRPr>
                </a:p>
              </p:txBody>
            </p:sp>
            <p:sp>
              <p:nvSpPr>
                <p:cNvPr id="273" name="Freeform 251"/>
                <p:cNvSpPr>
                  <a:spLocks/>
                </p:cNvSpPr>
                <p:nvPr/>
              </p:nvSpPr>
              <p:spPr bwMode="auto">
                <a:xfrm>
                  <a:off x="930" y="3233"/>
                  <a:ext cx="1678" cy="49"/>
                </a:xfrm>
                <a:custGeom>
                  <a:avLst/>
                  <a:gdLst>
                    <a:gd name="T0" fmla="*/ 59 w 2706"/>
                    <a:gd name="T1" fmla="*/ 0 h 77"/>
                    <a:gd name="T2" fmla="*/ 56 w 2706"/>
                    <a:gd name="T3" fmla="*/ 1 h 77"/>
                    <a:gd name="T4" fmla="*/ 51 w 2706"/>
                    <a:gd name="T5" fmla="*/ 1 h 77"/>
                    <a:gd name="T6" fmla="*/ 46 w 2706"/>
                    <a:gd name="T7" fmla="*/ 1 h 77"/>
                    <a:gd name="T8" fmla="*/ 41 w 2706"/>
                    <a:gd name="T9" fmla="*/ 2 h 77"/>
                    <a:gd name="T10" fmla="*/ 37 w 2706"/>
                    <a:gd name="T11" fmla="*/ 2 h 77"/>
                    <a:gd name="T12" fmla="*/ 31 w 2706"/>
                    <a:gd name="T13" fmla="*/ 2 h 77"/>
                    <a:gd name="T14" fmla="*/ 26 w 2706"/>
                    <a:gd name="T15" fmla="*/ 2 h 77"/>
                    <a:gd name="T16" fmla="*/ 21 w 2706"/>
                    <a:gd name="T17" fmla="*/ 2 h 77"/>
                    <a:gd name="T18" fmla="*/ 16 w 2706"/>
                    <a:gd name="T19" fmla="*/ 2 h 77"/>
                    <a:gd name="T20" fmla="*/ 11 w 2706"/>
                    <a:gd name="T21" fmla="*/ 2 h 77"/>
                    <a:gd name="T22" fmla="*/ 7 w 2706"/>
                    <a:gd name="T23" fmla="*/ 2 h 77"/>
                    <a:gd name="T24" fmla="*/ 1 w 2706"/>
                    <a:gd name="T25" fmla="*/ 1 h 77"/>
                    <a:gd name="T26" fmla="*/ 0 w 2706"/>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6"/>
                    <a:gd name="T43" fmla="*/ 0 h 77"/>
                    <a:gd name="T44" fmla="*/ 2706 w 2706"/>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6" h="77">
                      <a:moveTo>
                        <a:pt x="2706" y="0"/>
                      </a:moveTo>
                      <a:lnTo>
                        <a:pt x="2574" y="14"/>
                      </a:lnTo>
                      <a:lnTo>
                        <a:pt x="2346" y="32"/>
                      </a:lnTo>
                      <a:lnTo>
                        <a:pt x="2117" y="48"/>
                      </a:lnTo>
                      <a:lnTo>
                        <a:pt x="1889" y="60"/>
                      </a:lnTo>
                      <a:lnTo>
                        <a:pt x="1660" y="69"/>
                      </a:lnTo>
                      <a:lnTo>
                        <a:pt x="1433" y="75"/>
                      </a:lnTo>
                      <a:lnTo>
                        <a:pt x="1204" y="77"/>
                      </a:lnTo>
                      <a:lnTo>
                        <a:pt x="975" y="76"/>
                      </a:lnTo>
                      <a:lnTo>
                        <a:pt x="746" y="72"/>
                      </a:lnTo>
                      <a:lnTo>
                        <a:pt x="518" y="65"/>
                      </a:lnTo>
                      <a:lnTo>
                        <a:pt x="289" y="54"/>
                      </a:lnTo>
                      <a:lnTo>
                        <a:pt x="61" y="39"/>
                      </a:lnTo>
                      <a:lnTo>
                        <a:pt x="0" y="34"/>
                      </a:lnTo>
                    </a:path>
                  </a:pathLst>
                </a:custGeom>
                <a:grpFill/>
                <a:ln w="0">
                  <a:solidFill>
                    <a:srgbClr val="BFBFBF"/>
                  </a:solidFill>
                  <a:round/>
                  <a:headEnd/>
                  <a:tailEnd/>
                </a:ln>
              </p:spPr>
              <p:txBody>
                <a:bodyPr/>
                <a:lstStyle/>
                <a:p>
                  <a:pPr fontAlgn="auto">
                    <a:spcBef>
                      <a:spcPts val="0"/>
                    </a:spcBef>
                    <a:spcAft>
                      <a:spcPts val="0"/>
                    </a:spcAft>
                    <a:defRPr/>
                  </a:pPr>
                  <a:endParaRPr lang="sv-SE" dirty="0">
                    <a:latin typeface="+mn-lt"/>
                    <a:cs typeface="+mn-cs"/>
                  </a:endParaRPr>
                </a:p>
              </p:txBody>
            </p:sp>
            <p:sp>
              <p:nvSpPr>
                <p:cNvPr id="274" name="Freeform 252"/>
                <p:cNvSpPr>
                  <a:spLocks/>
                </p:cNvSpPr>
                <p:nvPr/>
              </p:nvSpPr>
              <p:spPr bwMode="auto">
                <a:xfrm>
                  <a:off x="930" y="2669"/>
                  <a:ext cx="1678" cy="53"/>
                </a:xfrm>
                <a:custGeom>
                  <a:avLst/>
                  <a:gdLst>
                    <a:gd name="T0" fmla="*/ 59 w 2706"/>
                    <a:gd name="T1" fmla="*/ 0 h 83"/>
                    <a:gd name="T2" fmla="*/ 55 w 2706"/>
                    <a:gd name="T3" fmla="*/ 1 h 83"/>
                    <a:gd name="T4" fmla="*/ 50 w 2706"/>
                    <a:gd name="T5" fmla="*/ 1 h 83"/>
                    <a:gd name="T6" fmla="*/ 45 w 2706"/>
                    <a:gd name="T7" fmla="*/ 2 h 83"/>
                    <a:gd name="T8" fmla="*/ 40 w 2706"/>
                    <a:gd name="T9" fmla="*/ 2 h 83"/>
                    <a:gd name="T10" fmla="*/ 35 w 2706"/>
                    <a:gd name="T11" fmla="*/ 2 h 83"/>
                    <a:gd name="T12" fmla="*/ 31 w 2706"/>
                    <a:gd name="T13" fmla="*/ 2 h 83"/>
                    <a:gd name="T14" fmla="*/ 26 w 2706"/>
                    <a:gd name="T15" fmla="*/ 3 h 83"/>
                    <a:gd name="T16" fmla="*/ 22 w 2706"/>
                    <a:gd name="T17" fmla="*/ 2 h 83"/>
                    <a:gd name="T18" fmla="*/ 17 w 2706"/>
                    <a:gd name="T19" fmla="*/ 2 h 83"/>
                    <a:gd name="T20" fmla="*/ 12 w 2706"/>
                    <a:gd name="T21" fmla="*/ 2 h 83"/>
                    <a:gd name="T22" fmla="*/ 7 w 2706"/>
                    <a:gd name="T23" fmla="*/ 2 h 83"/>
                    <a:gd name="T24" fmla="*/ 2 w 2706"/>
                    <a:gd name="T25" fmla="*/ 1 h 83"/>
                    <a:gd name="T26" fmla="*/ 0 w 2706"/>
                    <a:gd name="T27" fmla="*/ 1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6"/>
                    <a:gd name="T43" fmla="*/ 0 h 83"/>
                    <a:gd name="T44" fmla="*/ 2706 w 2706"/>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6" h="83">
                      <a:moveTo>
                        <a:pt x="2706" y="0"/>
                      </a:moveTo>
                      <a:lnTo>
                        <a:pt x="2495" y="21"/>
                      </a:lnTo>
                      <a:lnTo>
                        <a:pt x="2279" y="39"/>
                      </a:lnTo>
                      <a:lnTo>
                        <a:pt x="2063" y="54"/>
                      </a:lnTo>
                      <a:lnTo>
                        <a:pt x="1848" y="67"/>
                      </a:lnTo>
                      <a:lnTo>
                        <a:pt x="1632" y="74"/>
                      </a:lnTo>
                      <a:lnTo>
                        <a:pt x="1418" y="80"/>
                      </a:lnTo>
                      <a:lnTo>
                        <a:pt x="1202" y="83"/>
                      </a:lnTo>
                      <a:lnTo>
                        <a:pt x="986" y="81"/>
                      </a:lnTo>
                      <a:lnTo>
                        <a:pt x="770" y="78"/>
                      </a:lnTo>
                      <a:lnTo>
                        <a:pt x="554" y="69"/>
                      </a:lnTo>
                      <a:lnTo>
                        <a:pt x="338" y="60"/>
                      </a:lnTo>
                      <a:lnTo>
                        <a:pt x="123" y="45"/>
                      </a:lnTo>
                      <a:lnTo>
                        <a:pt x="0" y="36"/>
                      </a:lnTo>
                    </a:path>
                  </a:pathLst>
                </a:custGeom>
                <a:grpFill/>
                <a:ln w="0">
                  <a:solidFill>
                    <a:srgbClr val="BFBFBF"/>
                  </a:solidFill>
                  <a:round/>
                  <a:headEnd/>
                  <a:tailEnd/>
                </a:ln>
              </p:spPr>
              <p:txBody>
                <a:bodyPr/>
                <a:lstStyle/>
                <a:p>
                  <a:pPr fontAlgn="auto">
                    <a:spcBef>
                      <a:spcPts val="0"/>
                    </a:spcBef>
                    <a:spcAft>
                      <a:spcPts val="0"/>
                    </a:spcAft>
                    <a:defRPr/>
                  </a:pPr>
                  <a:endParaRPr lang="sv-SE" dirty="0">
                    <a:latin typeface="+mn-lt"/>
                    <a:cs typeface="+mn-cs"/>
                  </a:endParaRPr>
                </a:p>
              </p:txBody>
            </p:sp>
            <p:sp>
              <p:nvSpPr>
                <p:cNvPr id="275" name="Freeform 253"/>
                <p:cNvSpPr>
                  <a:spLocks/>
                </p:cNvSpPr>
                <p:nvPr/>
              </p:nvSpPr>
              <p:spPr bwMode="auto">
                <a:xfrm>
                  <a:off x="930" y="2104"/>
                  <a:ext cx="1678" cy="59"/>
                </a:xfrm>
                <a:custGeom>
                  <a:avLst/>
                  <a:gdLst>
                    <a:gd name="T0" fmla="*/ 59 w 2706"/>
                    <a:gd name="T1" fmla="*/ 0 h 91"/>
                    <a:gd name="T2" fmla="*/ 57 w 2706"/>
                    <a:gd name="T3" fmla="*/ 1 h 91"/>
                    <a:gd name="T4" fmla="*/ 53 w 2706"/>
                    <a:gd name="T5" fmla="*/ 1 h 91"/>
                    <a:gd name="T6" fmla="*/ 48 w 2706"/>
                    <a:gd name="T7" fmla="*/ 2 h 91"/>
                    <a:gd name="T8" fmla="*/ 44 w 2706"/>
                    <a:gd name="T9" fmla="*/ 2 h 91"/>
                    <a:gd name="T10" fmla="*/ 40 w 2706"/>
                    <a:gd name="T11" fmla="*/ 3 h 91"/>
                    <a:gd name="T12" fmla="*/ 35 w 2706"/>
                    <a:gd name="T13" fmla="*/ 3 h 91"/>
                    <a:gd name="T14" fmla="*/ 30 w 2706"/>
                    <a:gd name="T15" fmla="*/ 3 h 91"/>
                    <a:gd name="T16" fmla="*/ 26 w 2706"/>
                    <a:gd name="T17" fmla="*/ 3 h 91"/>
                    <a:gd name="T18" fmla="*/ 22 w 2706"/>
                    <a:gd name="T19" fmla="*/ 3 h 91"/>
                    <a:gd name="T20" fmla="*/ 17 w 2706"/>
                    <a:gd name="T21" fmla="*/ 3 h 91"/>
                    <a:gd name="T22" fmla="*/ 12 w 2706"/>
                    <a:gd name="T23" fmla="*/ 3 h 91"/>
                    <a:gd name="T24" fmla="*/ 9 w 2706"/>
                    <a:gd name="T25" fmla="*/ 2 h 91"/>
                    <a:gd name="T26" fmla="*/ 4 w 2706"/>
                    <a:gd name="T27" fmla="*/ 2 h 91"/>
                    <a:gd name="T28" fmla="*/ 0 w 2706"/>
                    <a:gd name="T29" fmla="*/ 1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6"/>
                    <a:gd name="T46" fmla="*/ 0 h 91"/>
                    <a:gd name="T47" fmla="*/ 2706 w 2706"/>
                    <a:gd name="T48" fmla="*/ 91 h 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6" h="91">
                      <a:moveTo>
                        <a:pt x="2706" y="0"/>
                      </a:moveTo>
                      <a:lnTo>
                        <a:pt x="2615" y="10"/>
                      </a:lnTo>
                      <a:lnTo>
                        <a:pt x="2412" y="31"/>
                      </a:lnTo>
                      <a:lnTo>
                        <a:pt x="2210" y="49"/>
                      </a:lnTo>
                      <a:lnTo>
                        <a:pt x="2008" y="63"/>
                      </a:lnTo>
                      <a:lnTo>
                        <a:pt x="1805" y="76"/>
                      </a:lnTo>
                      <a:lnTo>
                        <a:pt x="1602" y="85"/>
                      </a:lnTo>
                      <a:lnTo>
                        <a:pt x="1402" y="88"/>
                      </a:lnTo>
                      <a:lnTo>
                        <a:pt x="1198" y="91"/>
                      </a:lnTo>
                      <a:lnTo>
                        <a:pt x="997" y="90"/>
                      </a:lnTo>
                      <a:lnTo>
                        <a:pt x="794" y="86"/>
                      </a:lnTo>
                      <a:lnTo>
                        <a:pt x="591" y="79"/>
                      </a:lnTo>
                      <a:lnTo>
                        <a:pt x="388" y="69"/>
                      </a:lnTo>
                      <a:lnTo>
                        <a:pt x="186" y="55"/>
                      </a:lnTo>
                      <a:lnTo>
                        <a:pt x="0" y="39"/>
                      </a:lnTo>
                    </a:path>
                  </a:pathLst>
                </a:custGeom>
                <a:grpFill/>
                <a:ln w="0">
                  <a:solidFill>
                    <a:srgbClr val="BFBFBF"/>
                  </a:solidFill>
                  <a:round/>
                  <a:headEnd/>
                  <a:tailEnd/>
                </a:ln>
              </p:spPr>
              <p:txBody>
                <a:bodyPr/>
                <a:lstStyle/>
                <a:p>
                  <a:pPr fontAlgn="auto">
                    <a:spcBef>
                      <a:spcPts val="0"/>
                    </a:spcBef>
                    <a:spcAft>
                      <a:spcPts val="0"/>
                    </a:spcAft>
                    <a:defRPr/>
                  </a:pPr>
                  <a:endParaRPr lang="sv-SE" dirty="0">
                    <a:latin typeface="+mn-lt"/>
                    <a:cs typeface="+mn-cs"/>
                  </a:endParaRPr>
                </a:p>
              </p:txBody>
            </p:sp>
            <p:sp>
              <p:nvSpPr>
                <p:cNvPr id="276" name="Freeform 254"/>
                <p:cNvSpPr>
                  <a:spLocks/>
                </p:cNvSpPr>
                <p:nvPr/>
              </p:nvSpPr>
              <p:spPr bwMode="auto">
                <a:xfrm>
                  <a:off x="930" y="1538"/>
                  <a:ext cx="1678" cy="64"/>
                </a:xfrm>
                <a:custGeom>
                  <a:avLst/>
                  <a:gdLst>
                    <a:gd name="T0" fmla="*/ 59 w 2706"/>
                    <a:gd name="T1" fmla="*/ 0 h 99"/>
                    <a:gd name="T2" fmla="*/ 55 w 2706"/>
                    <a:gd name="T3" fmla="*/ 1 h 99"/>
                    <a:gd name="T4" fmla="*/ 51 w 2706"/>
                    <a:gd name="T5" fmla="*/ 1 h 99"/>
                    <a:gd name="T6" fmla="*/ 47 w 2706"/>
                    <a:gd name="T7" fmla="*/ 2 h 99"/>
                    <a:gd name="T8" fmla="*/ 43 w 2706"/>
                    <a:gd name="T9" fmla="*/ 2 h 99"/>
                    <a:gd name="T10" fmla="*/ 38 w 2706"/>
                    <a:gd name="T11" fmla="*/ 3 h 99"/>
                    <a:gd name="T12" fmla="*/ 34 w 2706"/>
                    <a:gd name="T13" fmla="*/ 3 h 99"/>
                    <a:gd name="T14" fmla="*/ 30 w 2706"/>
                    <a:gd name="T15" fmla="*/ 3 h 99"/>
                    <a:gd name="T16" fmla="*/ 26 w 2706"/>
                    <a:gd name="T17" fmla="*/ 3 h 99"/>
                    <a:gd name="T18" fmla="*/ 22 w 2706"/>
                    <a:gd name="T19" fmla="*/ 3 h 99"/>
                    <a:gd name="T20" fmla="*/ 18 w 2706"/>
                    <a:gd name="T21" fmla="*/ 3 h 99"/>
                    <a:gd name="T22" fmla="*/ 14 w 2706"/>
                    <a:gd name="T23" fmla="*/ 3 h 99"/>
                    <a:gd name="T24" fmla="*/ 10 w 2706"/>
                    <a:gd name="T25" fmla="*/ 3 h 99"/>
                    <a:gd name="T26" fmla="*/ 6 w 2706"/>
                    <a:gd name="T27" fmla="*/ 2 h 99"/>
                    <a:gd name="T28" fmla="*/ 1 w 2706"/>
                    <a:gd name="T29" fmla="*/ 2 h 99"/>
                    <a:gd name="T30" fmla="*/ 0 w 2706"/>
                    <a:gd name="T31" fmla="*/ 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06"/>
                    <a:gd name="T49" fmla="*/ 0 h 99"/>
                    <a:gd name="T50" fmla="*/ 2706 w 2706"/>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06" h="99">
                      <a:moveTo>
                        <a:pt x="2706" y="0"/>
                      </a:moveTo>
                      <a:lnTo>
                        <a:pt x="2519" y="22"/>
                      </a:lnTo>
                      <a:lnTo>
                        <a:pt x="2329" y="43"/>
                      </a:lnTo>
                      <a:lnTo>
                        <a:pt x="2141" y="61"/>
                      </a:lnTo>
                      <a:lnTo>
                        <a:pt x="1951" y="74"/>
                      </a:lnTo>
                      <a:lnTo>
                        <a:pt x="1763" y="85"/>
                      </a:lnTo>
                      <a:lnTo>
                        <a:pt x="1574" y="93"/>
                      </a:lnTo>
                      <a:lnTo>
                        <a:pt x="1385" y="98"/>
                      </a:lnTo>
                      <a:lnTo>
                        <a:pt x="1196" y="99"/>
                      </a:lnTo>
                      <a:lnTo>
                        <a:pt x="1006" y="99"/>
                      </a:lnTo>
                      <a:lnTo>
                        <a:pt x="817" y="95"/>
                      </a:lnTo>
                      <a:lnTo>
                        <a:pt x="628" y="88"/>
                      </a:lnTo>
                      <a:lnTo>
                        <a:pt x="440" y="79"/>
                      </a:lnTo>
                      <a:lnTo>
                        <a:pt x="250" y="65"/>
                      </a:lnTo>
                      <a:lnTo>
                        <a:pt x="62" y="49"/>
                      </a:lnTo>
                      <a:lnTo>
                        <a:pt x="0" y="44"/>
                      </a:lnTo>
                    </a:path>
                  </a:pathLst>
                </a:custGeom>
                <a:grpFill/>
                <a:ln w="0">
                  <a:solidFill>
                    <a:srgbClr val="BFBFBF"/>
                  </a:solidFill>
                  <a:round/>
                  <a:headEnd/>
                  <a:tailEnd/>
                </a:ln>
              </p:spPr>
              <p:txBody>
                <a:bodyPr/>
                <a:lstStyle/>
                <a:p>
                  <a:pPr fontAlgn="auto">
                    <a:spcBef>
                      <a:spcPts val="0"/>
                    </a:spcBef>
                    <a:spcAft>
                      <a:spcPts val="0"/>
                    </a:spcAft>
                    <a:defRPr/>
                  </a:pPr>
                  <a:endParaRPr lang="sv-SE" dirty="0">
                    <a:latin typeface="+mn-lt"/>
                    <a:cs typeface="+mn-cs"/>
                  </a:endParaRPr>
                </a:p>
              </p:txBody>
            </p:sp>
            <p:sp>
              <p:nvSpPr>
                <p:cNvPr id="277" name="Freeform 255"/>
                <p:cNvSpPr>
                  <a:spLocks/>
                </p:cNvSpPr>
                <p:nvPr/>
              </p:nvSpPr>
              <p:spPr bwMode="auto">
                <a:xfrm>
                  <a:off x="930" y="972"/>
                  <a:ext cx="1678" cy="70"/>
                </a:xfrm>
                <a:custGeom>
                  <a:avLst/>
                  <a:gdLst>
                    <a:gd name="T0" fmla="*/ 59 w 2706"/>
                    <a:gd name="T1" fmla="*/ 0 h 107"/>
                    <a:gd name="T2" fmla="*/ 57 w 2706"/>
                    <a:gd name="T3" fmla="*/ 1 h 107"/>
                    <a:gd name="T4" fmla="*/ 53 w 2706"/>
                    <a:gd name="T5" fmla="*/ 1 h 107"/>
                    <a:gd name="T6" fmla="*/ 49 w 2706"/>
                    <a:gd name="T7" fmla="*/ 2 h 107"/>
                    <a:gd name="T8" fmla="*/ 45 w 2706"/>
                    <a:gd name="T9" fmla="*/ 3 h 107"/>
                    <a:gd name="T10" fmla="*/ 42 w 2706"/>
                    <a:gd name="T11" fmla="*/ 3 h 107"/>
                    <a:gd name="T12" fmla="*/ 38 w 2706"/>
                    <a:gd name="T13" fmla="*/ 3 h 107"/>
                    <a:gd name="T14" fmla="*/ 33 w 2706"/>
                    <a:gd name="T15" fmla="*/ 3 h 107"/>
                    <a:gd name="T16" fmla="*/ 30 w 2706"/>
                    <a:gd name="T17" fmla="*/ 3 h 107"/>
                    <a:gd name="T18" fmla="*/ 26 w 2706"/>
                    <a:gd name="T19" fmla="*/ 4 h 107"/>
                    <a:gd name="T20" fmla="*/ 22 w 2706"/>
                    <a:gd name="T21" fmla="*/ 4 h 107"/>
                    <a:gd name="T22" fmla="*/ 19 w 2706"/>
                    <a:gd name="T23" fmla="*/ 3 h 107"/>
                    <a:gd name="T24" fmla="*/ 15 w 2706"/>
                    <a:gd name="T25" fmla="*/ 3 h 107"/>
                    <a:gd name="T26" fmla="*/ 11 w 2706"/>
                    <a:gd name="T27" fmla="*/ 3 h 107"/>
                    <a:gd name="T28" fmla="*/ 7 w 2706"/>
                    <a:gd name="T29" fmla="*/ 3 h 107"/>
                    <a:gd name="T30" fmla="*/ 2 w 2706"/>
                    <a:gd name="T31" fmla="*/ 2 h 107"/>
                    <a:gd name="T32" fmla="*/ 0 w 2706"/>
                    <a:gd name="T33" fmla="*/ 2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6"/>
                    <a:gd name="T52" fmla="*/ 0 h 107"/>
                    <a:gd name="T53" fmla="*/ 2706 w 2706"/>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6" h="107">
                      <a:moveTo>
                        <a:pt x="2706" y="0"/>
                      </a:moveTo>
                      <a:lnTo>
                        <a:pt x="2594" y="15"/>
                      </a:lnTo>
                      <a:lnTo>
                        <a:pt x="2419" y="35"/>
                      </a:lnTo>
                      <a:lnTo>
                        <a:pt x="2245" y="55"/>
                      </a:lnTo>
                      <a:lnTo>
                        <a:pt x="2070" y="70"/>
                      </a:lnTo>
                      <a:lnTo>
                        <a:pt x="1894" y="84"/>
                      </a:lnTo>
                      <a:lnTo>
                        <a:pt x="1719" y="94"/>
                      </a:lnTo>
                      <a:lnTo>
                        <a:pt x="1544" y="101"/>
                      </a:lnTo>
                      <a:lnTo>
                        <a:pt x="1368" y="106"/>
                      </a:lnTo>
                      <a:lnTo>
                        <a:pt x="1193" y="107"/>
                      </a:lnTo>
                      <a:lnTo>
                        <a:pt x="1018" y="107"/>
                      </a:lnTo>
                      <a:lnTo>
                        <a:pt x="842" y="103"/>
                      </a:lnTo>
                      <a:lnTo>
                        <a:pt x="667" y="96"/>
                      </a:lnTo>
                      <a:lnTo>
                        <a:pt x="490" y="88"/>
                      </a:lnTo>
                      <a:lnTo>
                        <a:pt x="315" y="76"/>
                      </a:lnTo>
                      <a:lnTo>
                        <a:pt x="141" y="60"/>
                      </a:lnTo>
                      <a:lnTo>
                        <a:pt x="0" y="47"/>
                      </a:lnTo>
                    </a:path>
                  </a:pathLst>
                </a:custGeom>
                <a:grpFill/>
                <a:ln w="0">
                  <a:solidFill>
                    <a:srgbClr val="BFBFBF"/>
                  </a:solidFill>
                  <a:round/>
                  <a:headEnd/>
                  <a:tailEnd/>
                </a:ln>
              </p:spPr>
              <p:txBody>
                <a:bodyPr/>
                <a:lstStyle/>
                <a:p>
                  <a:pPr fontAlgn="auto">
                    <a:spcBef>
                      <a:spcPts val="0"/>
                    </a:spcBef>
                    <a:spcAft>
                      <a:spcPts val="0"/>
                    </a:spcAft>
                    <a:defRPr/>
                  </a:pPr>
                  <a:endParaRPr lang="sv-SE" dirty="0">
                    <a:latin typeface="+mn-lt"/>
                    <a:cs typeface="+mn-cs"/>
                  </a:endParaRPr>
                </a:p>
              </p:txBody>
            </p:sp>
            <p:sp>
              <p:nvSpPr>
                <p:cNvPr id="278" name="Freeform 256"/>
                <p:cNvSpPr>
                  <a:spLocks/>
                </p:cNvSpPr>
                <p:nvPr/>
              </p:nvSpPr>
              <p:spPr bwMode="auto">
                <a:xfrm>
                  <a:off x="930" y="403"/>
                  <a:ext cx="1678" cy="78"/>
                </a:xfrm>
                <a:custGeom>
                  <a:avLst/>
                  <a:gdLst>
                    <a:gd name="T0" fmla="*/ 59 w 2706"/>
                    <a:gd name="T1" fmla="*/ 0 h 120"/>
                    <a:gd name="T2" fmla="*/ 58 w 2706"/>
                    <a:gd name="T3" fmla="*/ 1 h 120"/>
                    <a:gd name="T4" fmla="*/ 54 w 2706"/>
                    <a:gd name="T5" fmla="*/ 1 h 120"/>
                    <a:gd name="T6" fmla="*/ 51 w 2706"/>
                    <a:gd name="T7" fmla="*/ 2 h 120"/>
                    <a:gd name="T8" fmla="*/ 47 w 2706"/>
                    <a:gd name="T9" fmla="*/ 2 h 120"/>
                    <a:gd name="T10" fmla="*/ 43 w 2706"/>
                    <a:gd name="T11" fmla="*/ 3 h 120"/>
                    <a:gd name="T12" fmla="*/ 40 w 2706"/>
                    <a:gd name="T13" fmla="*/ 3 h 120"/>
                    <a:gd name="T14" fmla="*/ 37 w 2706"/>
                    <a:gd name="T15" fmla="*/ 3 h 120"/>
                    <a:gd name="T16" fmla="*/ 33 w 2706"/>
                    <a:gd name="T17" fmla="*/ 4 h 120"/>
                    <a:gd name="T18" fmla="*/ 30 w 2706"/>
                    <a:gd name="T19" fmla="*/ 4 h 120"/>
                    <a:gd name="T20" fmla="*/ 26 w 2706"/>
                    <a:gd name="T21" fmla="*/ 4 h 120"/>
                    <a:gd name="T22" fmla="*/ 23 w 2706"/>
                    <a:gd name="T23" fmla="*/ 4 h 120"/>
                    <a:gd name="T24" fmla="*/ 19 w 2706"/>
                    <a:gd name="T25" fmla="*/ 4 h 120"/>
                    <a:gd name="T26" fmla="*/ 16 w 2706"/>
                    <a:gd name="T27" fmla="*/ 3 h 120"/>
                    <a:gd name="T28" fmla="*/ 12 w 2706"/>
                    <a:gd name="T29" fmla="*/ 3 h 120"/>
                    <a:gd name="T30" fmla="*/ 9 w 2706"/>
                    <a:gd name="T31" fmla="*/ 3 h 120"/>
                    <a:gd name="T32" fmla="*/ 4 w 2706"/>
                    <a:gd name="T33" fmla="*/ 3 h 120"/>
                    <a:gd name="T34" fmla="*/ 1 w 2706"/>
                    <a:gd name="T35" fmla="*/ 2 h 120"/>
                    <a:gd name="T36" fmla="*/ 0 w 2706"/>
                    <a:gd name="T37" fmla="*/ 2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06"/>
                    <a:gd name="T58" fmla="*/ 0 h 120"/>
                    <a:gd name="T59" fmla="*/ 2706 w 2706"/>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06" h="120">
                      <a:moveTo>
                        <a:pt x="2706" y="0"/>
                      </a:moveTo>
                      <a:lnTo>
                        <a:pt x="2641" y="11"/>
                      </a:lnTo>
                      <a:lnTo>
                        <a:pt x="2480" y="32"/>
                      </a:lnTo>
                      <a:lnTo>
                        <a:pt x="2321" y="54"/>
                      </a:lnTo>
                      <a:lnTo>
                        <a:pt x="2159" y="71"/>
                      </a:lnTo>
                      <a:lnTo>
                        <a:pt x="1997" y="85"/>
                      </a:lnTo>
                      <a:lnTo>
                        <a:pt x="1837" y="99"/>
                      </a:lnTo>
                      <a:lnTo>
                        <a:pt x="1675" y="108"/>
                      </a:lnTo>
                      <a:lnTo>
                        <a:pt x="1514" y="115"/>
                      </a:lnTo>
                      <a:lnTo>
                        <a:pt x="1353" y="119"/>
                      </a:lnTo>
                      <a:lnTo>
                        <a:pt x="1191" y="120"/>
                      </a:lnTo>
                      <a:lnTo>
                        <a:pt x="1029" y="120"/>
                      </a:lnTo>
                      <a:lnTo>
                        <a:pt x="867" y="117"/>
                      </a:lnTo>
                      <a:lnTo>
                        <a:pt x="705" y="111"/>
                      </a:lnTo>
                      <a:lnTo>
                        <a:pt x="544" y="101"/>
                      </a:lnTo>
                      <a:lnTo>
                        <a:pt x="382" y="90"/>
                      </a:lnTo>
                      <a:lnTo>
                        <a:pt x="220" y="76"/>
                      </a:lnTo>
                      <a:lnTo>
                        <a:pt x="61" y="61"/>
                      </a:lnTo>
                      <a:lnTo>
                        <a:pt x="0" y="53"/>
                      </a:lnTo>
                    </a:path>
                  </a:pathLst>
                </a:custGeom>
                <a:grpFill/>
                <a:ln w="0">
                  <a:solidFill>
                    <a:srgbClr val="BFBFBF"/>
                  </a:solidFill>
                  <a:round/>
                  <a:headEnd/>
                  <a:tailEnd/>
                </a:ln>
              </p:spPr>
              <p:txBody>
                <a:bodyPr/>
                <a:lstStyle/>
                <a:p>
                  <a:pPr fontAlgn="auto">
                    <a:spcBef>
                      <a:spcPts val="0"/>
                    </a:spcBef>
                    <a:spcAft>
                      <a:spcPts val="0"/>
                    </a:spcAft>
                    <a:defRPr/>
                  </a:pPr>
                  <a:endParaRPr lang="sv-SE" dirty="0">
                    <a:latin typeface="+mn-lt"/>
                    <a:cs typeface="+mn-cs"/>
                  </a:endParaRPr>
                </a:p>
              </p:txBody>
            </p:sp>
            <p:sp>
              <p:nvSpPr>
                <p:cNvPr id="279" name="Freeform 257"/>
                <p:cNvSpPr>
                  <a:spLocks/>
                </p:cNvSpPr>
                <p:nvPr/>
              </p:nvSpPr>
              <p:spPr bwMode="auto">
                <a:xfrm>
                  <a:off x="932" y="850"/>
                  <a:ext cx="206" cy="18"/>
                </a:xfrm>
                <a:custGeom>
                  <a:avLst/>
                  <a:gdLst>
                    <a:gd name="T0" fmla="*/ 0 w 335"/>
                    <a:gd name="T1" fmla="*/ 0 h 29"/>
                    <a:gd name="T2" fmla="*/ 1 w 335"/>
                    <a:gd name="T3" fmla="*/ 1 h 29"/>
                    <a:gd name="T4" fmla="*/ 1 w 335"/>
                    <a:gd name="T5" fmla="*/ 1 h 29"/>
                    <a:gd name="T6" fmla="*/ 1 w 335"/>
                    <a:gd name="T7" fmla="*/ 1 h 29"/>
                    <a:gd name="T8" fmla="*/ 1 w 335"/>
                    <a:gd name="T9" fmla="*/ 1 h 29"/>
                    <a:gd name="T10" fmla="*/ 2 w 335"/>
                    <a:gd name="T11" fmla="*/ 1 h 29"/>
                    <a:gd name="T12" fmla="*/ 2 w 335"/>
                    <a:gd name="T13" fmla="*/ 1 h 29"/>
                    <a:gd name="T14" fmla="*/ 2 w 335"/>
                    <a:gd name="T15" fmla="*/ 1 h 29"/>
                    <a:gd name="T16" fmla="*/ 4 w 335"/>
                    <a:gd name="T17" fmla="*/ 1 h 29"/>
                    <a:gd name="T18" fmla="*/ 4 w 335"/>
                    <a:gd name="T19" fmla="*/ 1 h 29"/>
                    <a:gd name="T20" fmla="*/ 4 w 335"/>
                    <a:gd name="T21" fmla="*/ 1 h 29"/>
                    <a:gd name="T22" fmla="*/ 4 w 335"/>
                    <a:gd name="T23" fmla="*/ 1 h 29"/>
                    <a:gd name="T24" fmla="*/ 6 w 335"/>
                    <a:gd name="T25" fmla="*/ 1 h 29"/>
                    <a:gd name="T26" fmla="*/ 6 w 335"/>
                    <a:gd name="T27" fmla="*/ 1 h 29"/>
                    <a:gd name="T28" fmla="*/ 6 w 335"/>
                    <a:gd name="T29" fmla="*/ 1 h 29"/>
                    <a:gd name="T30" fmla="*/ 6 w 335"/>
                    <a:gd name="T31" fmla="*/ 1 h 29"/>
                    <a:gd name="T32" fmla="*/ 7 w 335"/>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5"/>
                    <a:gd name="T52" fmla="*/ 0 h 29"/>
                    <a:gd name="T53" fmla="*/ 335 w 335"/>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5" h="29">
                      <a:moveTo>
                        <a:pt x="0" y="0"/>
                      </a:moveTo>
                      <a:lnTo>
                        <a:pt x="19" y="1"/>
                      </a:lnTo>
                      <a:lnTo>
                        <a:pt x="40" y="3"/>
                      </a:lnTo>
                      <a:lnTo>
                        <a:pt x="60" y="5"/>
                      </a:lnTo>
                      <a:lnTo>
                        <a:pt x="80" y="7"/>
                      </a:lnTo>
                      <a:lnTo>
                        <a:pt x="101" y="8"/>
                      </a:lnTo>
                      <a:lnTo>
                        <a:pt x="121" y="11"/>
                      </a:lnTo>
                      <a:lnTo>
                        <a:pt x="142" y="12"/>
                      </a:lnTo>
                      <a:lnTo>
                        <a:pt x="163" y="14"/>
                      </a:lnTo>
                      <a:lnTo>
                        <a:pt x="184" y="15"/>
                      </a:lnTo>
                      <a:lnTo>
                        <a:pt x="205" y="18"/>
                      </a:lnTo>
                      <a:lnTo>
                        <a:pt x="225" y="19"/>
                      </a:lnTo>
                      <a:lnTo>
                        <a:pt x="247" y="21"/>
                      </a:lnTo>
                      <a:lnTo>
                        <a:pt x="269" y="23"/>
                      </a:lnTo>
                      <a:lnTo>
                        <a:pt x="290" y="25"/>
                      </a:lnTo>
                      <a:lnTo>
                        <a:pt x="312" y="26"/>
                      </a:lnTo>
                      <a:lnTo>
                        <a:pt x="335" y="29"/>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0" name="Freeform 258"/>
                <p:cNvSpPr>
                  <a:spLocks/>
                </p:cNvSpPr>
                <p:nvPr/>
              </p:nvSpPr>
              <p:spPr bwMode="auto">
                <a:xfrm>
                  <a:off x="1138" y="868"/>
                  <a:ext cx="107" cy="8"/>
                </a:xfrm>
                <a:custGeom>
                  <a:avLst/>
                  <a:gdLst>
                    <a:gd name="T0" fmla="*/ 0 w 171"/>
                    <a:gd name="T1" fmla="*/ 0 h 12"/>
                    <a:gd name="T2" fmla="*/ 1 w 171"/>
                    <a:gd name="T3" fmla="*/ 1 h 12"/>
                    <a:gd name="T4" fmla="*/ 1 w 171"/>
                    <a:gd name="T5" fmla="*/ 1 h 12"/>
                    <a:gd name="T6" fmla="*/ 2 w 171"/>
                    <a:gd name="T7" fmla="*/ 1 h 12"/>
                    <a:gd name="T8" fmla="*/ 2 w 171"/>
                    <a:gd name="T9" fmla="*/ 1 h 12"/>
                    <a:gd name="T10" fmla="*/ 3 w 171"/>
                    <a:gd name="T11" fmla="*/ 1 h 12"/>
                    <a:gd name="T12" fmla="*/ 3 w 171"/>
                    <a:gd name="T13" fmla="*/ 1 h 12"/>
                    <a:gd name="T14" fmla="*/ 4 w 171"/>
                    <a:gd name="T15" fmla="*/ 1 h 12"/>
                    <a:gd name="T16" fmla="*/ 4 w 171"/>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12"/>
                    <a:gd name="T29" fmla="*/ 171 w 17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12">
                      <a:moveTo>
                        <a:pt x="0" y="0"/>
                      </a:moveTo>
                      <a:lnTo>
                        <a:pt x="20" y="1"/>
                      </a:lnTo>
                      <a:lnTo>
                        <a:pt x="42" y="2"/>
                      </a:lnTo>
                      <a:lnTo>
                        <a:pt x="63" y="3"/>
                      </a:lnTo>
                      <a:lnTo>
                        <a:pt x="85" y="6"/>
                      </a:lnTo>
                      <a:lnTo>
                        <a:pt x="106" y="7"/>
                      </a:lnTo>
                      <a:lnTo>
                        <a:pt x="128" y="8"/>
                      </a:lnTo>
                      <a:lnTo>
                        <a:pt x="150" y="9"/>
                      </a:lnTo>
                      <a:lnTo>
                        <a:pt x="171" y="12"/>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1" name="Freeform 259"/>
                <p:cNvSpPr>
                  <a:spLocks/>
                </p:cNvSpPr>
                <p:nvPr/>
              </p:nvSpPr>
              <p:spPr bwMode="auto">
                <a:xfrm>
                  <a:off x="1245" y="876"/>
                  <a:ext cx="105" cy="5"/>
                </a:xfrm>
                <a:custGeom>
                  <a:avLst/>
                  <a:gdLst>
                    <a:gd name="T0" fmla="*/ 0 w 170"/>
                    <a:gd name="T1" fmla="*/ 0 h 8"/>
                    <a:gd name="T2" fmla="*/ 1 w 170"/>
                    <a:gd name="T3" fmla="*/ 0 h 8"/>
                    <a:gd name="T4" fmla="*/ 1 w 170"/>
                    <a:gd name="T5" fmla="*/ 1 h 8"/>
                    <a:gd name="T6" fmla="*/ 1 w 170"/>
                    <a:gd name="T7" fmla="*/ 1 h 8"/>
                    <a:gd name="T8" fmla="*/ 1 w 170"/>
                    <a:gd name="T9" fmla="*/ 1 h 8"/>
                    <a:gd name="T10" fmla="*/ 2 w 170"/>
                    <a:gd name="T11" fmla="*/ 1 h 8"/>
                    <a:gd name="T12" fmla="*/ 2 w 170"/>
                    <a:gd name="T13" fmla="*/ 1 h 8"/>
                    <a:gd name="T14" fmla="*/ 4 w 170"/>
                    <a:gd name="T15" fmla="*/ 1 h 8"/>
                    <a:gd name="T16" fmla="*/ 4 w 170"/>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8"/>
                    <a:gd name="T29" fmla="*/ 170 w 17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8">
                      <a:moveTo>
                        <a:pt x="0" y="0"/>
                      </a:moveTo>
                      <a:lnTo>
                        <a:pt x="21" y="0"/>
                      </a:lnTo>
                      <a:lnTo>
                        <a:pt x="42" y="1"/>
                      </a:lnTo>
                      <a:lnTo>
                        <a:pt x="64" y="2"/>
                      </a:lnTo>
                      <a:lnTo>
                        <a:pt x="84" y="3"/>
                      </a:lnTo>
                      <a:lnTo>
                        <a:pt x="106" y="4"/>
                      </a:lnTo>
                      <a:lnTo>
                        <a:pt x="127" y="6"/>
                      </a:lnTo>
                      <a:lnTo>
                        <a:pt x="149" y="7"/>
                      </a:lnTo>
                      <a:lnTo>
                        <a:pt x="170" y="8"/>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2" name="Freeform 260"/>
                <p:cNvSpPr>
                  <a:spLocks/>
                </p:cNvSpPr>
                <p:nvPr/>
              </p:nvSpPr>
              <p:spPr bwMode="auto">
                <a:xfrm>
                  <a:off x="1350" y="881"/>
                  <a:ext cx="107" cy="5"/>
                </a:xfrm>
                <a:custGeom>
                  <a:avLst/>
                  <a:gdLst>
                    <a:gd name="T0" fmla="*/ 0 w 172"/>
                    <a:gd name="T1" fmla="*/ 0 h 7"/>
                    <a:gd name="T2" fmla="*/ 1 w 172"/>
                    <a:gd name="T3" fmla="*/ 0 h 7"/>
                    <a:gd name="T4" fmla="*/ 1 w 172"/>
                    <a:gd name="T5" fmla="*/ 1 h 7"/>
                    <a:gd name="T6" fmla="*/ 1 w 172"/>
                    <a:gd name="T7" fmla="*/ 1 h 7"/>
                    <a:gd name="T8" fmla="*/ 2 w 172"/>
                    <a:gd name="T9" fmla="*/ 1 h 7"/>
                    <a:gd name="T10" fmla="*/ 2 w 172"/>
                    <a:gd name="T11" fmla="*/ 1 h 7"/>
                    <a:gd name="T12" fmla="*/ 2 w 172"/>
                    <a:gd name="T13" fmla="*/ 1 h 7"/>
                    <a:gd name="T14" fmla="*/ 4 w 172"/>
                    <a:gd name="T15" fmla="*/ 1 h 7"/>
                    <a:gd name="T16" fmla="*/ 4 w 172"/>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7"/>
                    <a:gd name="T29" fmla="*/ 172 w 172"/>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7">
                      <a:moveTo>
                        <a:pt x="0" y="0"/>
                      </a:moveTo>
                      <a:lnTo>
                        <a:pt x="21" y="0"/>
                      </a:lnTo>
                      <a:lnTo>
                        <a:pt x="42" y="1"/>
                      </a:lnTo>
                      <a:lnTo>
                        <a:pt x="64" y="2"/>
                      </a:lnTo>
                      <a:lnTo>
                        <a:pt x="86" y="4"/>
                      </a:lnTo>
                      <a:lnTo>
                        <a:pt x="107" y="4"/>
                      </a:lnTo>
                      <a:lnTo>
                        <a:pt x="129" y="5"/>
                      </a:lnTo>
                      <a:lnTo>
                        <a:pt x="150" y="6"/>
                      </a:lnTo>
                      <a:lnTo>
                        <a:pt x="172" y="7"/>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3" name="Freeform 261"/>
                <p:cNvSpPr>
                  <a:spLocks/>
                </p:cNvSpPr>
                <p:nvPr/>
              </p:nvSpPr>
              <p:spPr bwMode="auto">
                <a:xfrm>
                  <a:off x="1457" y="886"/>
                  <a:ext cx="107" cy="3"/>
                </a:xfrm>
                <a:custGeom>
                  <a:avLst/>
                  <a:gdLst>
                    <a:gd name="T0" fmla="*/ 0 w 172"/>
                    <a:gd name="T1" fmla="*/ 0 h 4"/>
                    <a:gd name="T2" fmla="*/ 1 w 172"/>
                    <a:gd name="T3" fmla="*/ 0 h 4"/>
                    <a:gd name="T4" fmla="*/ 1 w 172"/>
                    <a:gd name="T5" fmla="*/ 1 h 4"/>
                    <a:gd name="T6" fmla="*/ 1 w 172"/>
                    <a:gd name="T7" fmla="*/ 1 h 4"/>
                    <a:gd name="T8" fmla="*/ 2 w 172"/>
                    <a:gd name="T9" fmla="*/ 1 h 4"/>
                    <a:gd name="T10" fmla="*/ 2 w 172"/>
                    <a:gd name="T11" fmla="*/ 2 h 4"/>
                    <a:gd name="T12" fmla="*/ 2 w 172"/>
                    <a:gd name="T13" fmla="*/ 2 h 4"/>
                    <a:gd name="T14" fmla="*/ 4 w 172"/>
                    <a:gd name="T15" fmla="*/ 2 h 4"/>
                    <a:gd name="T16" fmla="*/ 4 w 172"/>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4"/>
                    <a:gd name="T29" fmla="*/ 172 w 17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4">
                      <a:moveTo>
                        <a:pt x="0" y="0"/>
                      </a:moveTo>
                      <a:lnTo>
                        <a:pt x="20" y="0"/>
                      </a:lnTo>
                      <a:lnTo>
                        <a:pt x="42" y="1"/>
                      </a:lnTo>
                      <a:lnTo>
                        <a:pt x="64" y="1"/>
                      </a:lnTo>
                      <a:lnTo>
                        <a:pt x="85" y="1"/>
                      </a:lnTo>
                      <a:lnTo>
                        <a:pt x="107" y="3"/>
                      </a:lnTo>
                      <a:lnTo>
                        <a:pt x="128" y="3"/>
                      </a:lnTo>
                      <a:lnTo>
                        <a:pt x="150" y="3"/>
                      </a:lnTo>
                      <a:lnTo>
                        <a:pt x="172" y="4"/>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4" name="Freeform 262"/>
                <p:cNvSpPr>
                  <a:spLocks/>
                </p:cNvSpPr>
                <p:nvPr/>
              </p:nvSpPr>
              <p:spPr bwMode="auto">
                <a:xfrm>
                  <a:off x="1564" y="889"/>
                  <a:ext cx="106" cy="0"/>
                </a:xfrm>
                <a:custGeom>
                  <a:avLst/>
                  <a:gdLst>
                    <a:gd name="T0" fmla="*/ 0 w 171"/>
                    <a:gd name="T1" fmla="*/ 1 w 171"/>
                    <a:gd name="T2" fmla="*/ 1 w 171"/>
                    <a:gd name="T3" fmla="*/ 1 w 171"/>
                    <a:gd name="T4" fmla="*/ 1 w 171"/>
                    <a:gd name="T5" fmla="*/ 2 w 171"/>
                    <a:gd name="T6" fmla="*/ 2 w 171"/>
                    <a:gd name="T7" fmla="*/ 4 w 171"/>
                    <a:gd name="T8" fmla="*/ 4 w 17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71"/>
                    <a:gd name="T19" fmla="*/ 171 w 17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71">
                      <a:moveTo>
                        <a:pt x="0" y="0"/>
                      </a:moveTo>
                      <a:lnTo>
                        <a:pt x="20" y="0"/>
                      </a:lnTo>
                      <a:lnTo>
                        <a:pt x="42" y="0"/>
                      </a:lnTo>
                      <a:lnTo>
                        <a:pt x="63" y="0"/>
                      </a:lnTo>
                      <a:lnTo>
                        <a:pt x="85" y="0"/>
                      </a:lnTo>
                      <a:lnTo>
                        <a:pt x="106" y="0"/>
                      </a:lnTo>
                      <a:lnTo>
                        <a:pt x="128" y="0"/>
                      </a:lnTo>
                      <a:lnTo>
                        <a:pt x="149" y="0"/>
                      </a:lnTo>
                      <a:lnTo>
                        <a:pt x="171" y="0"/>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5" name="Freeform 263"/>
                <p:cNvSpPr>
                  <a:spLocks/>
                </p:cNvSpPr>
                <p:nvPr/>
              </p:nvSpPr>
              <p:spPr bwMode="auto">
                <a:xfrm>
                  <a:off x="1670" y="888"/>
                  <a:ext cx="105" cy="1"/>
                </a:xfrm>
                <a:custGeom>
                  <a:avLst/>
                  <a:gdLst>
                    <a:gd name="T0" fmla="*/ 0 w 172"/>
                    <a:gd name="T1" fmla="*/ 1 h 1"/>
                    <a:gd name="T2" fmla="*/ 1 w 172"/>
                    <a:gd name="T3" fmla="*/ 0 h 1"/>
                    <a:gd name="T4" fmla="*/ 1 w 172"/>
                    <a:gd name="T5" fmla="*/ 0 h 1"/>
                    <a:gd name="T6" fmla="*/ 1 w 172"/>
                    <a:gd name="T7" fmla="*/ 0 h 1"/>
                    <a:gd name="T8" fmla="*/ 1 w 172"/>
                    <a:gd name="T9" fmla="*/ 0 h 1"/>
                    <a:gd name="T10" fmla="*/ 2 w 172"/>
                    <a:gd name="T11" fmla="*/ 0 h 1"/>
                    <a:gd name="T12" fmla="*/ 2 w 172"/>
                    <a:gd name="T13" fmla="*/ 0 h 1"/>
                    <a:gd name="T14" fmla="*/ 3 w 172"/>
                    <a:gd name="T15" fmla="*/ 0 h 1"/>
                    <a:gd name="T16" fmla="*/ 3 w 17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1"/>
                    <a:gd name="T29" fmla="*/ 172 w 17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1">
                      <a:moveTo>
                        <a:pt x="0" y="1"/>
                      </a:moveTo>
                      <a:lnTo>
                        <a:pt x="20" y="0"/>
                      </a:lnTo>
                      <a:lnTo>
                        <a:pt x="42" y="0"/>
                      </a:lnTo>
                      <a:lnTo>
                        <a:pt x="64" y="0"/>
                      </a:lnTo>
                      <a:lnTo>
                        <a:pt x="85" y="0"/>
                      </a:lnTo>
                      <a:lnTo>
                        <a:pt x="107" y="0"/>
                      </a:lnTo>
                      <a:lnTo>
                        <a:pt x="128" y="0"/>
                      </a:lnTo>
                      <a:lnTo>
                        <a:pt x="150" y="0"/>
                      </a:lnTo>
                      <a:lnTo>
                        <a:pt x="172" y="0"/>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6" name="Freeform 264"/>
                <p:cNvSpPr>
                  <a:spLocks/>
                </p:cNvSpPr>
                <p:nvPr/>
              </p:nvSpPr>
              <p:spPr bwMode="auto">
                <a:xfrm>
                  <a:off x="1775" y="884"/>
                  <a:ext cx="106" cy="4"/>
                </a:xfrm>
                <a:custGeom>
                  <a:avLst/>
                  <a:gdLst>
                    <a:gd name="T0" fmla="*/ 0 w 170"/>
                    <a:gd name="T1" fmla="*/ 2 h 5"/>
                    <a:gd name="T2" fmla="*/ 1 w 170"/>
                    <a:gd name="T3" fmla="*/ 2 h 5"/>
                    <a:gd name="T4" fmla="*/ 1 w 170"/>
                    <a:gd name="T5" fmla="*/ 2 h 5"/>
                    <a:gd name="T6" fmla="*/ 1 w 170"/>
                    <a:gd name="T7" fmla="*/ 2 h 5"/>
                    <a:gd name="T8" fmla="*/ 1 w 170"/>
                    <a:gd name="T9" fmla="*/ 2 h 5"/>
                    <a:gd name="T10" fmla="*/ 2 w 170"/>
                    <a:gd name="T11" fmla="*/ 1 h 5"/>
                    <a:gd name="T12" fmla="*/ 2 w 170"/>
                    <a:gd name="T13" fmla="*/ 1 h 5"/>
                    <a:gd name="T14" fmla="*/ 4 w 170"/>
                    <a:gd name="T15" fmla="*/ 0 h 5"/>
                    <a:gd name="T16" fmla="*/ 4 w 17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5"/>
                    <a:gd name="T29" fmla="*/ 170 w 17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5">
                      <a:moveTo>
                        <a:pt x="0" y="5"/>
                      </a:moveTo>
                      <a:lnTo>
                        <a:pt x="20" y="3"/>
                      </a:lnTo>
                      <a:lnTo>
                        <a:pt x="42" y="3"/>
                      </a:lnTo>
                      <a:lnTo>
                        <a:pt x="63" y="2"/>
                      </a:lnTo>
                      <a:lnTo>
                        <a:pt x="84" y="2"/>
                      </a:lnTo>
                      <a:lnTo>
                        <a:pt x="105" y="1"/>
                      </a:lnTo>
                      <a:lnTo>
                        <a:pt x="127" y="1"/>
                      </a:lnTo>
                      <a:lnTo>
                        <a:pt x="148" y="0"/>
                      </a:lnTo>
                      <a:lnTo>
                        <a:pt x="170" y="0"/>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7" name="Freeform 265"/>
                <p:cNvSpPr>
                  <a:spLocks/>
                </p:cNvSpPr>
                <p:nvPr/>
              </p:nvSpPr>
              <p:spPr bwMode="auto">
                <a:xfrm>
                  <a:off x="1881" y="880"/>
                  <a:ext cx="107" cy="4"/>
                </a:xfrm>
                <a:custGeom>
                  <a:avLst/>
                  <a:gdLst>
                    <a:gd name="T0" fmla="*/ 0 w 171"/>
                    <a:gd name="T1" fmla="*/ 1 h 7"/>
                    <a:gd name="T2" fmla="*/ 1 w 171"/>
                    <a:gd name="T3" fmla="*/ 1 h 7"/>
                    <a:gd name="T4" fmla="*/ 1 w 171"/>
                    <a:gd name="T5" fmla="*/ 1 h 7"/>
                    <a:gd name="T6" fmla="*/ 2 w 171"/>
                    <a:gd name="T7" fmla="*/ 1 h 7"/>
                    <a:gd name="T8" fmla="*/ 2 w 171"/>
                    <a:gd name="T9" fmla="*/ 1 h 7"/>
                    <a:gd name="T10" fmla="*/ 3 w 171"/>
                    <a:gd name="T11" fmla="*/ 1 h 7"/>
                    <a:gd name="T12" fmla="*/ 3 w 171"/>
                    <a:gd name="T13" fmla="*/ 1 h 7"/>
                    <a:gd name="T14" fmla="*/ 4 w 171"/>
                    <a:gd name="T15" fmla="*/ 0 h 7"/>
                    <a:gd name="T16" fmla="*/ 4 w 17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7"/>
                    <a:gd name="T29" fmla="*/ 171 w 17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7">
                      <a:moveTo>
                        <a:pt x="0" y="7"/>
                      </a:moveTo>
                      <a:lnTo>
                        <a:pt x="20" y="6"/>
                      </a:lnTo>
                      <a:lnTo>
                        <a:pt x="42" y="4"/>
                      </a:lnTo>
                      <a:lnTo>
                        <a:pt x="64" y="3"/>
                      </a:lnTo>
                      <a:lnTo>
                        <a:pt x="85" y="3"/>
                      </a:lnTo>
                      <a:lnTo>
                        <a:pt x="107" y="2"/>
                      </a:lnTo>
                      <a:lnTo>
                        <a:pt x="128" y="1"/>
                      </a:lnTo>
                      <a:lnTo>
                        <a:pt x="150" y="0"/>
                      </a:lnTo>
                      <a:lnTo>
                        <a:pt x="171" y="0"/>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8" name="Freeform 266"/>
                <p:cNvSpPr>
                  <a:spLocks/>
                </p:cNvSpPr>
                <p:nvPr/>
              </p:nvSpPr>
              <p:spPr bwMode="auto">
                <a:xfrm>
                  <a:off x="1988" y="873"/>
                  <a:ext cx="107" cy="7"/>
                </a:xfrm>
                <a:custGeom>
                  <a:avLst/>
                  <a:gdLst>
                    <a:gd name="T0" fmla="*/ 0 w 172"/>
                    <a:gd name="T1" fmla="*/ 1 h 11"/>
                    <a:gd name="T2" fmla="*/ 1 w 172"/>
                    <a:gd name="T3" fmla="*/ 1 h 11"/>
                    <a:gd name="T4" fmla="*/ 1 w 172"/>
                    <a:gd name="T5" fmla="*/ 1 h 11"/>
                    <a:gd name="T6" fmla="*/ 1 w 172"/>
                    <a:gd name="T7" fmla="*/ 1 h 11"/>
                    <a:gd name="T8" fmla="*/ 2 w 172"/>
                    <a:gd name="T9" fmla="*/ 1 h 11"/>
                    <a:gd name="T10" fmla="*/ 2 w 172"/>
                    <a:gd name="T11" fmla="*/ 1 h 11"/>
                    <a:gd name="T12" fmla="*/ 2 w 172"/>
                    <a:gd name="T13" fmla="*/ 1 h 11"/>
                    <a:gd name="T14" fmla="*/ 4 w 172"/>
                    <a:gd name="T15" fmla="*/ 1 h 11"/>
                    <a:gd name="T16" fmla="*/ 4 w 172"/>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11"/>
                    <a:gd name="T29" fmla="*/ 172 w 17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11">
                      <a:moveTo>
                        <a:pt x="0" y="11"/>
                      </a:moveTo>
                      <a:lnTo>
                        <a:pt x="21" y="8"/>
                      </a:lnTo>
                      <a:lnTo>
                        <a:pt x="42" y="7"/>
                      </a:lnTo>
                      <a:lnTo>
                        <a:pt x="64" y="6"/>
                      </a:lnTo>
                      <a:lnTo>
                        <a:pt x="86" y="5"/>
                      </a:lnTo>
                      <a:lnTo>
                        <a:pt x="107" y="3"/>
                      </a:lnTo>
                      <a:lnTo>
                        <a:pt x="129" y="2"/>
                      </a:lnTo>
                      <a:lnTo>
                        <a:pt x="150" y="1"/>
                      </a:lnTo>
                      <a:lnTo>
                        <a:pt x="172" y="0"/>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89" name="Freeform 267"/>
                <p:cNvSpPr>
                  <a:spLocks/>
                </p:cNvSpPr>
                <p:nvPr/>
              </p:nvSpPr>
              <p:spPr bwMode="auto">
                <a:xfrm>
                  <a:off x="2095" y="863"/>
                  <a:ext cx="107" cy="10"/>
                </a:xfrm>
                <a:custGeom>
                  <a:avLst/>
                  <a:gdLst>
                    <a:gd name="T0" fmla="*/ 0 w 172"/>
                    <a:gd name="T1" fmla="*/ 2 h 13"/>
                    <a:gd name="T2" fmla="*/ 1 w 172"/>
                    <a:gd name="T3" fmla="*/ 2 h 13"/>
                    <a:gd name="T4" fmla="*/ 1 w 172"/>
                    <a:gd name="T5" fmla="*/ 2 h 13"/>
                    <a:gd name="T6" fmla="*/ 1 w 172"/>
                    <a:gd name="T7" fmla="*/ 2 h 13"/>
                    <a:gd name="T8" fmla="*/ 2 w 172"/>
                    <a:gd name="T9" fmla="*/ 2 h 13"/>
                    <a:gd name="T10" fmla="*/ 2 w 172"/>
                    <a:gd name="T11" fmla="*/ 2 h 13"/>
                    <a:gd name="T12" fmla="*/ 2 w 172"/>
                    <a:gd name="T13" fmla="*/ 2 h 13"/>
                    <a:gd name="T14" fmla="*/ 4 w 172"/>
                    <a:gd name="T15" fmla="*/ 1 h 13"/>
                    <a:gd name="T16" fmla="*/ 4 w 17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13"/>
                    <a:gd name="T29" fmla="*/ 172 w 17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13">
                      <a:moveTo>
                        <a:pt x="0" y="13"/>
                      </a:moveTo>
                      <a:lnTo>
                        <a:pt x="20" y="10"/>
                      </a:lnTo>
                      <a:lnTo>
                        <a:pt x="42" y="9"/>
                      </a:lnTo>
                      <a:lnTo>
                        <a:pt x="64" y="8"/>
                      </a:lnTo>
                      <a:lnTo>
                        <a:pt x="85" y="6"/>
                      </a:lnTo>
                      <a:lnTo>
                        <a:pt x="107" y="4"/>
                      </a:lnTo>
                      <a:lnTo>
                        <a:pt x="128" y="2"/>
                      </a:lnTo>
                      <a:lnTo>
                        <a:pt x="150" y="1"/>
                      </a:lnTo>
                      <a:lnTo>
                        <a:pt x="172" y="0"/>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90" name="Freeform 268"/>
                <p:cNvSpPr>
                  <a:spLocks/>
                </p:cNvSpPr>
                <p:nvPr/>
              </p:nvSpPr>
              <p:spPr bwMode="auto">
                <a:xfrm>
                  <a:off x="2202" y="854"/>
                  <a:ext cx="105" cy="9"/>
                </a:xfrm>
                <a:custGeom>
                  <a:avLst/>
                  <a:gdLst>
                    <a:gd name="T0" fmla="*/ 0 w 170"/>
                    <a:gd name="T1" fmla="*/ 1 h 16"/>
                    <a:gd name="T2" fmla="*/ 1 w 170"/>
                    <a:gd name="T3" fmla="*/ 1 h 16"/>
                    <a:gd name="T4" fmla="*/ 1 w 170"/>
                    <a:gd name="T5" fmla="*/ 1 h 16"/>
                    <a:gd name="T6" fmla="*/ 1 w 170"/>
                    <a:gd name="T7" fmla="*/ 1 h 16"/>
                    <a:gd name="T8" fmla="*/ 1 w 170"/>
                    <a:gd name="T9" fmla="*/ 1 h 16"/>
                    <a:gd name="T10" fmla="*/ 2 w 170"/>
                    <a:gd name="T11" fmla="*/ 1 h 16"/>
                    <a:gd name="T12" fmla="*/ 2 w 170"/>
                    <a:gd name="T13" fmla="*/ 1 h 16"/>
                    <a:gd name="T14" fmla="*/ 4 w 170"/>
                    <a:gd name="T15" fmla="*/ 1 h 16"/>
                    <a:gd name="T16" fmla="*/ 4 w 17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16"/>
                    <a:gd name="T29" fmla="*/ 170 w 17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16">
                      <a:moveTo>
                        <a:pt x="0" y="16"/>
                      </a:moveTo>
                      <a:lnTo>
                        <a:pt x="20" y="13"/>
                      </a:lnTo>
                      <a:lnTo>
                        <a:pt x="42" y="11"/>
                      </a:lnTo>
                      <a:lnTo>
                        <a:pt x="63" y="10"/>
                      </a:lnTo>
                      <a:lnTo>
                        <a:pt x="83" y="7"/>
                      </a:lnTo>
                      <a:lnTo>
                        <a:pt x="105" y="6"/>
                      </a:lnTo>
                      <a:lnTo>
                        <a:pt x="127" y="4"/>
                      </a:lnTo>
                      <a:lnTo>
                        <a:pt x="148" y="1"/>
                      </a:lnTo>
                      <a:lnTo>
                        <a:pt x="170" y="0"/>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91" name="Freeform 269"/>
                <p:cNvSpPr>
                  <a:spLocks/>
                </p:cNvSpPr>
                <p:nvPr/>
              </p:nvSpPr>
              <p:spPr bwMode="auto">
                <a:xfrm>
                  <a:off x="2307" y="842"/>
                  <a:ext cx="106" cy="12"/>
                </a:xfrm>
                <a:custGeom>
                  <a:avLst/>
                  <a:gdLst>
                    <a:gd name="T0" fmla="*/ 0 w 171"/>
                    <a:gd name="T1" fmla="*/ 1 h 18"/>
                    <a:gd name="T2" fmla="*/ 1 w 171"/>
                    <a:gd name="T3" fmla="*/ 1 h 18"/>
                    <a:gd name="T4" fmla="*/ 1 w 171"/>
                    <a:gd name="T5" fmla="*/ 1 h 18"/>
                    <a:gd name="T6" fmla="*/ 1 w 171"/>
                    <a:gd name="T7" fmla="*/ 1 h 18"/>
                    <a:gd name="T8" fmla="*/ 1 w 171"/>
                    <a:gd name="T9" fmla="*/ 1 h 18"/>
                    <a:gd name="T10" fmla="*/ 2 w 171"/>
                    <a:gd name="T11" fmla="*/ 1 h 18"/>
                    <a:gd name="T12" fmla="*/ 2 w 171"/>
                    <a:gd name="T13" fmla="*/ 1 h 18"/>
                    <a:gd name="T14" fmla="*/ 4 w 171"/>
                    <a:gd name="T15" fmla="*/ 1 h 18"/>
                    <a:gd name="T16" fmla="*/ 4 w 171"/>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18"/>
                    <a:gd name="T29" fmla="*/ 171 w 17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18">
                      <a:moveTo>
                        <a:pt x="0" y="18"/>
                      </a:moveTo>
                      <a:lnTo>
                        <a:pt x="20" y="16"/>
                      </a:lnTo>
                      <a:lnTo>
                        <a:pt x="42" y="13"/>
                      </a:lnTo>
                      <a:lnTo>
                        <a:pt x="63" y="11"/>
                      </a:lnTo>
                      <a:lnTo>
                        <a:pt x="85" y="8"/>
                      </a:lnTo>
                      <a:lnTo>
                        <a:pt x="107" y="6"/>
                      </a:lnTo>
                      <a:lnTo>
                        <a:pt x="128" y="4"/>
                      </a:lnTo>
                      <a:lnTo>
                        <a:pt x="150" y="1"/>
                      </a:lnTo>
                      <a:lnTo>
                        <a:pt x="171" y="0"/>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92" name="Freeform 270"/>
                <p:cNvSpPr>
                  <a:spLocks/>
                </p:cNvSpPr>
                <p:nvPr/>
              </p:nvSpPr>
              <p:spPr bwMode="auto">
                <a:xfrm>
                  <a:off x="2413" y="815"/>
                  <a:ext cx="194" cy="27"/>
                </a:xfrm>
                <a:custGeom>
                  <a:avLst/>
                  <a:gdLst>
                    <a:gd name="T0" fmla="*/ 0 w 313"/>
                    <a:gd name="T1" fmla="*/ 1 h 43"/>
                    <a:gd name="T2" fmla="*/ 1 w 313"/>
                    <a:gd name="T3" fmla="*/ 1 h 43"/>
                    <a:gd name="T4" fmla="*/ 1 w 313"/>
                    <a:gd name="T5" fmla="*/ 1 h 43"/>
                    <a:gd name="T6" fmla="*/ 1 w 313"/>
                    <a:gd name="T7" fmla="*/ 1 h 43"/>
                    <a:gd name="T8" fmla="*/ 1 w 313"/>
                    <a:gd name="T9" fmla="*/ 1 h 43"/>
                    <a:gd name="T10" fmla="*/ 2 w 313"/>
                    <a:gd name="T11" fmla="*/ 1 h 43"/>
                    <a:gd name="T12" fmla="*/ 2 w 313"/>
                    <a:gd name="T13" fmla="*/ 1 h 43"/>
                    <a:gd name="T14" fmla="*/ 4 w 313"/>
                    <a:gd name="T15" fmla="*/ 1 h 43"/>
                    <a:gd name="T16" fmla="*/ 4 w 313"/>
                    <a:gd name="T17" fmla="*/ 1 h 43"/>
                    <a:gd name="T18" fmla="*/ 4 w 313"/>
                    <a:gd name="T19" fmla="*/ 1 h 43"/>
                    <a:gd name="T20" fmla="*/ 4 w 313"/>
                    <a:gd name="T21" fmla="*/ 1 h 43"/>
                    <a:gd name="T22" fmla="*/ 4 w 313"/>
                    <a:gd name="T23" fmla="*/ 1 h 43"/>
                    <a:gd name="T24" fmla="*/ 6 w 313"/>
                    <a:gd name="T25" fmla="*/ 1 h 43"/>
                    <a:gd name="T26" fmla="*/ 6 w 313"/>
                    <a:gd name="T27" fmla="*/ 1 h 43"/>
                    <a:gd name="T28" fmla="*/ 6 w 313"/>
                    <a:gd name="T29" fmla="*/ 1 h 43"/>
                    <a:gd name="T30" fmla="*/ 7 w 313"/>
                    <a:gd name="T31" fmla="*/ 1 h 43"/>
                    <a:gd name="T32" fmla="*/ 7 w 313"/>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3"/>
                    <a:gd name="T52" fmla="*/ 0 h 43"/>
                    <a:gd name="T53" fmla="*/ 313 w 31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3" h="43">
                      <a:moveTo>
                        <a:pt x="0" y="43"/>
                      </a:moveTo>
                      <a:lnTo>
                        <a:pt x="21" y="39"/>
                      </a:lnTo>
                      <a:lnTo>
                        <a:pt x="42" y="37"/>
                      </a:lnTo>
                      <a:lnTo>
                        <a:pt x="64" y="35"/>
                      </a:lnTo>
                      <a:lnTo>
                        <a:pt x="87" y="32"/>
                      </a:lnTo>
                      <a:lnTo>
                        <a:pt x="107" y="29"/>
                      </a:lnTo>
                      <a:lnTo>
                        <a:pt x="129" y="26"/>
                      </a:lnTo>
                      <a:lnTo>
                        <a:pt x="149" y="24"/>
                      </a:lnTo>
                      <a:lnTo>
                        <a:pt x="171" y="21"/>
                      </a:lnTo>
                      <a:lnTo>
                        <a:pt x="190" y="18"/>
                      </a:lnTo>
                      <a:lnTo>
                        <a:pt x="208" y="15"/>
                      </a:lnTo>
                      <a:lnTo>
                        <a:pt x="227" y="13"/>
                      </a:lnTo>
                      <a:lnTo>
                        <a:pt x="245" y="10"/>
                      </a:lnTo>
                      <a:lnTo>
                        <a:pt x="263" y="7"/>
                      </a:lnTo>
                      <a:lnTo>
                        <a:pt x="280" y="4"/>
                      </a:lnTo>
                      <a:lnTo>
                        <a:pt x="297" y="2"/>
                      </a:lnTo>
                      <a:lnTo>
                        <a:pt x="313" y="0"/>
                      </a:lnTo>
                    </a:path>
                  </a:pathLst>
                </a:custGeom>
                <a:grpFill/>
                <a:ln w="0">
                  <a:solidFill>
                    <a:srgbClr val="808080"/>
                  </a:solidFill>
                  <a:prstDash val="sysDash"/>
                  <a:round/>
                  <a:headEnd/>
                  <a:tailEnd/>
                </a:ln>
              </p:spPr>
              <p:txBody>
                <a:bodyPr/>
                <a:lstStyle/>
                <a:p>
                  <a:pPr fontAlgn="auto">
                    <a:spcBef>
                      <a:spcPts val="0"/>
                    </a:spcBef>
                    <a:spcAft>
                      <a:spcPts val="0"/>
                    </a:spcAft>
                    <a:defRPr/>
                  </a:pPr>
                  <a:endParaRPr lang="sv-SE" dirty="0">
                    <a:latin typeface="+mn-lt"/>
                    <a:cs typeface="+mn-cs"/>
                  </a:endParaRPr>
                </a:p>
              </p:txBody>
            </p:sp>
            <p:sp>
              <p:nvSpPr>
                <p:cNvPr id="293" name="Oval 271"/>
                <p:cNvSpPr>
                  <a:spLocks noChangeArrowheads="1"/>
                </p:cNvSpPr>
                <p:nvPr/>
              </p:nvSpPr>
              <p:spPr bwMode="auto">
                <a:xfrm>
                  <a:off x="1645" y="1226"/>
                  <a:ext cx="118" cy="125"/>
                </a:xfrm>
                <a:prstGeom prst="ellipse">
                  <a:avLst/>
                </a:prstGeom>
                <a:solidFill>
                  <a:srgbClr val="CC00FF"/>
                </a:solidFill>
                <a:ln w="12700">
                  <a:solidFill>
                    <a:srgbClr val="CC00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294" name="Oval 272"/>
                <p:cNvSpPr>
                  <a:spLocks noChangeArrowheads="1"/>
                </p:cNvSpPr>
                <p:nvPr/>
              </p:nvSpPr>
              <p:spPr bwMode="auto">
                <a:xfrm>
                  <a:off x="2121" y="1600"/>
                  <a:ext cx="120" cy="125"/>
                </a:xfrm>
                <a:prstGeom prst="ellipse">
                  <a:avLst/>
                </a:prstGeom>
                <a:solidFill>
                  <a:srgbClr val="CC00FF"/>
                </a:solidFill>
                <a:ln w="12700">
                  <a:solidFill>
                    <a:srgbClr val="CC00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295" name="Oval 273"/>
                <p:cNvSpPr>
                  <a:spLocks noChangeArrowheads="1"/>
                </p:cNvSpPr>
                <p:nvPr/>
              </p:nvSpPr>
              <p:spPr bwMode="auto">
                <a:xfrm>
                  <a:off x="1823" y="1725"/>
                  <a:ext cx="120" cy="125"/>
                </a:xfrm>
                <a:prstGeom prst="ellipse">
                  <a:avLst/>
                </a:prstGeom>
                <a:solidFill>
                  <a:srgbClr val="CC00FF"/>
                </a:solidFill>
                <a:ln w="12700">
                  <a:solidFill>
                    <a:srgbClr val="CC00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296" name="Oval 274"/>
                <p:cNvSpPr>
                  <a:spLocks noChangeArrowheads="1"/>
                </p:cNvSpPr>
                <p:nvPr/>
              </p:nvSpPr>
              <p:spPr bwMode="auto">
                <a:xfrm>
                  <a:off x="1882" y="1351"/>
                  <a:ext cx="120" cy="124"/>
                </a:xfrm>
                <a:prstGeom prst="ellipse">
                  <a:avLst/>
                </a:prstGeom>
                <a:solidFill>
                  <a:srgbClr val="CC00FF"/>
                </a:solidFill>
                <a:ln w="12700">
                  <a:solidFill>
                    <a:srgbClr val="CC00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297" name="Oval 275"/>
                <p:cNvSpPr>
                  <a:spLocks noChangeArrowheads="1"/>
                </p:cNvSpPr>
                <p:nvPr/>
              </p:nvSpPr>
              <p:spPr bwMode="auto">
                <a:xfrm>
                  <a:off x="2121" y="1413"/>
                  <a:ext cx="120" cy="125"/>
                </a:xfrm>
                <a:prstGeom prst="ellipse">
                  <a:avLst/>
                </a:prstGeom>
                <a:solidFill>
                  <a:srgbClr val="3399FF"/>
                </a:solidFill>
                <a:ln w="12700">
                  <a:solidFill>
                    <a:srgbClr val="3399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298" name="Oval 276"/>
                <p:cNvSpPr>
                  <a:spLocks noChangeArrowheads="1"/>
                </p:cNvSpPr>
                <p:nvPr/>
              </p:nvSpPr>
              <p:spPr bwMode="auto">
                <a:xfrm>
                  <a:off x="1474" y="1706"/>
                  <a:ext cx="120" cy="125"/>
                </a:xfrm>
                <a:prstGeom prst="ellipse">
                  <a:avLst/>
                </a:prstGeom>
                <a:solidFill>
                  <a:srgbClr val="3399FF"/>
                </a:solidFill>
                <a:ln w="12700">
                  <a:solidFill>
                    <a:srgbClr val="3399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299" name="Oval 277"/>
                <p:cNvSpPr>
                  <a:spLocks noChangeArrowheads="1"/>
                </p:cNvSpPr>
                <p:nvPr/>
              </p:nvSpPr>
              <p:spPr bwMode="auto">
                <a:xfrm>
                  <a:off x="1746" y="1933"/>
                  <a:ext cx="119" cy="125"/>
                </a:xfrm>
                <a:prstGeom prst="ellipse">
                  <a:avLst/>
                </a:prstGeom>
                <a:solidFill>
                  <a:srgbClr val="3399FF"/>
                </a:solidFill>
                <a:ln w="12700">
                  <a:solidFill>
                    <a:srgbClr val="3399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300" name="Oval 278"/>
                <p:cNvSpPr>
                  <a:spLocks noChangeArrowheads="1"/>
                </p:cNvSpPr>
                <p:nvPr/>
              </p:nvSpPr>
              <p:spPr bwMode="auto">
                <a:xfrm>
                  <a:off x="1882" y="1525"/>
                  <a:ext cx="119" cy="125"/>
                </a:xfrm>
                <a:prstGeom prst="ellipse">
                  <a:avLst/>
                </a:prstGeom>
                <a:solidFill>
                  <a:srgbClr val="3399FF"/>
                </a:solidFill>
                <a:ln w="12700">
                  <a:solidFill>
                    <a:srgbClr val="3399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301" name="Rectangle 289"/>
                <p:cNvSpPr>
                  <a:spLocks noChangeArrowheads="1"/>
                </p:cNvSpPr>
                <p:nvPr/>
              </p:nvSpPr>
              <p:spPr bwMode="auto">
                <a:xfrm>
                  <a:off x="2538" y="901"/>
                  <a:ext cx="122" cy="98"/>
                </a:xfrm>
                <a:prstGeom prst="rect">
                  <a:avLst/>
                </a:prstGeom>
                <a:grpFill/>
                <a:ln w="9525">
                  <a:noFill/>
                  <a:miter lim="800000"/>
                  <a:headEnd/>
                  <a:tailEnd/>
                </a:ln>
              </p:spPr>
              <p:txBody>
                <a:bodyPr wrap="none" lIns="0" tIns="0" rIns="0" bIns="0">
                  <a:spAutoFit/>
                </a:bodyPr>
                <a:lstStyle/>
                <a:p>
                  <a:pPr eaLnBrk="0" fontAlgn="auto" hangingPunct="0">
                    <a:spcBef>
                      <a:spcPts val="0"/>
                    </a:spcBef>
                    <a:spcAft>
                      <a:spcPts val="0"/>
                    </a:spcAft>
                    <a:defRPr/>
                  </a:pPr>
                  <a:r>
                    <a:rPr lang="en-GB" sz="900" dirty="0">
                      <a:solidFill>
                        <a:srgbClr val="000000"/>
                      </a:solidFill>
                      <a:latin typeface="+mn-lt"/>
                      <a:cs typeface="+mn-cs"/>
                    </a:rPr>
                    <a:t> 66°</a:t>
                  </a:r>
                  <a:endParaRPr lang="en-GB" sz="900" b="1" dirty="0">
                    <a:latin typeface="+mn-lt"/>
                    <a:cs typeface="+mn-cs"/>
                  </a:endParaRPr>
                </a:p>
              </p:txBody>
            </p:sp>
            <p:sp>
              <p:nvSpPr>
                <p:cNvPr id="302" name="Rectangle 290"/>
                <p:cNvSpPr>
                  <a:spLocks noChangeArrowheads="1"/>
                </p:cNvSpPr>
                <p:nvPr/>
              </p:nvSpPr>
              <p:spPr bwMode="auto">
                <a:xfrm>
                  <a:off x="2537" y="338"/>
                  <a:ext cx="122" cy="98"/>
                </a:xfrm>
                <a:prstGeom prst="rect">
                  <a:avLst/>
                </a:prstGeom>
                <a:grpFill/>
                <a:ln w="9525">
                  <a:noFill/>
                  <a:miter lim="800000"/>
                  <a:headEnd/>
                  <a:tailEnd/>
                </a:ln>
              </p:spPr>
              <p:txBody>
                <a:bodyPr wrap="none" lIns="0" tIns="0" rIns="0" bIns="0">
                  <a:spAutoFit/>
                </a:bodyPr>
                <a:lstStyle/>
                <a:p>
                  <a:pPr eaLnBrk="0" fontAlgn="auto" hangingPunct="0">
                    <a:spcBef>
                      <a:spcPts val="0"/>
                    </a:spcBef>
                    <a:spcAft>
                      <a:spcPts val="0"/>
                    </a:spcAft>
                    <a:defRPr/>
                  </a:pPr>
                  <a:r>
                    <a:rPr lang="en-GB" sz="900" dirty="0">
                      <a:solidFill>
                        <a:srgbClr val="000000"/>
                      </a:solidFill>
                      <a:latin typeface="+mn-lt"/>
                      <a:cs typeface="+mn-cs"/>
                    </a:rPr>
                    <a:t> 68°</a:t>
                  </a:r>
                  <a:endParaRPr lang="en-GB" sz="900" b="1" dirty="0">
                    <a:latin typeface="+mn-lt"/>
                    <a:cs typeface="+mn-cs"/>
                  </a:endParaRPr>
                </a:p>
              </p:txBody>
            </p:sp>
            <p:sp>
              <p:nvSpPr>
                <p:cNvPr id="303" name="Rectangle 291"/>
                <p:cNvSpPr>
                  <a:spLocks noChangeArrowheads="1"/>
                </p:cNvSpPr>
                <p:nvPr/>
              </p:nvSpPr>
              <p:spPr bwMode="auto">
                <a:xfrm>
                  <a:off x="2360" y="1475"/>
                  <a:ext cx="122" cy="98"/>
                </a:xfrm>
                <a:prstGeom prst="rect">
                  <a:avLst/>
                </a:prstGeom>
                <a:grpFill/>
                <a:ln w="9525">
                  <a:noFill/>
                  <a:miter lim="800000"/>
                  <a:headEnd/>
                  <a:tailEnd/>
                </a:ln>
              </p:spPr>
              <p:txBody>
                <a:bodyPr wrap="none" lIns="0" tIns="0" rIns="0" bIns="0">
                  <a:spAutoFit/>
                </a:bodyPr>
                <a:lstStyle/>
                <a:p>
                  <a:pPr eaLnBrk="0" fontAlgn="auto" hangingPunct="0">
                    <a:spcBef>
                      <a:spcPts val="0"/>
                    </a:spcBef>
                    <a:spcAft>
                      <a:spcPts val="0"/>
                    </a:spcAft>
                    <a:defRPr/>
                  </a:pPr>
                  <a:r>
                    <a:rPr lang="en-GB" sz="900" dirty="0">
                      <a:solidFill>
                        <a:srgbClr val="000000"/>
                      </a:solidFill>
                      <a:latin typeface="+mn-lt"/>
                      <a:cs typeface="+mn-cs"/>
                    </a:rPr>
                    <a:t> 64°</a:t>
                  </a:r>
                  <a:endParaRPr lang="en-GB" sz="900" b="1" dirty="0">
                    <a:latin typeface="+mn-lt"/>
                    <a:cs typeface="+mn-cs"/>
                  </a:endParaRPr>
                </a:p>
              </p:txBody>
            </p:sp>
            <p:sp>
              <p:nvSpPr>
                <p:cNvPr id="304" name="Rectangle 292"/>
                <p:cNvSpPr>
                  <a:spLocks noChangeArrowheads="1"/>
                </p:cNvSpPr>
                <p:nvPr/>
              </p:nvSpPr>
              <p:spPr bwMode="auto">
                <a:xfrm>
                  <a:off x="2241" y="2086"/>
                  <a:ext cx="122" cy="98"/>
                </a:xfrm>
                <a:prstGeom prst="rect">
                  <a:avLst/>
                </a:prstGeom>
                <a:grpFill/>
                <a:ln w="9525">
                  <a:noFill/>
                  <a:miter lim="800000"/>
                  <a:headEnd/>
                  <a:tailEnd/>
                </a:ln>
              </p:spPr>
              <p:txBody>
                <a:bodyPr wrap="none" lIns="0" tIns="0" rIns="0" bIns="0">
                  <a:spAutoFit/>
                </a:bodyPr>
                <a:lstStyle/>
                <a:p>
                  <a:pPr eaLnBrk="0" fontAlgn="auto" hangingPunct="0">
                    <a:spcBef>
                      <a:spcPts val="0"/>
                    </a:spcBef>
                    <a:spcAft>
                      <a:spcPts val="0"/>
                    </a:spcAft>
                    <a:defRPr/>
                  </a:pPr>
                  <a:r>
                    <a:rPr lang="en-GB" sz="900" dirty="0">
                      <a:solidFill>
                        <a:srgbClr val="000000"/>
                      </a:solidFill>
                      <a:latin typeface="+mn-lt"/>
                      <a:cs typeface="+mn-cs"/>
                    </a:rPr>
                    <a:t> 62°</a:t>
                  </a:r>
                  <a:endParaRPr lang="en-GB" sz="900" b="1" dirty="0">
                    <a:latin typeface="+mn-lt"/>
                    <a:cs typeface="+mn-cs"/>
                  </a:endParaRPr>
                </a:p>
              </p:txBody>
            </p:sp>
            <p:sp>
              <p:nvSpPr>
                <p:cNvPr id="305" name="Rectangle 293"/>
                <p:cNvSpPr>
                  <a:spLocks noChangeArrowheads="1"/>
                </p:cNvSpPr>
                <p:nvPr/>
              </p:nvSpPr>
              <p:spPr bwMode="auto">
                <a:xfrm>
                  <a:off x="2121" y="2649"/>
                  <a:ext cx="122" cy="98"/>
                </a:xfrm>
                <a:prstGeom prst="rect">
                  <a:avLst/>
                </a:prstGeom>
                <a:grpFill/>
                <a:ln w="9525">
                  <a:noFill/>
                  <a:miter lim="800000"/>
                  <a:headEnd/>
                  <a:tailEnd/>
                </a:ln>
              </p:spPr>
              <p:txBody>
                <a:bodyPr wrap="none" lIns="0" tIns="0" rIns="0" bIns="0">
                  <a:spAutoFit/>
                </a:bodyPr>
                <a:lstStyle/>
                <a:p>
                  <a:pPr eaLnBrk="0" fontAlgn="auto" hangingPunct="0">
                    <a:spcBef>
                      <a:spcPts val="0"/>
                    </a:spcBef>
                    <a:spcAft>
                      <a:spcPts val="0"/>
                    </a:spcAft>
                    <a:defRPr/>
                  </a:pPr>
                  <a:r>
                    <a:rPr lang="en-GB" sz="900" dirty="0">
                      <a:solidFill>
                        <a:srgbClr val="000000"/>
                      </a:solidFill>
                      <a:latin typeface="+mn-lt"/>
                      <a:cs typeface="+mn-cs"/>
                    </a:rPr>
                    <a:t> 60°</a:t>
                  </a:r>
                  <a:endParaRPr lang="en-GB" sz="900" b="1" dirty="0">
                    <a:latin typeface="+mn-lt"/>
                    <a:cs typeface="+mn-cs"/>
                  </a:endParaRPr>
                </a:p>
              </p:txBody>
            </p:sp>
            <p:sp>
              <p:nvSpPr>
                <p:cNvPr id="306" name="Rectangle 294"/>
                <p:cNvSpPr>
                  <a:spLocks noChangeArrowheads="1"/>
                </p:cNvSpPr>
                <p:nvPr/>
              </p:nvSpPr>
              <p:spPr bwMode="auto">
                <a:xfrm>
                  <a:off x="1882" y="3210"/>
                  <a:ext cx="122" cy="98"/>
                </a:xfrm>
                <a:prstGeom prst="rect">
                  <a:avLst/>
                </a:prstGeom>
                <a:grpFill/>
                <a:ln w="9525">
                  <a:noFill/>
                  <a:miter lim="800000"/>
                  <a:headEnd/>
                  <a:tailEnd/>
                </a:ln>
              </p:spPr>
              <p:txBody>
                <a:bodyPr wrap="none" lIns="0" tIns="0" rIns="0" bIns="0">
                  <a:spAutoFit/>
                </a:bodyPr>
                <a:lstStyle/>
                <a:p>
                  <a:pPr eaLnBrk="0" fontAlgn="auto" hangingPunct="0">
                    <a:spcBef>
                      <a:spcPts val="0"/>
                    </a:spcBef>
                    <a:spcAft>
                      <a:spcPts val="0"/>
                    </a:spcAft>
                    <a:defRPr/>
                  </a:pPr>
                  <a:r>
                    <a:rPr lang="en-GB" sz="900" dirty="0">
                      <a:solidFill>
                        <a:srgbClr val="000000"/>
                      </a:solidFill>
                      <a:latin typeface="+mn-lt"/>
                      <a:cs typeface="+mn-cs"/>
                    </a:rPr>
                    <a:t> 58°</a:t>
                  </a:r>
                  <a:endParaRPr lang="en-GB" sz="900" b="1" dirty="0">
                    <a:latin typeface="+mn-lt"/>
                    <a:cs typeface="+mn-cs"/>
                  </a:endParaRPr>
                </a:p>
              </p:txBody>
            </p:sp>
            <p:sp>
              <p:nvSpPr>
                <p:cNvPr id="307" name="Rectangle 295"/>
                <p:cNvSpPr>
                  <a:spLocks noChangeArrowheads="1"/>
                </p:cNvSpPr>
                <p:nvPr/>
              </p:nvSpPr>
              <p:spPr bwMode="auto">
                <a:xfrm>
                  <a:off x="1763" y="3773"/>
                  <a:ext cx="122" cy="98"/>
                </a:xfrm>
                <a:prstGeom prst="rect">
                  <a:avLst/>
                </a:prstGeom>
                <a:grpFill/>
                <a:ln w="9525">
                  <a:noFill/>
                  <a:miter lim="800000"/>
                  <a:headEnd/>
                  <a:tailEnd/>
                </a:ln>
              </p:spPr>
              <p:txBody>
                <a:bodyPr wrap="none" lIns="0" tIns="0" rIns="0" bIns="0">
                  <a:spAutoFit/>
                </a:bodyPr>
                <a:lstStyle/>
                <a:p>
                  <a:pPr eaLnBrk="0" fontAlgn="auto" hangingPunct="0">
                    <a:spcBef>
                      <a:spcPts val="0"/>
                    </a:spcBef>
                    <a:spcAft>
                      <a:spcPts val="0"/>
                    </a:spcAft>
                    <a:defRPr/>
                  </a:pPr>
                  <a:r>
                    <a:rPr lang="en-GB" sz="900" dirty="0">
                      <a:solidFill>
                        <a:srgbClr val="000000"/>
                      </a:solidFill>
                      <a:latin typeface="+mn-lt"/>
                      <a:cs typeface="+mn-cs"/>
                    </a:rPr>
                    <a:t> 56°</a:t>
                  </a:r>
                  <a:endParaRPr lang="en-GB" sz="900" b="1" dirty="0">
                    <a:latin typeface="+mn-lt"/>
                    <a:cs typeface="+mn-cs"/>
                  </a:endParaRPr>
                </a:p>
              </p:txBody>
            </p:sp>
            <p:sp>
              <p:nvSpPr>
                <p:cNvPr id="308" name="Oval 296"/>
                <p:cNvSpPr>
                  <a:spLocks noChangeArrowheads="1"/>
                </p:cNvSpPr>
                <p:nvPr/>
              </p:nvSpPr>
              <p:spPr bwMode="auto">
                <a:xfrm>
                  <a:off x="1655" y="1661"/>
                  <a:ext cx="118" cy="125"/>
                </a:xfrm>
                <a:prstGeom prst="ellipse">
                  <a:avLst/>
                </a:prstGeom>
                <a:solidFill>
                  <a:srgbClr val="66FF66"/>
                </a:solidFill>
                <a:ln w="12700">
                  <a:solidFill>
                    <a:srgbClr val="66FF66"/>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309" name="Oval 297"/>
                <p:cNvSpPr>
                  <a:spLocks noChangeArrowheads="1"/>
                </p:cNvSpPr>
                <p:nvPr/>
              </p:nvSpPr>
              <p:spPr bwMode="auto">
                <a:xfrm>
                  <a:off x="1701" y="2115"/>
                  <a:ext cx="118" cy="125"/>
                </a:xfrm>
                <a:prstGeom prst="ellipse">
                  <a:avLst/>
                </a:prstGeom>
                <a:solidFill>
                  <a:srgbClr val="66FF66"/>
                </a:solidFill>
                <a:ln w="12700">
                  <a:solidFill>
                    <a:srgbClr val="66FF66"/>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310" name="Oval 298"/>
                <p:cNvSpPr>
                  <a:spLocks noChangeArrowheads="1"/>
                </p:cNvSpPr>
                <p:nvPr/>
              </p:nvSpPr>
              <p:spPr bwMode="auto">
                <a:xfrm>
                  <a:off x="1383" y="2115"/>
                  <a:ext cx="118" cy="125"/>
                </a:xfrm>
                <a:prstGeom prst="ellipse">
                  <a:avLst/>
                </a:prstGeom>
                <a:solidFill>
                  <a:srgbClr val="66FF66"/>
                </a:solidFill>
                <a:ln w="12700">
                  <a:solidFill>
                    <a:srgbClr val="66FF66"/>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311" name="Oval 299"/>
                <p:cNvSpPr>
                  <a:spLocks noChangeArrowheads="1"/>
                </p:cNvSpPr>
                <p:nvPr/>
              </p:nvSpPr>
              <p:spPr bwMode="auto">
                <a:xfrm>
                  <a:off x="1519" y="1933"/>
                  <a:ext cx="118" cy="125"/>
                </a:xfrm>
                <a:prstGeom prst="ellipse">
                  <a:avLst/>
                </a:prstGeom>
                <a:solidFill>
                  <a:srgbClr val="66FF66"/>
                </a:solidFill>
                <a:ln w="12700">
                  <a:solidFill>
                    <a:srgbClr val="66FF66"/>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312" name="Oval 300"/>
                <p:cNvSpPr>
                  <a:spLocks noChangeArrowheads="1"/>
                </p:cNvSpPr>
                <p:nvPr/>
              </p:nvSpPr>
              <p:spPr bwMode="auto">
                <a:xfrm>
                  <a:off x="1655" y="1434"/>
                  <a:ext cx="118" cy="125"/>
                </a:xfrm>
                <a:prstGeom prst="ellipse">
                  <a:avLst/>
                </a:prstGeom>
                <a:solidFill>
                  <a:srgbClr val="3399FF"/>
                </a:solidFill>
                <a:ln w="12700">
                  <a:solidFill>
                    <a:srgbClr val="3399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313" name="Oval 301"/>
                <p:cNvSpPr>
                  <a:spLocks noChangeArrowheads="1"/>
                </p:cNvSpPr>
                <p:nvPr/>
              </p:nvSpPr>
              <p:spPr bwMode="auto">
                <a:xfrm>
                  <a:off x="1973" y="1117"/>
                  <a:ext cx="118" cy="125"/>
                </a:xfrm>
                <a:prstGeom prst="ellipse">
                  <a:avLst/>
                </a:prstGeom>
                <a:solidFill>
                  <a:srgbClr val="CC00FF"/>
                </a:solidFill>
                <a:ln w="12700">
                  <a:solidFill>
                    <a:srgbClr val="CC00FF"/>
                  </a:solidFill>
                  <a:round/>
                  <a:headEnd type="none" w="sm" len="sm"/>
                  <a:tailEnd type="none" w="sm" len="sm"/>
                </a:ln>
              </p:spPr>
              <p:txBody>
                <a:bodyPr wrap="none" anchor="ctr"/>
                <a:lstStyle/>
                <a:p>
                  <a:pPr fontAlgn="auto">
                    <a:spcBef>
                      <a:spcPts val="0"/>
                    </a:spcBef>
                    <a:spcAft>
                      <a:spcPts val="0"/>
                    </a:spcAft>
                    <a:defRPr/>
                  </a:pPr>
                  <a:endParaRPr lang="sv-SE" dirty="0">
                    <a:latin typeface="+mn-lt"/>
                    <a:cs typeface="+mn-cs"/>
                  </a:endParaRPr>
                </a:p>
              </p:txBody>
            </p:sp>
            <p:sp>
              <p:nvSpPr>
                <p:cNvPr id="314" name="Line 307"/>
                <p:cNvSpPr>
                  <a:spLocks noChangeShapeType="1"/>
                </p:cNvSpPr>
                <p:nvPr/>
              </p:nvSpPr>
              <p:spPr bwMode="auto">
                <a:xfrm flipH="1" flipV="1">
                  <a:off x="1973" y="1434"/>
                  <a:ext cx="181" cy="182"/>
                </a:xfrm>
                <a:prstGeom prst="line">
                  <a:avLst/>
                </a:prstGeom>
                <a:solidFill>
                  <a:srgbClr val="CC00FF"/>
                </a:solidFill>
                <a:ln w="19050">
                  <a:solidFill>
                    <a:srgbClr val="CC00FF"/>
                  </a:solidFill>
                  <a:round/>
                  <a:headEnd/>
                  <a:tailEnd/>
                </a:ln>
              </p:spPr>
              <p:txBody>
                <a:bodyPr wrap="none"/>
                <a:lstStyle/>
                <a:p>
                  <a:pPr fontAlgn="auto">
                    <a:spcBef>
                      <a:spcPts val="0"/>
                    </a:spcBef>
                    <a:spcAft>
                      <a:spcPts val="0"/>
                    </a:spcAft>
                    <a:defRPr/>
                  </a:pPr>
                  <a:endParaRPr lang="sv-SE" dirty="0">
                    <a:latin typeface="+mn-lt"/>
                    <a:cs typeface="+mn-cs"/>
                  </a:endParaRPr>
                </a:p>
              </p:txBody>
            </p:sp>
            <p:sp>
              <p:nvSpPr>
                <p:cNvPr id="315" name="Line 308"/>
                <p:cNvSpPr>
                  <a:spLocks noChangeShapeType="1"/>
                </p:cNvSpPr>
                <p:nvPr/>
              </p:nvSpPr>
              <p:spPr bwMode="auto">
                <a:xfrm flipH="1">
                  <a:off x="1746" y="1207"/>
                  <a:ext cx="227" cy="91"/>
                </a:xfrm>
                <a:prstGeom prst="line">
                  <a:avLst/>
                </a:prstGeom>
                <a:solidFill>
                  <a:srgbClr val="CC00FF"/>
                </a:solidFill>
                <a:ln w="19050">
                  <a:solidFill>
                    <a:srgbClr val="CC00FF"/>
                  </a:solidFill>
                  <a:round/>
                  <a:headEnd/>
                  <a:tailEnd/>
                </a:ln>
              </p:spPr>
              <p:txBody>
                <a:bodyPr wrap="none"/>
                <a:lstStyle/>
                <a:p>
                  <a:pPr fontAlgn="auto">
                    <a:spcBef>
                      <a:spcPts val="0"/>
                    </a:spcBef>
                    <a:spcAft>
                      <a:spcPts val="0"/>
                    </a:spcAft>
                    <a:defRPr/>
                  </a:pPr>
                  <a:endParaRPr lang="sv-SE" dirty="0">
                    <a:latin typeface="+mn-lt"/>
                    <a:cs typeface="+mn-cs"/>
                  </a:endParaRPr>
                </a:p>
              </p:txBody>
            </p:sp>
            <p:sp>
              <p:nvSpPr>
                <p:cNvPr id="316" name="Line 309"/>
                <p:cNvSpPr>
                  <a:spLocks noChangeShapeType="1"/>
                </p:cNvSpPr>
                <p:nvPr/>
              </p:nvSpPr>
              <p:spPr bwMode="auto">
                <a:xfrm flipV="1">
                  <a:off x="1927" y="1207"/>
                  <a:ext cx="91" cy="181"/>
                </a:xfrm>
                <a:prstGeom prst="line">
                  <a:avLst/>
                </a:prstGeom>
                <a:solidFill>
                  <a:srgbClr val="CC00FF"/>
                </a:solidFill>
                <a:ln w="19050">
                  <a:solidFill>
                    <a:srgbClr val="CC00FF"/>
                  </a:solidFill>
                  <a:round/>
                  <a:headEnd/>
                  <a:tailEnd/>
                </a:ln>
              </p:spPr>
              <p:txBody>
                <a:bodyPr wrap="none"/>
                <a:lstStyle/>
                <a:p>
                  <a:pPr fontAlgn="auto">
                    <a:spcBef>
                      <a:spcPts val="0"/>
                    </a:spcBef>
                    <a:spcAft>
                      <a:spcPts val="0"/>
                    </a:spcAft>
                    <a:defRPr/>
                  </a:pPr>
                  <a:endParaRPr lang="sv-SE" dirty="0">
                    <a:latin typeface="+mn-lt"/>
                    <a:cs typeface="+mn-cs"/>
                  </a:endParaRPr>
                </a:p>
              </p:txBody>
            </p:sp>
            <p:sp>
              <p:nvSpPr>
                <p:cNvPr id="317" name="Line 310"/>
                <p:cNvSpPr>
                  <a:spLocks noChangeShapeType="1"/>
                </p:cNvSpPr>
                <p:nvPr/>
              </p:nvSpPr>
              <p:spPr bwMode="auto">
                <a:xfrm flipV="1">
                  <a:off x="1927" y="1661"/>
                  <a:ext cx="227" cy="91"/>
                </a:xfrm>
                <a:prstGeom prst="line">
                  <a:avLst/>
                </a:prstGeom>
                <a:solidFill>
                  <a:srgbClr val="CC00FF"/>
                </a:solidFill>
                <a:ln w="19050">
                  <a:solidFill>
                    <a:srgbClr val="CC00FF"/>
                  </a:solidFill>
                  <a:round/>
                  <a:headEnd/>
                  <a:tailEnd/>
                </a:ln>
              </p:spPr>
              <p:txBody>
                <a:bodyPr wrap="none"/>
                <a:lstStyle/>
                <a:p>
                  <a:pPr fontAlgn="auto">
                    <a:spcBef>
                      <a:spcPts val="0"/>
                    </a:spcBef>
                    <a:spcAft>
                      <a:spcPts val="0"/>
                    </a:spcAft>
                    <a:defRPr/>
                  </a:pPr>
                  <a:endParaRPr lang="sv-SE" dirty="0">
                    <a:latin typeface="+mn-lt"/>
                    <a:cs typeface="+mn-cs"/>
                  </a:endParaRPr>
                </a:p>
              </p:txBody>
            </p:sp>
            <p:grpSp>
              <p:nvGrpSpPr>
                <p:cNvPr id="6" name="Group 319"/>
                <p:cNvGrpSpPr>
                  <a:grpSpLocks/>
                </p:cNvGrpSpPr>
                <p:nvPr/>
              </p:nvGrpSpPr>
              <p:grpSpPr bwMode="auto">
                <a:xfrm>
                  <a:off x="1474" y="1752"/>
                  <a:ext cx="227" cy="408"/>
                  <a:chOff x="1474" y="1752"/>
                  <a:chExt cx="227" cy="408"/>
                </a:xfrm>
                <a:grpFill/>
              </p:grpSpPr>
              <p:sp>
                <p:nvSpPr>
                  <p:cNvPr id="323" name="Line 313"/>
                  <p:cNvSpPr>
                    <a:spLocks noChangeShapeType="1"/>
                  </p:cNvSpPr>
                  <p:nvPr/>
                </p:nvSpPr>
                <p:spPr bwMode="auto">
                  <a:xfrm flipH="1" flipV="1">
                    <a:off x="1474" y="2160"/>
                    <a:ext cx="227" cy="0"/>
                  </a:xfrm>
                  <a:prstGeom prst="line">
                    <a:avLst/>
                  </a:prstGeom>
                  <a:solidFill>
                    <a:srgbClr val="66FF66"/>
                  </a:solidFill>
                  <a:ln w="19050">
                    <a:solidFill>
                      <a:srgbClr val="66FF66"/>
                    </a:solidFill>
                    <a:round/>
                    <a:headEnd/>
                    <a:tailEnd/>
                  </a:ln>
                </p:spPr>
                <p:txBody>
                  <a:bodyPr wrap="none"/>
                  <a:lstStyle/>
                  <a:p>
                    <a:pPr fontAlgn="auto">
                      <a:spcBef>
                        <a:spcPts val="0"/>
                      </a:spcBef>
                      <a:spcAft>
                        <a:spcPts val="0"/>
                      </a:spcAft>
                      <a:defRPr/>
                    </a:pPr>
                    <a:endParaRPr lang="sv-SE" dirty="0">
                      <a:latin typeface="+mn-lt"/>
                      <a:cs typeface="+mn-cs"/>
                    </a:endParaRPr>
                  </a:p>
                </p:txBody>
              </p:sp>
              <p:sp>
                <p:nvSpPr>
                  <p:cNvPr id="324" name="Line 314"/>
                  <p:cNvSpPr>
                    <a:spLocks noChangeShapeType="1"/>
                  </p:cNvSpPr>
                  <p:nvPr/>
                </p:nvSpPr>
                <p:spPr bwMode="auto">
                  <a:xfrm flipH="1">
                    <a:off x="1565" y="1752"/>
                    <a:ext cx="136" cy="227"/>
                  </a:xfrm>
                  <a:prstGeom prst="line">
                    <a:avLst/>
                  </a:prstGeom>
                  <a:solidFill>
                    <a:srgbClr val="66FF66"/>
                  </a:solidFill>
                  <a:ln w="19050">
                    <a:solidFill>
                      <a:srgbClr val="66FF66"/>
                    </a:solidFill>
                    <a:round/>
                    <a:headEnd/>
                    <a:tailEnd/>
                  </a:ln>
                </p:spPr>
                <p:txBody>
                  <a:bodyPr wrap="none"/>
                  <a:lstStyle/>
                  <a:p>
                    <a:pPr fontAlgn="auto">
                      <a:spcBef>
                        <a:spcPts val="0"/>
                      </a:spcBef>
                      <a:spcAft>
                        <a:spcPts val="0"/>
                      </a:spcAft>
                      <a:defRPr/>
                    </a:pPr>
                    <a:endParaRPr lang="sv-SE" dirty="0">
                      <a:latin typeface="+mn-lt"/>
                      <a:cs typeface="+mn-cs"/>
                    </a:endParaRPr>
                  </a:p>
                </p:txBody>
              </p:sp>
              <p:sp>
                <p:nvSpPr>
                  <p:cNvPr id="325" name="Line 317"/>
                  <p:cNvSpPr>
                    <a:spLocks noChangeShapeType="1"/>
                  </p:cNvSpPr>
                  <p:nvPr/>
                </p:nvSpPr>
                <p:spPr bwMode="auto">
                  <a:xfrm flipH="1">
                    <a:off x="1474" y="2024"/>
                    <a:ext cx="91" cy="136"/>
                  </a:xfrm>
                  <a:prstGeom prst="line">
                    <a:avLst/>
                  </a:prstGeom>
                  <a:solidFill>
                    <a:srgbClr val="66FF66"/>
                  </a:solidFill>
                  <a:ln w="19050">
                    <a:solidFill>
                      <a:srgbClr val="66FF66"/>
                    </a:solidFill>
                    <a:round/>
                    <a:headEnd/>
                    <a:tailEnd/>
                  </a:ln>
                </p:spPr>
                <p:txBody>
                  <a:bodyPr wrap="none"/>
                  <a:lstStyle/>
                  <a:p>
                    <a:pPr fontAlgn="auto">
                      <a:spcBef>
                        <a:spcPts val="0"/>
                      </a:spcBef>
                      <a:spcAft>
                        <a:spcPts val="0"/>
                      </a:spcAft>
                      <a:defRPr/>
                    </a:pPr>
                    <a:endParaRPr lang="sv-SE" dirty="0">
                      <a:latin typeface="+mn-lt"/>
                      <a:cs typeface="+mn-cs"/>
                    </a:endParaRPr>
                  </a:p>
                </p:txBody>
              </p:sp>
            </p:grpSp>
            <p:sp>
              <p:nvSpPr>
                <p:cNvPr id="319" name="Line 332"/>
                <p:cNvSpPr>
                  <a:spLocks noChangeShapeType="1"/>
                </p:cNvSpPr>
                <p:nvPr/>
              </p:nvSpPr>
              <p:spPr bwMode="auto">
                <a:xfrm flipH="1" flipV="1">
                  <a:off x="1565" y="1797"/>
                  <a:ext cx="226" cy="182"/>
                </a:xfrm>
                <a:prstGeom prst="line">
                  <a:avLst/>
                </a:prstGeom>
                <a:solidFill>
                  <a:srgbClr val="3399FF"/>
                </a:solidFill>
                <a:ln w="19050">
                  <a:solidFill>
                    <a:srgbClr val="3399FF"/>
                  </a:solidFill>
                  <a:round/>
                  <a:headEnd/>
                  <a:tailEnd/>
                </a:ln>
              </p:spPr>
              <p:txBody>
                <a:bodyPr wrap="none"/>
                <a:lstStyle/>
                <a:p>
                  <a:pPr fontAlgn="auto">
                    <a:spcBef>
                      <a:spcPts val="0"/>
                    </a:spcBef>
                    <a:spcAft>
                      <a:spcPts val="0"/>
                    </a:spcAft>
                    <a:defRPr/>
                  </a:pPr>
                  <a:endParaRPr lang="sv-SE" dirty="0">
                    <a:latin typeface="+mn-lt"/>
                    <a:cs typeface="+mn-cs"/>
                  </a:endParaRPr>
                </a:p>
              </p:txBody>
            </p:sp>
            <p:sp>
              <p:nvSpPr>
                <p:cNvPr id="320" name="Line 333"/>
                <p:cNvSpPr>
                  <a:spLocks noChangeShapeType="1"/>
                </p:cNvSpPr>
                <p:nvPr/>
              </p:nvSpPr>
              <p:spPr bwMode="auto">
                <a:xfrm flipV="1">
                  <a:off x="1565" y="1525"/>
                  <a:ext cx="136" cy="181"/>
                </a:xfrm>
                <a:prstGeom prst="line">
                  <a:avLst/>
                </a:prstGeom>
                <a:solidFill>
                  <a:srgbClr val="3399FF"/>
                </a:solidFill>
                <a:ln w="19050">
                  <a:solidFill>
                    <a:srgbClr val="3399FF"/>
                  </a:solidFill>
                  <a:round/>
                  <a:headEnd/>
                  <a:tailEnd/>
                </a:ln>
              </p:spPr>
              <p:txBody>
                <a:bodyPr wrap="none"/>
                <a:lstStyle/>
                <a:p>
                  <a:pPr fontAlgn="auto">
                    <a:spcBef>
                      <a:spcPts val="0"/>
                    </a:spcBef>
                    <a:spcAft>
                      <a:spcPts val="0"/>
                    </a:spcAft>
                    <a:defRPr/>
                  </a:pPr>
                  <a:endParaRPr lang="sv-SE" dirty="0">
                    <a:latin typeface="+mn-lt"/>
                    <a:cs typeface="+mn-cs"/>
                  </a:endParaRPr>
                </a:p>
              </p:txBody>
            </p:sp>
            <p:sp>
              <p:nvSpPr>
                <p:cNvPr id="321" name="Line 334"/>
                <p:cNvSpPr>
                  <a:spLocks noChangeShapeType="1"/>
                </p:cNvSpPr>
                <p:nvPr/>
              </p:nvSpPr>
              <p:spPr bwMode="auto">
                <a:xfrm flipH="1" flipV="1">
                  <a:off x="1746" y="1525"/>
                  <a:ext cx="181" cy="45"/>
                </a:xfrm>
                <a:prstGeom prst="line">
                  <a:avLst/>
                </a:prstGeom>
                <a:solidFill>
                  <a:srgbClr val="3399FF"/>
                </a:solidFill>
                <a:ln w="19050">
                  <a:solidFill>
                    <a:srgbClr val="3399FF"/>
                  </a:solidFill>
                  <a:round/>
                  <a:headEnd/>
                  <a:tailEnd/>
                </a:ln>
              </p:spPr>
              <p:txBody>
                <a:bodyPr wrap="none"/>
                <a:lstStyle/>
                <a:p>
                  <a:pPr fontAlgn="auto">
                    <a:spcBef>
                      <a:spcPts val="0"/>
                    </a:spcBef>
                    <a:spcAft>
                      <a:spcPts val="0"/>
                    </a:spcAft>
                    <a:defRPr/>
                  </a:pPr>
                  <a:endParaRPr lang="sv-SE" dirty="0">
                    <a:latin typeface="+mn-lt"/>
                    <a:cs typeface="+mn-cs"/>
                  </a:endParaRPr>
                </a:p>
              </p:txBody>
            </p:sp>
            <p:sp>
              <p:nvSpPr>
                <p:cNvPr id="322" name="Line 335"/>
                <p:cNvSpPr>
                  <a:spLocks noChangeShapeType="1"/>
                </p:cNvSpPr>
                <p:nvPr/>
              </p:nvSpPr>
              <p:spPr bwMode="auto">
                <a:xfrm flipH="1">
                  <a:off x="1973" y="1480"/>
                  <a:ext cx="181" cy="90"/>
                </a:xfrm>
                <a:prstGeom prst="line">
                  <a:avLst/>
                </a:prstGeom>
                <a:solidFill>
                  <a:srgbClr val="3399FF"/>
                </a:solidFill>
                <a:ln w="19050">
                  <a:solidFill>
                    <a:srgbClr val="3399FF"/>
                  </a:solidFill>
                  <a:round/>
                  <a:headEnd/>
                  <a:tailEnd/>
                </a:ln>
              </p:spPr>
              <p:txBody>
                <a:bodyPr wrap="none"/>
                <a:lstStyle/>
                <a:p>
                  <a:pPr fontAlgn="auto">
                    <a:spcBef>
                      <a:spcPts val="0"/>
                    </a:spcBef>
                    <a:spcAft>
                      <a:spcPts val="0"/>
                    </a:spcAft>
                    <a:defRPr/>
                  </a:pPr>
                  <a:endParaRPr lang="sv-SE" dirty="0">
                    <a:latin typeface="+mn-lt"/>
                    <a:cs typeface="+mn-cs"/>
                  </a:endParaRPr>
                </a:p>
              </p:txBody>
            </p:sp>
          </p:grpSp>
          <p:sp>
            <p:nvSpPr>
              <p:cNvPr id="25612" name="Oval 302"/>
              <p:cNvSpPr>
                <a:spLocks noChangeAspect="1" noChangeArrowheads="1"/>
              </p:cNvSpPr>
              <p:nvPr/>
            </p:nvSpPr>
            <p:spPr bwMode="auto">
              <a:xfrm>
                <a:off x="3186113" y="2341563"/>
                <a:ext cx="76200" cy="79375"/>
              </a:xfrm>
              <a:prstGeom prst="ellipse">
                <a:avLst/>
              </a:prstGeom>
              <a:solidFill>
                <a:srgbClr val="CC00FF"/>
              </a:solidFill>
              <a:ln w="12700">
                <a:solidFill>
                  <a:srgbClr val="CC00FF"/>
                </a:solidFill>
                <a:round/>
                <a:headEnd type="none" w="sm" len="sm"/>
                <a:tailEnd type="none" w="sm" len="sm"/>
              </a:ln>
            </p:spPr>
            <p:txBody>
              <a:bodyPr wrap="none" anchor="ctr"/>
              <a:lstStyle/>
              <a:p>
                <a:endParaRPr lang="sv-SE">
                  <a:latin typeface="Calibri" pitchFamily="34" charset="0"/>
                </a:endParaRPr>
              </a:p>
            </p:txBody>
          </p:sp>
          <p:sp>
            <p:nvSpPr>
              <p:cNvPr id="25613" name="Oval 302"/>
              <p:cNvSpPr>
                <a:spLocks noChangeAspect="1" noChangeArrowheads="1"/>
              </p:cNvSpPr>
              <p:nvPr/>
            </p:nvSpPr>
            <p:spPr bwMode="auto">
              <a:xfrm>
                <a:off x="2800350" y="2525713"/>
                <a:ext cx="74613" cy="79375"/>
              </a:xfrm>
              <a:prstGeom prst="ellipse">
                <a:avLst/>
              </a:prstGeom>
              <a:solidFill>
                <a:srgbClr val="CC00FF"/>
              </a:solidFill>
              <a:ln w="12700">
                <a:solidFill>
                  <a:srgbClr val="CC00FF"/>
                </a:solidFill>
                <a:round/>
                <a:headEnd type="none" w="sm" len="sm"/>
                <a:tailEnd type="none" w="sm" len="sm"/>
              </a:ln>
            </p:spPr>
            <p:txBody>
              <a:bodyPr wrap="none" anchor="ctr"/>
              <a:lstStyle/>
              <a:p>
                <a:endParaRPr lang="sv-SE">
                  <a:latin typeface="Calibri" pitchFamily="34" charset="0"/>
                </a:endParaRPr>
              </a:p>
            </p:txBody>
          </p:sp>
          <p:sp>
            <p:nvSpPr>
              <p:cNvPr id="25614" name="Oval 302"/>
              <p:cNvSpPr>
                <a:spLocks noChangeAspect="1" noChangeArrowheads="1"/>
              </p:cNvSpPr>
              <p:nvPr/>
            </p:nvSpPr>
            <p:spPr bwMode="auto">
              <a:xfrm>
                <a:off x="2444750" y="2373313"/>
                <a:ext cx="74613" cy="79375"/>
              </a:xfrm>
              <a:prstGeom prst="ellipse">
                <a:avLst/>
              </a:prstGeom>
              <a:solidFill>
                <a:srgbClr val="CC00FF"/>
              </a:solidFill>
              <a:ln w="12700">
                <a:solidFill>
                  <a:srgbClr val="CC00FF"/>
                </a:solidFill>
                <a:round/>
                <a:headEnd type="none" w="sm" len="sm"/>
                <a:tailEnd type="none" w="sm" len="sm"/>
              </a:ln>
            </p:spPr>
            <p:txBody>
              <a:bodyPr wrap="none" anchor="ctr"/>
              <a:lstStyle/>
              <a:p>
                <a:endParaRPr lang="sv-SE">
                  <a:latin typeface="Calibri" pitchFamily="34" charset="0"/>
                </a:endParaRPr>
              </a:p>
            </p:txBody>
          </p:sp>
          <p:sp>
            <p:nvSpPr>
              <p:cNvPr id="25615" name="Oval 303"/>
              <p:cNvSpPr>
                <a:spLocks noChangeAspect="1" noChangeArrowheads="1"/>
              </p:cNvSpPr>
              <p:nvPr/>
            </p:nvSpPr>
            <p:spPr bwMode="auto">
              <a:xfrm>
                <a:off x="2428875" y="2041525"/>
                <a:ext cx="76200" cy="79375"/>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16" name="Oval 303"/>
              <p:cNvSpPr>
                <a:spLocks noChangeAspect="1" noChangeArrowheads="1"/>
              </p:cNvSpPr>
              <p:nvPr/>
            </p:nvSpPr>
            <p:spPr bwMode="auto">
              <a:xfrm>
                <a:off x="2944813" y="1873250"/>
                <a:ext cx="76200" cy="79375"/>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17" name="Oval 303"/>
              <p:cNvSpPr>
                <a:spLocks noChangeAspect="1" noChangeArrowheads="1"/>
              </p:cNvSpPr>
              <p:nvPr/>
            </p:nvSpPr>
            <p:spPr bwMode="auto">
              <a:xfrm>
                <a:off x="2808288" y="2247900"/>
                <a:ext cx="76200" cy="79375"/>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18" name="Oval 303"/>
              <p:cNvSpPr>
                <a:spLocks noChangeAspect="1" noChangeArrowheads="1"/>
              </p:cNvSpPr>
              <p:nvPr/>
            </p:nvSpPr>
            <p:spPr bwMode="auto">
              <a:xfrm>
                <a:off x="3186113" y="2627313"/>
                <a:ext cx="76200" cy="79375"/>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19" name="Oval 303"/>
              <p:cNvSpPr>
                <a:spLocks noChangeAspect="1" noChangeArrowheads="1"/>
              </p:cNvSpPr>
              <p:nvPr/>
            </p:nvSpPr>
            <p:spPr bwMode="auto">
              <a:xfrm>
                <a:off x="2714625" y="2825750"/>
                <a:ext cx="76200" cy="79375"/>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20" name="Oval 303"/>
              <p:cNvSpPr>
                <a:spLocks noChangeAspect="1" noChangeArrowheads="1"/>
              </p:cNvSpPr>
              <p:nvPr/>
            </p:nvSpPr>
            <p:spPr bwMode="auto">
              <a:xfrm>
                <a:off x="2524125" y="3462338"/>
                <a:ext cx="76200" cy="79375"/>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21" name="Oval 303"/>
              <p:cNvSpPr>
                <a:spLocks noChangeAspect="1" noChangeArrowheads="1"/>
              </p:cNvSpPr>
              <p:nvPr/>
            </p:nvSpPr>
            <p:spPr bwMode="auto">
              <a:xfrm>
                <a:off x="2000250" y="3462338"/>
                <a:ext cx="76200" cy="79375"/>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22" name="Oval 303"/>
              <p:cNvSpPr>
                <a:spLocks noChangeAspect="1" noChangeArrowheads="1"/>
              </p:cNvSpPr>
              <p:nvPr/>
            </p:nvSpPr>
            <p:spPr bwMode="auto">
              <a:xfrm>
                <a:off x="2217738" y="3167063"/>
                <a:ext cx="76200" cy="79375"/>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23" name="Oval 303"/>
              <p:cNvSpPr>
                <a:spLocks noChangeAspect="1" noChangeArrowheads="1"/>
              </p:cNvSpPr>
              <p:nvPr/>
            </p:nvSpPr>
            <p:spPr bwMode="auto">
              <a:xfrm>
                <a:off x="2436813" y="2736850"/>
                <a:ext cx="76200" cy="79375"/>
              </a:xfrm>
              <a:prstGeom prst="ellipse">
                <a:avLst/>
              </a:prstGeom>
              <a:solidFill>
                <a:srgbClr val="3399FF"/>
              </a:solidFill>
              <a:ln w="12700">
                <a:solidFill>
                  <a:srgbClr val="3399FF"/>
                </a:solidFill>
                <a:round/>
                <a:headEnd type="none" w="sm" len="sm"/>
                <a:tailEnd type="none" w="sm" len="sm"/>
              </a:ln>
            </p:spPr>
            <p:txBody>
              <a:bodyPr wrap="none" anchor="ctr"/>
              <a:lstStyle/>
              <a:p>
                <a:endParaRPr lang="sv-SE">
                  <a:latin typeface="Calibri" pitchFamily="34" charset="0"/>
                </a:endParaRPr>
              </a:p>
            </p:txBody>
          </p:sp>
          <p:sp>
            <p:nvSpPr>
              <p:cNvPr id="25624" name="Oval 279"/>
              <p:cNvSpPr>
                <a:spLocks noChangeAspect="1" noChangeArrowheads="1"/>
              </p:cNvSpPr>
              <p:nvPr/>
            </p:nvSpPr>
            <p:spPr bwMode="auto">
              <a:xfrm>
                <a:off x="2159000" y="2801938"/>
                <a:ext cx="74613" cy="79375"/>
              </a:xfrm>
              <a:prstGeom prst="ellipse">
                <a:avLst/>
              </a:prstGeom>
              <a:solidFill>
                <a:srgbClr val="66FF66"/>
              </a:solidFill>
              <a:ln w="12700">
                <a:solidFill>
                  <a:srgbClr val="66FF66"/>
                </a:solidFill>
                <a:round/>
                <a:headEnd type="none" w="sm" len="sm"/>
                <a:tailEnd type="none" w="sm" len="sm"/>
              </a:ln>
            </p:spPr>
            <p:txBody>
              <a:bodyPr wrap="none" anchor="ctr"/>
              <a:lstStyle/>
              <a:p>
                <a:endParaRPr lang="sv-SE">
                  <a:latin typeface="Calibri" pitchFamily="34" charset="0"/>
                </a:endParaRPr>
              </a:p>
            </p:txBody>
          </p:sp>
          <p:sp>
            <p:nvSpPr>
              <p:cNvPr id="25625" name="Oval 279"/>
              <p:cNvSpPr>
                <a:spLocks noChangeAspect="1" noChangeArrowheads="1"/>
              </p:cNvSpPr>
              <p:nvPr/>
            </p:nvSpPr>
            <p:spPr bwMode="auto">
              <a:xfrm>
                <a:off x="2584450" y="3151188"/>
                <a:ext cx="74613" cy="79375"/>
              </a:xfrm>
              <a:prstGeom prst="ellipse">
                <a:avLst/>
              </a:prstGeom>
              <a:solidFill>
                <a:srgbClr val="66FF66"/>
              </a:solidFill>
              <a:ln w="12700">
                <a:solidFill>
                  <a:srgbClr val="66FF66"/>
                </a:solidFill>
                <a:round/>
                <a:headEnd type="none" w="sm" len="sm"/>
                <a:tailEnd type="none" w="sm" len="sm"/>
              </a:ln>
            </p:spPr>
            <p:txBody>
              <a:bodyPr wrap="none" anchor="ctr"/>
              <a:lstStyle/>
              <a:p>
                <a:endParaRPr lang="sv-SE">
                  <a:latin typeface="Calibri" pitchFamily="34" charset="0"/>
                </a:endParaRPr>
              </a:p>
            </p:txBody>
          </p:sp>
        </p:grpSp>
      </p:grpSp>
      <p:grpSp>
        <p:nvGrpSpPr>
          <p:cNvPr id="7" name="Group 337"/>
          <p:cNvGrpSpPr>
            <a:grpSpLocks/>
          </p:cNvGrpSpPr>
          <p:nvPr/>
        </p:nvGrpSpPr>
        <p:grpSpPr bwMode="auto">
          <a:xfrm>
            <a:off x="1857375" y="1484313"/>
            <a:ext cx="7343775" cy="2519362"/>
            <a:chOff x="3152" y="2733"/>
            <a:chExt cx="4625" cy="1587"/>
          </a:xfrm>
        </p:grpSpPr>
        <p:sp>
          <p:nvSpPr>
            <p:cNvPr id="25606" name="Text Box 321"/>
            <p:cNvSpPr txBox="1">
              <a:spLocks noChangeArrowheads="1"/>
            </p:cNvSpPr>
            <p:nvPr/>
          </p:nvSpPr>
          <p:spPr bwMode="auto">
            <a:xfrm>
              <a:off x="4559" y="3844"/>
              <a:ext cx="3218" cy="233"/>
            </a:xfrm>
            <a:prstGeom prst="rect">
              <a:avLst/>
            </a:prstGeom>
            <a:noFill/>
            <a:ln w="9525">
              <a:noFill/>
              <a:miter lim="800000"/>
              <a:headEnd/>
              <a:tailEnd/>
            </a:ln>
          </p:spPr>
          <p:txBody>
            <a:bodyPr wrap="none">
              <a:spAutoFit/>
            </a:bodyPr>
            <a:lstStyle/>
            <a:p>
              <a:r>
                <a:rPr lang="en-GB"/>
                <a:t>Joint analyses can be made if materials overlap:</a:t>
              </a:r>
            </a:p>
          </p:txBody>
        </p:sp>
        <p:sp>
          <p:nvSpPr>
            <p:cNvPr id="25607" name="Oval 322"/>
            <p:cNvSpPr>
              <a:spLocks noChangeArrowheads="1"/>
            </p:cNvSpPr>
            <p:nvPr/>
          </p:nvSpPr>
          <p:spPr bwMode="auto">
            <a:xfrm>
              <a:off x="3152" y="2733"/>
              <a:ext cx="998" cy="1587"/>
            </a:xfrm>
            <a:prstGeom prst="ellipse">
              <a:avLst/>
            </a:prstGeom>
            <a:noFill/>
            <a:ln w="19050">
              <a:solidFill>
                <a:schemeClr val="tx1"/>
              </a:solidFill>
              <a:round/>
              <a:headEnd/>
              <a:tailEnd/>
            </a:ln>
          </p:spPr>
          <p:txBody>
            <a:bodyPr wrap="none" anchor="ctr"/>
            <a:lstStyle/>
            <a:p>
              <a:endParaRPr lang="sv-SE">
                <a:latin typeface="Calibri" pitchFamily="34" charset="0"/>
              </a:endParaRPr>
            </a:p>
          </p:txBody>
        </p:sp>
        <p:sp>
          <p:nvSpPr>
            <p:cNvPr id="25608" name="AutoShape 325"/>
            <p:cNvSpPr>
              <a:spLocks noChangeArrowheads="1"/>
            </p:cNvSpPr>
            <p:nvPr/>
          </p:nvSpPr>
          <p:spPr bwMode="auto">
            <a:xfrm>
              <a:off x="4150" y="3912"/>
              <a:ext cx="363" cy="136"/>
            </a:xfrm>
            <a:prstGeom prst="rightArrow">
              <a:avLst>
                <a:gd name="adj1" fmla="val 50000"/>
                <a:gd name="adj2" fmla="val 66728"/>
              </a:avLst>
            </a:prstGeom>
            <a:solidFill>
              <a:schemeClr val="tx1"/>
            </a:solidFill>
            <a:ln w="9525">
              <a:solidFill>
                <a:schemeClr val="tx1"/>
              </a:solidFill>
              <a:miter lim="800000"/>
              <a:headEnd/>
              <a:tailEnd/>
            </a:ln>
          </p:spPr>
          <p:txBody>
            <a:bodyPr wrap="none" anchor="ctr"/>
            <a:lstStyle/>
            <a:p>
              <a:endParaRPr lang="sv-SE">
                <a:latin typeface="Calibri" pitchFamily="34" charset="0"/>
              </a:endParaRPr>
            </a:p>
          </p:txBody>
        </p:sp>
      </p:grpSp>
      <p:sp>
        <p:nvSpPr>
          <p:cNvPr id="336" name="Rectangle 323"/>
          <p:cNvSpPr>
            <a:spLocks noChangeArrowheads="1"/>
          </p:cNvSpPr>
          <p:nvPr/>
        </p:nvSpPr>
        <p:spPr bwMode="auto">
          <a:xfrm>
            <a:off x="4256088" y="3859213"/>
            <a:ext cx="3275012" cy="647700"/>
          </a:xfrm>
          <a:prstGeom prst="rect">
            <a:avLst/>
          </a:prstGeom>
          <a:noFill/>
          <a:ln w="9525">
            <a:noFill/>
            <a:miter lim="800000"/>
            <a:headEnd/>
            <a:tailEnd/>
          </a:ln>
        </p:spPr>
        <p:txBody>
          <a:bodyPr wrap="none" lIns="91429" tIns="45714" rIns="91429" bIns="45714">
            <a:spAutoFit/>
          </a:bodyPr>
          <a:lstStyle/>
          <a:p>
            <a:pPr>
              <a:buFontTx/>
              <a:buChar char="-"/>
            </a:pPr>
            <a:r>
              <a:rPr lang="en-GB"/>
              <a:t> Improved BV accuracy</a:t>
            </a:r>
          </a:p>
          <a:p>
            <a:pPr>
              <a:buFontTx/>
              <a:buChar char="-"/>
            </a:pPr>
            <a:r>
              <a:rPr lang="en-GB"/>
              <a:t> Predictions on untested sites</a:t>
            </a:r>
          </a:p>
        </p:txBody>
      </p:sp>
      <p:sp>
        <p:nvSpPr>
          <p:cNvPr id="25604" name="TextBox 331"/>
          <p:cNvSpPr txBox="1">
            <a:spLocks noChangeArrowheads="1"/>
          </p:cNvSpPr>
          <p:nvPr/>
        </p:nvSpPr>
        <p:spPr bwMode="auto">
          <a:xfrm>
            <a:off x="1357313" y="5929313"/>
            <a:ext cx="7215187" cy="369887"/>
          </a:xfrm>
          <a:prstGeom prst="rect">
            <a:avLst/>
          </a:prstGeom>
          <a:noFill/>
          <a:ln w="9525">
            <a:noFill/>
            <a:miter lim="800000"/>
            <a:headEnd/>
            <a:tailEnd/>
          </a:ln>
        </p:spPr>
        <p:txBody>
          <a:bodyPr>
            <a:spAutoFit/>
          </a:bodyPr>
          <a:lstStyle/>
          <a:p>
            <a:r>
              <a:rPr lang="en-US">
                <a:latin typeface="Calibri" pitchFamily="34" charset="0"/>
              </a:rPr>
              <a:t>Modified from Andersson 2009 TREEBREEDEX presentation Orleans</a:t>
            </a:r>
          </a:p>
        </p:txBody>
      </p:sp>
      <p:sp>
        <p:nvSpPr>
          <p:cNvPr id="25605" name="TextBox 332"/>
          <p:cNvSpPr txBox="1">
            <a:spLocks noChangeArrowheads="1"/>
          </p:cNvSpPr>
          <p:nvPr/>
        </p:nvSpPr>
        <p:spPr bwMode="auto">
          <a:xfrm>
            <a:off x="4500563" y="549275"/>
            <a:ext cx="3743325" cy="460375"/>
          </a:xfrm>
          <a:prstGeom prst="rect">
            <a:avLst/>
          </a:prstGeom>
          <a:noFill/>
          <a:ln w="9525">
            <a:noFill/>
            <a:miter lim="800000"/>
            <a:headEnd/>
            <a:tailEnd/>
          </a:ln>
        </p:spPr>
        <p:txBody>
          <a:bodyPr>
            <a:spAutoFit/>
          </a:bodyPr>
          <a:lstStyle/>
          <a:p>
            <a:r>
              <a:rPr lang="en-US" sz="2400">
                <a:latin typeface="Calibri" pitchFamily="34" charset="0"/>
              </a:rPr>
              <a:t>Field tests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dissolve">
                                      <p:cBhvr>
                                        <p:cTn id="12"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388" y="549275"/>
            <a:ext cx="8785225" cy="1143000"/>
          </a:xfrm>
        </p:spPr>
        <p:txBody>
          <a:bodyPr rtlCol="0">
            <a:normAutofit fontScale="90000"/>
          </a:bodyPr>
          <a:lstStyle/>
          <a:p>
            <a:pPr fontAlgn="auto">
              <a:spcAft>
                <a:spcPts val="0"/>
              </a:spcAft>
              <a:defRPr/>
            </a:pPr>
            <a:r>
              <a:rPr lang="en-US" sz="4000" dirty="0" smtClean="0"/>
              <a:t>Calculated inoptimality loss for Scots pine </a:t>
            </a:r>
            <a:r>
              <a:rPr lang="en-US" sz="4000" dirty="0"/>
              <a:t>as </a:t>
            </a:r>
            <a:r>
              <a:rPr lang="en-US" sz="4000" dirty="0" smtClean="0"/>
              <a:t>a function </a:t>
            </a:r>
            <a:r>
              <a:rPr lang="en-US" sz="4000" dirty="0"/>
              <a:t>of zone size and origin range at the same </a:t>
            </a:r>
            <a:r>
              <a:rPr lang="en-US" sz="4000" dirty="0" smtClean="0"/>
              <a:t>altitude</a:t>
            </a:r>
            <a:endParaRPr lang="en-US" sz="4000" dirty="0"/>
          </a:p>
        </p:txBody>
      </p:sp>
      <p:graphicFrame>
        <p:nvGraphicFramePr>
          <p:cNvPr id="25603" name="Group 3"/>
          <p:cNvGraphicFramePr>
            <a:graphicFrameLocks noGrp="1"/>
          </p:cNvGraphicFramePr>
          <p:nvPr>
            <p:ph idx="4294967295"/>
          </p:nvPr>
        </p:nvGraphicFramePr>
        <p:xfrm>
          <a:off x="395288" y="1989138"/>
          <a:ext cx="8497887" cy="2981326"/>
        </p:xfrm>
        <a:graphic>
          <a:graphicData uri="http://schemas.openxmlformats.org/drawingml/2006/table">
            <a:tbl>
              <a:tblPr/>
              <a:tblGrid>
                <a:gridCol w="2528887"/>
                <a:gridCol w="2528888"/>
                <a:gridCol w="3440112"/>
              </a:tblGrid>
              <a:tr h="725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Zone size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(Latitudes)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Range of origins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(Latitudes)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Loss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2" name="Text Box 29"/>
          <p:cNvSpPr txBox="1">
            <a:spLocks noChangeArrowheads="1"/>
          </p:cNvSpPr>
          <p:nvPr/>
        </p:nvSpPr>
        <p:spPr bwMode="auto">
          <a:xfrm>
            <a:off x="357188" y="5072063"/>
            <a:ext cx="8497887" cy="16160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Conclusions: </a:t>
            </a:r>
          </a:p>
          <a:p>
            <a:pPr>
              <a:spcBef>
                <a:spcPct val="50000"/>
              </a:spcBef>
              <a:buFontTx/>
              <a:buChar char="•"/>
            </a:pPr>
            <a:r>
              <a:rPr lang="en-US" sz="2000" b="1">
                <a:latin typeface="Calibri" pitchFamily="34" charset="0"/>
              </a:rPr>
              <a:t> Zone size ranging over 2-3 latitudes for a seed orchard is OK</a:t>
            </a:r>
          </a:p>
          <a:p>
            <a:pPr>
              <a:spcBef>
                <a:spcPct val="50000"/>
              </a:spcBef>
              <a:buFontTx/>
              <a:buChar char="•"/>
            </a:pPr>
            <a:r>
              <a:rPr lang="en-US" sz="2000" b="1">
                <a:latin typeface="Calibri" pitchFamily="34" charset="0"/>
              </a:rPr>
              <a:t> Avoid larger range of origin for clones than 3 latitudes in seed orchards</a:t>
            </a:r>
          </a:p>
        </p:txBody>
      </p:sp>
      <p:sp>
        <p:nvSpPr>
          <p:cNvPr id="26653" name="TextBox 4"/>
          <p:cNvSpPr txBox="1">
            <a:spLocks noChangeArrowheads="1"/>
          </p:cNvSpPr>
          <p:nvPr/>
        </p:nvSpPr>
        <p:spPr bwMode="auto">
          <a:xfrm>
            <a:off x="357188" y="6488113"/>
            <a:ext cx="7215187" cy="369887"/>
          </a:xfrm>
          <a:prstGeom prst="rect">
            <a:avLst/>
          </a:prstGeom>
          <a:noFill/>
          <a:ln w="9525">
            <a:noFill/>
            <a:miter lim="800000"/>
            <a:headEnd/>
            <a:tailEnd/>
          </a:ln>
        </p:spPr>
        <p:txBody>
          <a:bodyPr>
            <a:spAutoFit/>
          </a:bodyPr>
          <a:lstStyle/>
          <a:p>
            <a:r>
              <a:rPr lang="en-US">
                <a:latin typeface="Calibri" pitchFamily="34" charset="0"/>
              </a:rPr>
              <a:t>Modified from Lindgren 2009 TREEBREEDEX presentation Hann Münden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
          <p:cNvSpPr txBox="1">
            <a:spLocks noChangeArrowheads="1"/>
          </p:cNvSpPr>
          <p:nvPr/>
        </p:nvSpPr>
        <p:spPr bwMode="auto">
          <a:xfrm>
            <a:off x="571500" y="2071688"/>
            <a:ext cx="7715250" cy="3046412"/>
          </a:xfrm>
          <a:prstGeom prst="rect">
            <a:avLst/>
          </a:prstGeom>
          <a:noFill/>
          <a:ln w="9525">
            <a:noFill/>
            <a:miter lim="800000"/>
            <a:headEnd/>
            <a:tailEnd/>
          </a:ln>
        </p:spPr>
        <p:txBody>
          <a:bodyPr>
            <a:spAutoFit/>
          </a:bodyPr>
          <a:lstStyle/>
          <a:p>
            <a:r>
              <a:rPr lang="en-US" sz="2400">
                <a:solidFill>
                  <a:srgbClr val="FF0000"/>
                </a:solidFill>
                <a:latin typeface="Calibri" pitchFamily="34" charset="0"/>
              </a:rPr>
              <a:t>The message is that areas served by genetic materials extends over organizational (national) borders.</a:t>
            </a:r>
          </a:p>
          <a:p>
            <a:r>
              <a:rPr lang="en-US" sz="2400">
                <a:solidFill>
                  <a:srgbClr val="FF0000"/>
                </a:solidFill>
                <a:latin typeface="Calibri" pitchFamily="34" charset="0"/>
              </a:rPr>
              <a:t>For Swedish Scots pine it is somewhat less than two latitudes, thus almost two latitudes south or north of Sweden.</a:t>
            </a:r>
          </a:p>
          <a:p>
            <a:r>
              <a:rPr lang="en-US" sz="2400">
                <a:solidFill>
                  <a:srgbClr val="FF0000"/>
                </a:solidFill>
                <a:latin typeface="Calibri" pitchFamily="34" charset="0"/>
              </a:rPr>
              <a:t>The example is an underestimate as Scots pine is sensitive to latitudinal transfer and sensitivity to latitude transfer is less south of Sweden.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Imports of Scots pine FRM</a:t>
            </a:r>
            <a:br>
              <a:rPr lang="en-US" dirty="0" smtClean="0"/>
            </a:br>
            <a:r>
              <a:rPr lang="en-US" dirty="0" smtClean="0"/>
              <a:t>into Germany</a:t>
            </a:r>
            <a:endParaRPr lang="en-US" dirty="0"/>
          </a:p>
        </p:txBody>
      </p:sp>
      <p:pic>
        <p:nvPicPr>
          <p:cNvPr id="29698" name="Picture 5"/>
          <p:cNvPicPr>
            <a:picLocks noChangeAspect="1" noChangeArrowheads="1"/>
          </p:cNvPicPr>
          <p:nvPr/>
        </p:nvPicPr>
        <p:blipFill>
          <a:blip r:embed="rId2" cstate="print"/>
          <a:srcRect l="35938" t="36250" r="36719" b="21875"/>
          <a:stretch>
            <a:fillRect/>
          </a:stretch>
        </p:blipFill>
        <p:spPr bwMode="auto">
          <a:xfrm>
            <a:off x="1500188" y="1500188"/>
            <a:ext cx="5000625" cy="4786312"/>
          </a:xfrm>
          <a:prstGeom prst="rect">
            <a:avLst/>
          </a:prstGeom>
          <a:noFill/>
          <a:ln w="9525">
            <a:noFill/>
            <a:miter lim="800000"/>
            <a:headEnd/>
            <a:tailEnd/>
          </a:ln>
        </p:spPr>
      </p:pic>
      <p:sp>
        <p:nvSpPr>
          <p:cNvPr id="29699" name="TextBox 7"/>
          <p:cNvSpPr txBox="1">
            <a:spLocks noChangeArrowheads="1"/>
          </p:cNvSpPr>
          <p:nvPr/>
        </p:nvSpPr>
        <p:spPr bwMode="auto">
          <a:xfrm>
            <a:off x="857250" y="6488113"/>
            <a:ext cx="7215188" cy="369887"/>
          </a:xfrm>
          <a:prstGeom prst="rect">
            <a:avLst/>
          </a:prstGeom>
          <a:noFill/>
          <a:ln w="9525">
            <a:noFill/>
            <a:miter lim="800000"/>
            <a:headEnd/>
            <a:tailEnd/>
          </a:ln>
        </p:spPr>
        <p:txBody>
          <a:bodyPr>
            <a:spAutoFit/>
          </a:bodyPr>
          <a:lstStyle/>
          <a:p>
            <a:r>
              <a:rPr lang="en-US">
                <a:latin typeface="Calibri" pitchFamily="34" charset="0"/>
              </a:rPr>
              <a:t>Extracted from Liesebach et al 2008 TREEBREEDEX presentation Pirna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Norway spruce transfers in Sweden</a:t>
            </a:r>
            <a:br>
              <a:rPr lang="en-US" dirty="0" smtClean="0"/>
            </a:br>
            <a:r>
              <a:rPr lang="en-US" dirty="0" smtClean="0"/>
              <a:t>Extends national borders!</a:t>
            </a:r>
            <a:endParaRPr lang="en-US" dirty="0"/>
          </a:p>
        </p:txBody>
      </p:sp>
      <p:pic>
        <p:nvPicPr>
          <p:cNvPr id="30722" name="Picture 4"/>
          <p:cNvPicPr>
            <a:picLocks noChangeAspect="1" noChangeArrowheads="1"/>
          </p:cNvPicPr>
          <p:nvPr/>
        </p:nvPicPr>
        <p:blipFill>
          <a:blip r:embed="rId2" cstate="print"/>
          <a:srcRect l="15805" t="10345" r="20258" b="11494"/>
          <a:stretch>
            <a:fillRect/>
          </a:stretch>
        </p:blipFill>
        <p:spPr bwMode="auto">
          <a:xfrm>
            <a:off x="857250" y="1428750"/>
            <a:ext cx="6357938" cy="4857750"/>
          </a:xfrm>
          <a:prstGeom prst="rect">
            <a:avLst/>
          </a:prstGeom>
          <a:noFill/>
          <a:ln w="9525">
            <a:noFill/>
            <a:miter lim="800000"/>
            <a:headEnd/>
            <a:tailEnd/>
          </a:ln>
        </p:spPr>
      </p:pic>
      <p:sp>
        <p:nvSpPr>
          <p:cNvPr id="30723" name="TextBox 3"/>
          <p:cNvSpPr txBox="1">
            <a:spLocks noChangeArrowheads="1"/>
          </p:cNvSpPr>
          <p:nvPr/>
        </p:nvSpPr>
        <p:spPr bwMode="auto">
          <a:xfrm>
            <a:off x="857250" y="6488113"/>
            <a:ext cx="7215188" cy="369887"/>
          </a:xfrm>
          <a:prstGeom prst="rect">
            <a:avLst/>
          </a:prstGeom>
          <a:noFill/>
          <a:ln w="9525">
            <a:noFill/>
            <a:miter lim="800000"/>
            <a:headEnd/>
            <a:tailEnd/>
          </a:ln>
        </p:spPr>
        <p:txBody>
          <a:bodyPr>
            <a:spAutoFit/>
          </a:bodyPr>
          <a:lstStyle/>
          <a:p>
            <a:r>
              <a:rPr lang="en-US">
                <a:latin typeface="Calibri" pitchFamily="34" charset="0"/>
              </a:rPr>
              <a:t>Modified from Westin 2008 TREEBREEDEX presentation Pirna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285750" y="1214438"/>
          <a:ext cx="7618413" cy="5011737"/>
        </p:xfrm>
        <a:graphic>
          <a:graphicData uri="http://schemas.openxmlformats.org/presentationml/2006/ole">
            <mc:AlternateContent xmlns:mc="http://schemas.openxmlformats.org/markup-compatibility/2006">
              <mc:Choice xmlns:v="urn:schemas-microsoft-com:vml" Requires="v">
                <p:oleObj spid="_x0000_s5123" name="Photo Editor Photo" r:id="rId3" imgW="9752381" imgH="6904762" progId="">
                  <p:embed/>
                </p:oleObj>
              </mc:Choice>
              <mc:Fallback>
                <p:oleObj name="Photo Editor Photo" r:id="rId3" imgW="9752381" imgH="690476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214438"/>
                        <a:ext cx="7618413" cy="501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itle 6"/>
          <p:cNvSpPr>
            <a:spLocks noGrp="1"/>
          </p:cNvSpPr>
          <p:nvPr>
            <p:ph type="title"/>
          </p:nvPr>
        </p:nvSpPr>
        <p:spPr>
          <a:xfrm>
            <a:off x="214313" y="274638"/>
            <a:ext cx="8786812" cy="1143000"/>
          </a:xfrm>
        </p:spPr>
        <p:txBody>
          <a:bodyPr/>
          <a:lstStyle/>
          <a:p>
            <a:r>
              <a:rPr lang="en-US" sz="2800" smtClean="0"/>
              <a:t>Exploitation of the genetic resources of a species requires samples from its range tested over its potential use. </a:t>
            </a:r>
            <a:br>
              <a:rPr lang="en-US" sz="2800" smtClean="0"/>
            </a:br>
            <a:r>
              <a:rPr lang="en-US" sz="2800" smtClean="0"/>
              <a:t>Networking is required</a:t>
            </a:r>
          </a:p>
        </p:txBody>
      </p:sp>
      <p:sp>
        <p:nvSpPr>
          <p:cNvPr id="5124" name="TextBox 7"/>
          <p:cNvSpPr txBox="1">
            <a:spLocks noChangeArrowheads="1"/>
          </p:cNvSpPr>
          <p:nvPr/>
        </p:nvSpPr>
        <p:spPr bwMode="auto">
          <a:xfrm>
            <a:off x="857250" y="6488113"/>
            <a:ext cx="7215188" cy="369887"/>
          </a:xfrm>
          <a:prstGeom prst="rect">
            <a:avLst/>
          </a:prstGeom>
          <a:noFill/>
          <a:ln w="9525">
            <a:noFill/>
            <a:miter lim="800000"/>
            <a:headEnd/>
            <a:tailEnd/>
          </a:ln>
        </p:spPr>
        <p:txBody>
          <a:bodyPr>
            <a:spAutoFit/>
          </a:bodyPr>
          <a:lstStyle/>
          <a:p>
            <a:r>
              <a:rPr lang="en-US">
                <a:latin typeface="Calibri" pitchFamily="34" charset="0"/>
              </a:rPr>
              <a:t>From </a:t>
            </a:r>
            <a:r>
              <a:rPr lang="en-GB">
                <a:latin typeface="Calibri" pitchFamily="34" charset="0"/>
              </a:rPr>
              <a:t>Pâques</a:t>
            </a:r>
            <a:r>
              <a:rPr lang="en-US">
                <a:latin typeface="Calibri" pitchFamily="34" charset="0"/>
              </a:rPr>
              <a:t> 2009 TREEBREEDEX presentation </a:t>
            </a:r>
            <a:r>
              <a:rPr lang="en-GB" i="1">
                <a:latin typeface="Times New Roman" pitchFamily="18" charset="0"/>
              </a:rPr>
              <a:t>Hann-Münden, 2009</a:t>
            </a:r>
            <a:r>
              <a:rPr lang="en-GB">
                <a:latin typeface="Calibri" pitchFamily="34" charset="0"/>
              </a:rPr>
              <a:t> </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492375"/>
            <a:ext cx="8229600" cy="1143000"/>
          </a:xfrm>
        </p:spPr>
        <p:txBody>
          <a:bodyPr rtlCol="0">
            <a:normAutofit fontScale="90000"/>
          </a:bodyPr>
          <a:lstStyle/>
          <a:p>
            <a:pPr fontAlgn="auto">
              <a:spcAft>
                <a:spcPts val="0"/>
              </a:spcAft>
              <a:defRPr/>
            </a:pPr>
            <a:r>
              <a:rPr lang="en-US" dirty="0" smtClean="0"/>
              <a:t>Countries or organization are just not large enough to handle the relevant range of sites or origins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7" name="Picture 183" descr="Se hela bilden">
            <a:hlinkClick r:id="rId2"/>
          </p:cNvPr>
          <p:cNvPicPr>
            <a:picLocks noChangeAspect="1" noChangeArrowheads="1"/>
          </p:cNvPicPr>
          <p:nvPr/>
        </p:nvPicPr>
        <p:blipFill>
          <a:blip r:embed="rId3" cstate="print">
            <a:lum bright="16000" contrast="-52000"/>
          </a:blip>
          <a:srcRect/>
          <a:stretch>
            <a:fillRect/>
          </a:stretch>
        </p:blipFill>
        <p:spPr bwMode="auto">
          <a:xfrm>
            <a:off x="500063" y="357188"/>
            <a:ext cx="6694487" cy="6018212"/>
          </a:xfrm>
          <a:prstGeom prst="rect">
            <a:avLst/>
          </a:prstGeom>
          <a:noFill/>
          <a:effectLst>
            <a:outerShdw blurRad="50800" dist="50800" dir="5400000" algn="ctr" rotWithShape="0">
              <a:srgbClr val="000000"/>
            </a:outerShdw>
          </a:effectLst>
        </p:spPr>
      </p:pic>
      <p:pic>
        <p:nvPicPr>
          <p:cNvPr id="34818" name="Picture 6" descr="http://mt1.google.com/vt/lyrs=m@128&amp;hl=sv&amp;src=api&amp;x=7&amp;y=4&amp;z=4&amp;s=G"/>
          <p:cNvPicPr>
            <a:picLocks noChangeAspect="1" noChangeArrowheads="1"/>
          </p:cNvPicPr>
          <p:nvPr/>
        </p:nvPicPr>
        <p:blipFill>
          <a:blip r:embed="rId4" cstate="print"/>
          <a:srcRect/>
          <a:stretch>
            <a:fillRect/>
          </a:stretch>
        </p:blipFill>
        <p:spPr bwMode="auto">
          <a:xfrm>
            <a:off x="0" y="0"/>
            <a:ext cx="9525" cy="9525"/>
          </a:xfrm>
          <a:prstGeom prst="rect">
            <a:avLst/>
          </a:prstGeom>
          <a:noFill/>
          <a:ln w="9525">
            <a:noFill/>
            <a:miter lim="800000"/>
            <a:headEnd/>
            <a:tailEnd/>
          </a:ln>
        </p:spPr>
      </p:pic>
      <p:pic>
        <p:nvPicPr>
          <p:cNvPr id="34819" name="Picture 7" descr="http://mt1.google.com/vt/lyrs=m@128&amp;hl=sv&amp;src=api&amp;x=7&amp;y=5&amp;z=4&amp;s=Ga"/>
          <p:cNvPicPr>
            <a:picLocks noChangeAspect="1" noChangeArrowheads="1"/>
          </p:cNvPicPr>
          <p:nvPr/>
        </p:nvPicPr>
        <p:blipFill>
          <a:blip r:embed="rId5" cstate="print"/>
          <a:srcRect/>
          <a:stretch>
            <a:fillRect/>
          </a:stretch>
        </p:blipFill>
        <p:spPr bwMode="auto">
          <a:xfrm>
            <a:off x="0" y="0"/>
            <a:ext cx="9525" cy="9525"/>
          </a:xfrm>
          <a:prstGeom prst="rect">
            <a:avLst/>
          </a:prstGeom>
          <a:noFill/>
          <a:ln w="9525">
            <a:noFill/>
            <a:miter lim="800000"/>
            <a:headEnd/>
            <a:tailEnd/>
          </a:ln>
        </p:spPr>
      </p:pic>
      <p:pic>
        <p:nvPicPr>
          <p:cNvPr id="34820" name="Picture 8" descr="http://mt1.google.com/vt/lyrs=m@128&amp;hl=sv&amp;src=api&amp;x=7&amp;y=6&amp;z=4&amp;s=Gal"/>
          <p:cNvPicPr>
            <a:picLocks noChangeAspect="1" noChangeArrowheads="1"/>
          </p:cNvPicPr>
          <p:nvPr/>
        </p:nvPicPr>
        <p:blipFill>
          <a:blip r:embed="rId6" cstate="print"/>
          <a:srcRect/>
          <a:stretch>
            <a:fillRect/>
          </a:stretch>
        </p:blipFill>
        <p:spPr bwMode="auto">
          <a:xfrm>
            <a:off x="0" y="0"/>
            <a:ext cx="9525" cy="9525"/>
          </a:xfrm>
          <a:prstGeom prst="rect">
            <a:avLst/>
          </a:prstGeom>
          <a:noFill/>
          <a:ln w="9525">
            <a:noFill/>
            <a:miter lim="800000"/>
            <a:headEnd/>
            <a:tailEnd/>
          </a:ln>
        </p:spPr>
      </p:pic>
      <p:pic>
        <p:nvPicPr>
          <p:cNvPr id="34821" name="Picture 9" descr="http://mt1.google.com/vt/lyrs=m@128&amp;hl=sv&amp;src=api&amp;x=7&amp;y=7&amp;z=4&amp;s=Gali"/>
          <p:cNvPicPr>
            <a:picLocks noChangeAspect="1" noChangeArrowheads="1"/>
          </p:cNvPicPr>
          <p:nvPr/>
        </p:nvPicPr>
        <p:blipFill>
          <a:blip r:embed="rId7" cstate="print"/>
          <a:srcRect/>
          <a:stretch>
            <a:fillRect/>
          </a:stretch>
        </p:blipFill>
        <p:spPr bwMode="auto">
          <a:xfrm>
            <a:off x="0" y="0"/>
            <a:ext cx="9525" cy="9525"/>
          </a:xfrm>
          <a:prstGeom prst="rect">
            <a:avLst/>
          </a:prstGeom>
          <a:noFill/>
          <a:ln w="9525">
            <a:noFill/>
            <a:miter lim="800000"/>
            <a:headEnd/>
            <a:tailEnd/>
          </a:ln>
        </p:spPr>
      </p:pic>
      <p:pic>
        <p:nvPicPr>
          <p:cNvPr id="34822" name="Picture 10" descr="http://mt0.google.com/vt/lyrs=m@128&amp;hl=sv&amp;src=api&amp;x=8&amp;y=8&amp;z=4&amp;s="/>
          <p:cNvPicPr>
            <a:picLocks noChangeAspect="1" noChangeArrowheads="1"/>
          </p:cNvPicPr>
          <p:nvPr/>
        </p:nvPicPr>
        <p:blipFill>
          <a:blip r:embed="rId8" cstate="print"/>
          <a:srcRect/>
          <a:stretch>
            <a:fillRect/>
          </a:stretch>
        </p:blipFill>
        <p:spPr bwMode="auto">
          <a:xfrm>
            <a:off x="0" y="0"/>
            <a:ext cx="9525" cy="9525"/>
          </a:xfrm>
          <a:prstGeom prst="rect">
            <a:avLst/>
          </a:prstGeom>
          <a:noFill/>
          <a:ln w="9525">
            <a:noFill/>
            <a:miter lim="800000"/>
            <a:headEnd/>
            <a:tailEnd/>
          </a:ln>
        </p:spPr>
      </p:pic>
      <p:pic>
        <p:nvPicPr>
          <p:cNvPr id="34823" name="Picture 11" descr="http://mt0.google.com/vt/lyrs=m@128&amp;hl=sv&amp;src=api&amp;x=8&amp;y=4&amp;z=4&amp;s=Gali"/>
          <p:cNvPicPr>
            <a:picLocks noChangeAspect="1" noChangeArrowheads="1"/>
          </p:cNvPicPr>
          <p:nvPr/>
        </p:nvPicPr>
        <p:blipFill>
          <a:blip r:embed="rId9" cstate="print"/>
          <a:srcRect/>
          <a:stretch>
            <a:fillRect/>
          </a:stretch>
        </p:blipFill>
        <p:spPr bwMode="auto">
          <a:xfrm>
            <a:off x="0" y="0"/>
            <a:ext cx="9525" cy="9525"/>
          </a:xfrm>
          <a:prstGeom prst="rect">
            <a:avLst/>
          </a:prstGeom>
          <a:noFill/>
          <a:ln w="9525">
            <a:noFill/>
            <a:miter lim="800000"/>
            <a:headEnd/>
            <a:tailEnd/>
          </a:ln>
        </p:spPr>
      </p:pic>
      <p:pic>
        <p:nvPicPr>
          <p:cNvPr id="34824" name="Picture 12" descr="http://mt0.google.com/vt/lyrs=m@128&amp;hl=sv&amp;src=api&amp;x=8&amp;y=5&amp;z=4&amp;s=Galil"/>
          <p:cNvPicPr>
            <a:picLocks noChangeAspect="1" noChangeArrowheads="1"/>
          </p:cNvPicPr>
          <p:nvPr/>
        </p:nvPicPr>
        <p:blipFill>
          <a:blip r:embed="rId10" cstate="print"/>
          <a:srcRect/>
          <a:stretch>
            <a:fillRect/>
          </a:stretch>
        </p:blipFill>
        <p:spPr bwMode="auto">
          <a:xfrm>
            <a:off x="0" y="0"/>
            <a:ext cx="9525" cy="9525"/>
          </a:xfrm>
          <a:prstGeom prst="rect">
            <a:avLst/>
          </a:prstGeom>
          <a:noFill/>
          <a:ln w="9525">
            <a:noFill/>
            <a:miter lim="800000"/>
            <a:headEnd/>
            <a:tailEnd/>
          </a:ln>
        </p:spPr>
      </p:pic>
      <p:pic>
        <p:nvPicPr>
          <p:cNvPr id="34825" name="Picture 13" descr="http://mt0.google.com/vt/lyrs=m@128&amp;hl=sv&amp;src=api&amp;x=8&amp;y=6&amp;z=4&amp;s=Galile"/>
          <p:cNvPicPr>
            <a:picLocks noChangeAspect="1" noChangeArrowheads="1"/>
          </p:cNvPicPr>
          <p:nvPr/>
        </p:nvPicPr>
        <p:blipFill>
          <a:blip r:embed="rId11" cstate="print"/>
          <a:srcRect/>
          <a:stretch>
            <a:fillRect/>
          </a:stretch>
        </p:blipFill>
        <p:spPr bwMode="auto">
          <a:xfrm>
            <a:off x="0" y="0"/>
            <a:ext cx="9525" cy="9525"/>
          </a:xfrm>
          <a:prstGeom prst="rect">
            <a:avLst/>
          </a:prstGeom>
          <a:noFill/>
          <a:ln w="9525">
            <a:noFill/>
            <a:miter lim="800000"/>
            <a:headEnd/>
            <a:tailEnd/>
          </a:ln>
        </p:spPr>
      </p:pic>
      <p:pic>
        <p:nvPicPr>
          <p:cNvPr id="34826" name="Picture 14" descr="http://mt0.google.com/vt/lyrs=m@128&amp;hl=sv&amp;src=api&amp;x=8&amp;y=7&amp;z=4&amp;s=Galileo"/>
          <p:cNvPicPr>
            <a:picLocks noChangeAspect="1" noChangeArrowheads="1"/>
          </p:cNvPicPr>
          <p:nvPr/>
        </p:nvPicPr>
        <p:blipFill>
          <a:blip r:embed="rId12" cstate="print"/>
          <a:srcRect/>
          <a:stretch>
            <a:fillRect/>
          </a:stretch>
        </p:blipFill>
        <p:spPr bwMode="auto">
          <a:xfrm>
            <a:off x="0" y="0"/>
            <a:ext cx="9525" cy="9525"/>
          </a:xfrm>
          <a:prstGeom prst="rect">
            <a:avLst/>
          </a:prstGeom>
          <a:noFill/>
          <a:ln w="9525">
            <a:noFill/>
            <a:miter lim="800000"/>
            <a:headEnd/>
            <a:tailEnd/>
          </a:ln>
        </p:spPr>
      </p:pic>
      <p:pic>
        <p:nvPicPr>
          <p:cNvPr id="34827" name="Picture 15" descr="http://mt1.google.com/vt/lyrs=m@128&amp;hl=sv&amp;src=api&amp;x=9&amp;y=8&amp;z=4&amp;s=Gal"/>
          <p:cNvPicPr>
            <a:picLocks noChangeAspect="1" noChangeArrowheads="1"/>
          </p:cNvPicPr>
          <p:nvPr/>
        </p:nvPicPr>
        <p:blipFill>
          <a:blip r:embed="rId13" cstate="print"/>
          <a:srcRect/>
          <a:stretch>
            <a:fillRect/>
          </a:stretch>
        </p:blipFill>
        <p:spPr bwMode="auto">
          <a:xfrm>
            <a:off x="0" y="0"/>
            <a:ext cx="9525" cy="9525"/>
          </a:xfrm>
          <a:prstGeom prst="rect">
            <a:avLst/>
          </a:prstGeom>
          <a:noFill/>
          <a:ln w="9525">
            <a:noFill/>
            <a:miter lim="800000"/>
            <a:headEnd/>
            <a:tailEnd/>
          </a:ln>
        </p:spPr>
      </p:pic>
      <p:pic>
        <p:nvPicPr>
          <p:cNvPr id="34828" name="Picture 16" descr="http://mt1.google.com/vt/lyrs=m@128&amp;hl=sv&amp;src=api&amp;x=9&amp;y=4&amp;z=4&amp;s=Galileo"/>
          <p:cNvPicPr>
            <a:picLocks noChangeAspect="1" noChangeArrowheads="1"/>
          </p:cNvPicPr>
          <p:nvPr/>
        </p:nvPicPr>
        <p:blipFill>
          <a:blip r:embed="rId14" cstate="print"/>
          <a:srcRect/>
          <a:stretch>
            <a:fillRect/>
          </a:stretch>
        </p:blipFill>
        <p:spPr bwMode="auto">
          <a:xfrm>
            <a:off x="0" y="0"/>
            <a:ext cx="9525" cy="9525"/>
          </a:xfrm>
          <a:prstGeom prst="rect">
            <a:avLst/>
          </a:prstGeom>
          <a:noFill/>
          <a:ln w="9525">
            <a:noFill/>
            <a:miter lim="800000"/>
            <a:headEnd/>
            <a:tailEnd/>
          </a:ln>
        </p:spPr>
      </p:pic>
      <p:pic>
        <p:nvPicPr>
          <p:cNvPr id="34829" name="Picture 17" descr="http://mt1.google.com/vt/lyrs=m@128&amp;hl=sv&amp;src=api&amp;x=9&amp;y=5&amp;z=4&amp;s="/>
          <p:cNvPicPr>
            <a:picLocks noChangeAspect="1" noChangeArrowheads="1"/>
          </p:cNvPicPr>
          <p:nvPr/>
        </p:nvPicPr>
        <p:blipFill>
          <a:blip r:embed="rId15" cstate="print"/>
          <a:srcRect/>
          <a:stretch>
            <a:fillRect/>
          </a:stretch>
        </p:blipFill>
        <p:spPr bwMode="auto">
          <a:xfrm>
            <a:off x="0" y="0"/>
            <a:ext cx="9525" cy="9525"/>
          </a:xfrm>
          <a:prstGeom prst="rect">
            <a:avLst/>
          </a:prstGeom>
          <a:noFill/>
          <a:ln w="9525">
            <a:noFill/>
            <a:miter lim="800000"/>
            <a:headEnd/>
            <a:tailEnd/>
          </a:ln>
        </p:spPr>
      </p:pic>
      <p:pic>
        <p:nvPicPr>
          <p:cNvPr id="34830" name="Picture 18" descr="http://mt1.google.com/vt/lyrs=m@128&amp;hl=sv&amp;src=api&amp;x=9&amp;y=6&amp;z=4&amp;s=G"/>
          <p:cNvPicPr>
            <a:picLocks noChangeAspect="1" noChangeArrowheads="1"/>
          </p:cNvPicPr>
          <p:nvPr/>
        </p:nvPicPr>
        <p:blipFill>
          <a:blip r:embed="rId16" cstate="print"/>
          <a:srcRect/>
          <a:stretch>
            <a:fillRect/>
          </a:stretch>
        </p:blipFill>
        <p:spPr bwMode="auto">
          <a:xfrm>
            <a:off x="0" y="0"/>
            <a:ext cx="9525" cy="9525"/>
          </a:xfrm>
          <a:prstGeom prst="rect">
            <a:avLst/>
          </a:prstGeom>
          <a:noFill/>
          <a:ln w="9525">
            <a:noFill/>
            <a:miter lim="800000"/>
            <a:headEnd/>
            <a:tailEnd/>
          </a:ln>
        </p:spPr>
      </p:pic>
      <p:pic>
        <p:nvPicPr>
          <p:cNvPr id="34831" name="Picture 19" descr="http://mt1.google.com/vt/lyrs=m@128&amp;hl=sv&amp;src=api&amp;x=9&amp;y=7&amp;z=4&amp;s=Ga"/>
          <p:cNvPicPr>
            <a:picLocks noChangeAspect="1" noChangeArrowheads="1"/>
          </p:cNvPicPr>
          <p:nvPr/>
        </p:nvPicPr>
        <p:blipFill>
          <a:blip r:embed="rId17" cstate="print"/>
          <a:srcRect/>
          <a:stretch>
            <a:fillRect/>
          </a:stretch>
        </p:blipFill>
        <p:spPr bwMode="auto">
          <a:xfrm>
            <a:off x="0" y="0"/>
            <a:ext cx="9525" cy="9525"/>
          </a:xfrm>
          <a:prstGeom prst="rect">
            <a:avLst/>
          </a:prstGeom>
          <a:noFill/>
          <a:ln w="9525">
            <a:noFill/>
            <a:miter lim="800000"/>
            <a:headEnd/>
            <a:tailEnd/>
          </a:ln>
        </p:spPr>
      </p:pic>
      <p:pic>
        <p:nvPicPr>
          <p:cNvPr id="34832" name="Picture 20" descr="http://mt0.google.com/vt/lyrs=m@128&amp;hl=sv&amp;src=api&amp;x=10&amp;y=8&amp;z=4&amp;s=Galile"/>
          <p:cNvPicPr>
            <a:picLocks noChangeAspect="1" noChangeArrowheads="1"/>
          </p:cNvPicPr>
          <p:nvPr/>
        </p:nvPicPr>
        <p:blipFill>
          <a:blip r:embed="rId18" cstate="print"/>
          <a:srcRect/>
          <a:stretch>
            <a:fillRect/>
          </a:stretch>
        </p:blipFill>
        <p:spPr bwMode="auto">
          <a:xfrm>
            <a:off x="0" y="0"/>
            <a:ext cx="9525" cy="9525"/>
          </a:xfrm>
          <a:prstGeom prst="rect">
            <a:avLst/>
          </a:prstGeom>
          <a:noFill/>
          <a:ln w="9525">
            <a:noFill/>
            <a:miter lim="800000"/>
            <a:headEnd/>
            <a:tailEnd/>
          </a:ln>
        </p:spPr>
      </p:pic>
      <p:pic>
        <p:nvPicPr>
          <p:cNvPr id="34833" name="Picture 21" descr="http://mt0.google.com/vt/lyrs=m@128&amp;hl=sv&amp;src=api&amp;x=10&amp;y=4&amp;z=4&amp;s=Ga"/>
          <p:cNvPicPr>
            <a:picLocks noChangeAspect="1" noChangeArrowheads="1"/>
          </p:cNvPicPr>
          <p:nvPr/>
        </p:nvPicPr>
        <p:blipFill>
          <a:blip r:embed="rId19" cstate="print"/>
          <a:srcRect/>
          <a:stretch>
            <a:fillRect/>
          </a:stretch>
        </p:blipFill>
        <p:spPr bwMode="auto">
          <a:xfrm>
            <a:off x="0" y="0"/>
            <a:ext cx="9525" cy="9525"/>
          </a:xfrm>
          <a:prstGeom prst="rect">
            <a:avLst/>
          </a:prstGeom>
          <a:noFill/>
          <a:ln w="9525">
            <a:noFill/>
            <a:miter lim="800000"/>
            <a:headEnd/>
            <a:tailEnd/>
          </a:ln>
        </p:spPr>
      </p:pic>
      <p:pic>
        <p:nvPicPr>
          <p:cNvPr id="34834" name="Picture 22" descr="http://mt0.google.com/vt/lyrs=m@128&amp;hl=sv&amp;src=api&amp;x=10&amp;y=5&amp;z=4&amp;s=Gal"/>
          <p:cNvPicPr>
            <a:picLocks noChangeAspect="1" noChangeArrowheads="1"/>
          </p:cNvPicPr>
          <p:nvPr/>
        </p:nvPicPr>
        <p:blipFill>
          <a:blip r:embed="rId20" cstate="print"/>
          <a:srcRect/>
          <a:stretch>
            <a:fillRect/>
          </a:stretch>
        </p:blipFill>
        <p:spPr bwMode="auto">
          <a:xfrm>
            <a:off x="0" y="0"/>
            <a:ext cx="9525" cy="9525"/>
          </a:xfrm>
          <a:prstGeom prst="rect">
            <a:avLst/>
          </a:prstGeom>
          <a:noFill/>
          <a:ln w="9525">
            <a:noFill/>
            <a:miter lim="800000"/>
            <a:headEnd/>
            <a:tailEnd/>
          </a:ln>
        </p:spPr>
      </p:pic>
      <p:pic>
        <p:nvPicPr>
          <p:cNvPr id="34835" name="Picture 23" descr="http://mt0.google.com/vt/lyrs=m@128&amp;hl=sv&amp;src=api&amp;x=10&amp;y=6&amp;z=4&amp;s=Gali"/>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34836" name="Picture 24" descr="http://mt0.google.com/vt/lyrs=m@128&amp;hl=sv&amp;src=api&amp;x=10&amp;y=7&amp;z=4&amp;s=Galil"/>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34837" name="Picture 2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38" name="Picture 2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39" name="Picture 2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40" name="Picture 2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41" name="Picture 2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42" name="Picture 3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43" name="Picture 3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44" name="Picture 3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45" name="Picture 3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46" name="Picture 3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47" name="Picture 3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48" name="Picture 3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49" name="Picture 3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50" name="Picture 3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51" name="Picture 3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52" name="Picture 4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53" name="Picture 4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54" name="Picture 4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55" name="Picture 4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56" name="Picture 4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57" name="Picture 4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58" name="Picture 4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59" name="Picture 4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60" name="Picture 4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61" name="Picture 4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62" name="Picture 5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63" name="Picture 5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64" name="Picture 5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65" name="Picture 5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66" name="Picture 5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67" name="Picture 5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68" name="Picture 5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69" name="Picture 5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70" name="Picture 5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71" name="Picture 5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72" name="Picture 6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73" name="Picture 6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74" name="Picture 6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75" name="Picture 6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76" name="Picture 6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77" name="Picture 6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78" name="Picture 6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79" name="Picture 6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80" name="Picture 6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81" name="Picture 6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82" name="Picture 7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83" name="Picture 7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84" name="Picture 7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85" name="Picture 7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86" name="Picture 7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87" name="Picture 7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88" name="Picture 7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89" name="Picture 7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90" name="Picture 7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91" name="Picture 7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92" name="Picture 8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93" name="Picture 8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94" name="Picture 8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95" name="Picture 8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34896" name="Picture 8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34897" name="Picture 8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898" name="Picture 8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899" name="Picture 8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00" name="Picture 8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01" name="Picture 8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02" name="Picture 9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03" name="Picture 9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04" name="Picture 9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05" name="Picture 9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06" name="Picture 9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07" name="Picture 9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08" name="Picture 9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09" name="Picture 9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10" name="Picture 9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11" name="Picture 9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12" name="Picture 10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13" name="Picture 10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14" name="Picture 10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15" name="Picture 10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16" name="Picture 10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17" name="Picture 10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18" name="Picture 10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19" name="Picture 10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20" name="Picture 10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21" name="Picture 10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22" name="Picture 11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23" name="Picture 11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24" name="Picture 11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25" name="Picture 11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26" name="Picture 11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27" name="Picture 11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28" name="Picture 11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29" name="Picture 11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30" name="Picture 11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31" name="Picture 11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32" name="Picture 12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33" name="Picture 12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34" name="Picture 12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35" name="Picture 12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36" name="Picture 12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37" name="Picture 12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38" name="Picture 12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39" name="Picture 12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40" name="Picture 12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41" name="Picture 12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42" name="Picture 13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43" name="Picture 13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44" name="Picture 13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45" name="Picture 13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46" name="Picture 13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47" name="Picture 13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48" name="Picture 13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49" name="Picture 13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50" name="Picture 13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51" name="Picture 13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52" name="Picture 14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53" name="Picture 14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54" name="Picture 14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55" name="Picture 14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34956" name="Picture 14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34957" name="Picture 14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58" name="Picture 14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59" name="Picture 14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0" name="Picture 14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1" name="Picture 14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2" name="Picture 15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3" name="Picture 15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4" name="Picture 15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5" name="Picture 15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6" name="Picture 15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7" name="Picture 15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8" name="Picture 15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69" name="Picture 15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0" name="Picture 15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1" name="Picture 15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2" name="Picture 16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3" name="Picture 16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4" name="Picture 16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5" name="Picture 16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6" name="Picture 16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7" name="Picture 16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8" name="Picture 16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79" name="Picture 16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80" name="Picture 16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81" name="Picture 16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82" name="Picture 17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83" name="Picture 17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84" name="Picture 17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85" name="Picture 17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86" name="Picture 17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34987" name="Picture 178" descr="http://maps.gstatic.com/intl/sv_ALL/mapfiles/mapcontrols2.png"/>
          <p:cNvPicPr>
            <a:picLocks noChangeAspect="1" noChangeArrowheads="1"/>
          </p:cNvPicPr>
          <p:nvPr/>
        </p:nvPicPr>
        <p:blipFill>
          <a:blip r:embed="rId28" cstate="print"/>
          <a:srcRect/>
          <a:stretch>
            <a:fillRect/>
          </a:stretch>
        </p:blipFill>
        <p:spPr bwMode="auto">
          <a:xfrm>
            <a:off x="0" y="0"/>
            <a:ext cx="9525" cy="9525"/>
          </a:xfrm>
          <a:prstGeom prst="rect">
            <a:avLst/>
          </a:prstGeom>
          <a:noFill/>
          <a:ln w="9525">
            <a:noFill/>
            <a:miter lim="800000"/>
            <a:headEnd/>
            <a:tailEnd/>
          </a:ln>
        </p:spPr>
      </p:pic>
      <p:pic>
        <p:nvPicPr>
          <p:cNvPr id="34988" name="Picture 179" descr="http://maps.gstatic.com/intl/sv_ALL/mapfiles/mapcontrols2.png"/>
          <p:cNvPicPr>
            <a:picLocks noChangeAspect="1" noChangeArrowheads="1"/>
          </p:cNvPicPr>
          <p:nvPr/>
        </p:nvPicPr>
        <p:blipFill>
          <a:blip r:embed="rId28" cstate="print"/>
          <a:srcRect/>
          <a:stretch>
            <a:fillRect/>
          </a:stretch>
        </p:blipFill>
        <p:spPr bwMode="auto">
          <a:xfrm>
            <a:off x="0" y="0"/>
            <a:ext cx="9525" cy="9525"/>
          </a:xfrm>
          <a:prstGeom prst="rect">
            <a:avLst/>
          </a:prstGeom>
          <a:noFill/>
          <a:ln w="9525">
            <a:noFill/>
            <a:miter lim="800000"/>
            <a:headEnd/>
            <a:tailEnd/>
          </a:ln>
        </p:spPr>
      </p:pic>
      <p:pic>
        <p:nvPicPr>
          <p:cNvPr id="34989" name="Picture 176" descr="http://maps.gstatic.com/intl/sv_ALL/mapfiles/poweredby.png">
            <a:hlinkClick r:id="rId29" tooltip="Klicka för att visa det här området på Google Maps"/>
          </p:cNvPr>
          <p:cNvPicPr>
            <a:picLocks noChangeAspect="1" noChangeArrowheads="1"/>
          </p:cNvPicPr>
          <p:nvPr/>
        </p:nvPicPr>
        <p:blipFill>
          <a:blip r:embed="rId30" cstate="print"/>
          <a:srcRect/>
          <a:stretch>
            <a:fillRect/>
          </a:stretch>
        </p:blipFill>
        <p:spPr bwMode="auto">
          <a:xfrm>
            <a:off x="349250" y="-274638"/>
            <a:ext cx="590550" cy="276226"/>
          </a:xfrm>
          <a:prstGeom prst="rect">
            <a:avLst/>
          </a:prstGeom>
          <a:noFill/>
          <a:ln w="9525">
            <a:noFill/>
            <a:miter lim="800000"/>
            <a:headEnd/>
            <a:tailEnd/>
          </a:ln>
        </p:spPr>
      </p:pic>
      <p:grpSp>
        <p:nvGrpSpPr>
          <p:cNvPr id="2" name="Group 177"/>
          <p:cNvGrpSpPr>
            <a:grpSpLocks/>
          </p:cNvGrpSpPr>
          <p:nvPr/>
        </p:nvGrpSpPr>
        <p:grpSpPr bwMode="auto">
          <a:xfrm>
            <a:off x="3643313" y="3214688"/>
            <a:ext cx="714375" cy="714375"/>
            <a:chOff x="7143768" y="4857760"/>
            <a:chExt cx="928694" cy="1000132"/>
          </a:xfrm>
        </p:grpSpPr>
        <p:sp>
          <p:nvSpPr>
            <p:cNvPr id="179" name="5-Point Star 178"/>
            <p:cNvSpPr/>
            <p:nvPr/>
          </p:nvSpPr>
          <p:spPr>
            <a:xfrm>
              <a:off x="7643199" y="5000001"/>
              <a:ext cx="214632" cy="21558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0" name="5-Point Star 179"/>
            <p:cNvSpPr/>
            <p:nvPr/>
          </p:nvSpPr>
          <p:spPr>
            <a:xfrm>
              <a:off x="7643199" y="5500066"/>
              <a:ext cx="214632" cy="21558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1" name="5-Point Star 180"/>
            <p:cNvSpPr/>
            <p:nvPr/>
          </p:nvSpPr>
          <p:spPr>
            <a:xfrm>
              <a:off x="7286167" y="5144464"/>
              <a:ext cx="214632" cy="213361"/>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2" name="Oval 181"/>
            <p:cNvSpPr/>
            <p:nvPr/>
          </p:nvSpPr>
          <p:spPr>
            <a:xfrm>
              <a:off x="7143768" y="4857760"/>
              <a:ext cx="928694" cy="1000132"/>
            </a:xfrm>
            <a:prstGeom prst="ellipse">
              <a:avLst/>
            </a:prstGeom>
            <a:solidFill>
              <a:srgbClr val="FF0000">
                <a:alpha val="2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14" name="Group 213"/>
          <p:cNvGrpSpPr>
            <a:grpSpLocks/>
          </p:cNvGrpSpPr>
          <p:nvPr/>
        </p:nvGrpSpPr>
        <p:grpSpPr bwMode="auto">
          <a:xfrm>
            <a:off x="1928813" y="928688"/>
            <a:ext cx="5214937" cy="3286125"/>
            <a:chOff x="1928794" y="928670"/>
            <a:chExt cx="5214974" cy="3286148"/>
          </a:xfrm>
        </p:grpSpPr>
        <p:sp>
          <p:nvSpPr>
            <p:cNvPr id="196" name="TextBox 195"/>
            <p:cNvSpPr txBox="1"/>
            <p:nvPr/>
          </p:nvSpPr>
          <p:spPr>
            <a:xfrm>
              <a:off x="1928794" y="928670"/>
              <a:ext cx="5214974" cy="1200158"/>
            </a:xfrm>
            <a:prstGeom prst="rect">
              <a:avLst/>
            </a:prstGeom>
            <a:solidFill>
              <a:schemeClr val="bg1">
                <a:lumMod val="85000"/>
              </a:schemeClr>
            </a:solidFill>
          </p:spPr>
          <p:txBody>
            <a:bodyPr>
              <a:spAutoFit/>
            </a:bodyPr>
            <a:lstStyle/>
            <a:p>
              <a:pPr fontAlgn="auto">
                <a:spcBef>
                  <a:spcPts val="0"/>
                </a:spcBef>
                <a:spcAft>
                  <a:spcPts val="0"/>
                </a:spcAft>
                <a:defRPr/>
              </a:pPr>
              <a:r>
                <a:rPr lang="en-US" sz="2400" dirty="0">
                  <a:latin typeface="+mn-lt"/>
                  <a:cs typeface="+mn-cs"/>
                </a:rPr>
                <a:t>When environments changes, the test sites established by one organization may not be the relevant ones.</a:t>
              </a:r>
            </a:p>
          </p:txBody>
        </p:sp>
        <p:grpSp>
          <p:nvGrpSpPr>
            <p:cNvPr id="34994" name="Group 208"/>
            <p:cNvGrpSpPr>
              <a:grpSpLocks/>
            </p:cNvGrpSpPr>
            <p:nvPr/>
          </p:nvGrpSpPr>
          <p:grpSpPr bwMode="auto">
            <a:xfrm>
              <a:off x="2786050" y="3643314"/>
              <a:ext cx="500066" cy="571504"/>
              <a:chOff x="7643834" y="3714752"/>
              <a:chExt cx="500066" cy="571504"/>
            </a:xfrm>
          </p:grpSpPr>
          <p:sp>
            <p:nvSpPr>
              <p:cNvPr id="210" name="5-Point Star 209"/>
              <p:cNvSpPr/>
              <p:nvPr/>
            </p:nvSpPr>
            <p:spPr>
              <a:xfrm>
                <a:off x="7929586" y="3714752"/>
                <a:ext cx="214314" cy="21431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1" name="5-Point Star 210"/>
              <p:cNvSpPr/>
              <p:nvPr/>
            </p:nvSpPr>
            <p:spPr>
              <a:xfrm>
                <a:off x="7643834" y="3857628"/>
                <a:ext cx="214314" cy="21431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2" name="5-Point Star 211"/>
              <p:cNvSpPr/>
              <p:nvPr/>
            </p:nvSpPr>
            <p:spPr>
              <a:xfrm>
                <a:off x="7929586" y="4071941"/>
                <a:ext cx="214314" cy="21431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213" name="Oval 212"/>
          <p:cNvSpPr/>
          <p:nvPr/>
        </p:nvSpPr>
        <p:spPr>
          <a:xfrm>
            <a:off x="3643313" y="3214688"/>
            <a:ext cx="723900" cy="704850"/>
          </a:xfrm>
          <a:prstGeom prst="ellipse">
            <a:avLst/>
          </a:prstGeom>
          <a:solidFill>
            <a:srgbClr val="FF0000">
              <a:alpha val="2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4"/>
                                        </p:tgtEl>
                                        <p:attrNameLst>
                                          <p:attrName>style.visibility</p:attrName>
                                        </p:attrNameLst>
                                      </p:cBhvr>
                                      <p:to>
                                        <p:strVal val="visible"/>
                                      </p:to>
                                    </p:set>
                                    <p:anim calcmode="lin" valueType="num">
                                      <p:cBhvr additive="base">
                                        <p:cTn id="12" dur="2000" fill="hold"/>
                                        <p:tgtEl>
                                          <p:spTgt spid="214"/>
                                        </p:tgtEl>
                                        <p:attrNameLst>
                                          <p:attrName>ppt_x</p:attrName>
                                        </p:attrNameLst>
                                      </p:cBhvr>
                                      <p:tavLst>
                                        <p:tav tm="0">
                                          <p:val>
                                            <p:strVal val="#ppt_x"/>
                                          </p:val>
                                        </p:tav>
                                        <p:tav tm="100000">
                                          <p:val>
                                            <p:strVal val="#ppt_x"/>
                                          </p:val>
                                        </p:tav>
                                      </p:tavLst>
                                    </p:anim>
                                    <p:anim calcmode="lin" valueType="num">
                                      <p:cBhvr additive="base">
                                        <p:cTn id="13" dur="2000" fill="hold"/>
                                        <p:tgtEl>
                                          <p:spTgt spid="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08275"/>
            <a:ext cx="8229600" cy="1728788"/>
          </a:xfrm>
        </p:spPr>
        <p:txBody>
          <a:bodyPr>
            <a:normAutofit/>
          </a:bodyPr>
          <a:lstStyle/>
          <a:p>
            <a:r>
              <a:rPr lang="en-US" sz="4000" smtClean="0"/>
              <a:t>Networks is a preparation and part of the solution to environmental change (Global warming)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706437"/>
          </a:xfrm>
        </p:spPr>
        <p:txBody>
          <a:bodyPr rtlCol="0">
            <a:normAutofit fontScale="90000"/>
          </a:bodyPr>
          <a:lstStyle/>
          <a:p>
            <a:pPr fontAlgn="auto">
              <a:spcAft>
                <a:spcPts val="0"/>
              </a:spcAft>
              <a:defRPr/>
            </a:pPr>
            <a:r>
              <a:rPr lang="en-US" dirty="0" smtClean="0"/>
              <a:t>Some expected impacts for Industry</a:t>
            </a:r>
            <a:endParaRPr lang="en-US" dirty="0"/>
          </a:p>
        </p:txBody>
      </p:sp>
      <p:sp>
        <p:nvSpPr>
          <p:cNvPr id="3" name="Content Placeholder 2"/>
          <p:cNvSpPr>
            <a:spLocks noGrp="1"/>
          </p:cNvSpPr>
          <p:nvPr>
            <p:ph idx="1"/>
          </p:nvPr>
        </p:nvSpPr>
        <p:spPr/>
        <p:txBody>
          <a:bodyPr>
            <a:normAutofit/>
          </a:bodyPr>
          <a:lstStyle/>
          <a:p>
            <a:pPr marL="514350" indent="-514350">
              <a:lnSpc>
                <a:spcPct val="80000"/>
              </a:lnSpc>
            </a:pPr>
            <a:r>
              <a:rPr lang="en-US" sz="2500" smtClean="0"/>
              <a:t>More reliable and applicable breeding values</a:t>
            </a:r>
          </a:p>
          <a:p>
            <a:pPr marL="514350" indent="-514350">
              <a:lnSpc>
                <a:spcPct val="80000"/>
              </a:lnSpc>
            </a:pPr>
            <a:r>
              <a:rPr lang="en-US" sz="2500" smtClean="0"/>
              <a:t>Better forest regeneration materials now and in the future</a:t>
            </a:r>
          </a:p>
          <a:p>
            <a:pPr marL="514350" indent="-514350">
              <a:lnSpc>
                <a:spcPct val="80000"/>
              </a:lnSpc>
            </a:pPr>
            <a:r>
              <a:rPr lang="en-US" sz="2500" smtClean="0"/>
              <a:t>Better known and documented forest regeneration materials</a:t>
            </a:r>
          </a:p>
          <a:p>
            <a:pPr marL="514350" indent="-514350">
              <a:lnSpc>
                <a:spcPct val="80000"/>
              </a:lnSpc>
            </a:pPr>
            <a:r>
              <a:rPr lang="en-US" sz="2500" smtClean="0"/>
              <a:t>Reduced risk of failures with FRM</a:t>
            </a:r>
          </a:p>
          <a:p>
            <a:pPr marL="514350" indent="-514350">
              <a:lnSpc>
                <a:spcPct val="80000"/>
              </a:lnSpc>
            </a:pPr>
            <a:r>
              <a:rPr lang="en-US" sz="2500" smtClean="0"/>
              <a:t>Better forecasts of forest growth</a:t>
            </a:r>
          </a:p>
          <a:p>
            <a:pPr marL="514350" indent="-514350">
              <a:lnSpc>
                <a:spcPct val="80000"/>
              </a:lnSpc>
            </a:pPr>
            <a:r>
              <a:rPr lang="en-US" sz="2500" smtClean="0"/>
              <a:t>More discussion and attention focusing on the forest in the field</a:t>
            </a:r>
          </a:p>
          <a:p>
            <a:pPr marL="514350" indent="-514350">
              <a:lnSpc>
                <a:spcPct val="80000"/>
              </a:lnSpc>
            </a:pPr>
            <a:r>
              <a:rPr lang="en-US" sz="2500" smtClean="0"/>
              <a:t>Better contacts among those dealing with similar forests in different organizations (countries)</a:t>
            </a:r>
          </a:p>
          <a:p>
            <a:pPr marL="514350" indent="-514350">
              <a:lnSpc>
                <a:spcPct val="80000"/>
              </a:lnSpc>
            </a:pPr>
            <a:r>
              <a:rPr lang="en-US" sz="2500" smtClean="0"/>
              <a:t>More focus of scientists (like forest geneticists), education and administrators of what happens with industrial plantations</a:t>
            </a:r>
          </a:p>
          <a:p>
            <a:pPr marL="514350" indent="-514350">
              <a:lnSpc>
                <a:spcPct val="80000"/>
              </a:lnSpc>
            </a:pPr>
            <a:r>
              <a:rPr lang="en-US" sz="2500" smtClean="0"/>
              <a:t>Easier to claim that Industry knows something about what they are doing and tries to get it better known (e.g. diversity)!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Environment or demands of organization may change! </a:t>
            </a:r>
            <a:endParaRPr lang="en-US" dirty="0"/>
          </a:p>
        </p:txBody>
      </p:sp>
      <p:sp>
        <p:nvSpPr>
          <p:cNvPr id="36866" name="TextBox 3"/>
          <p:cNvSpPr txBox="1">
            <a:spLocks noChangeArrowheads="1"/>
          </p:cNvSpPr>
          <p:nvPr/>
        </p:nvSpPr>
        <p:spPr bwMode="auto">
          <a:xfrm>
            <a:off x="395288" y="2357438"/>
            <a:ext cx="8280400" cy="2308225"/>
          </a:xfrm>
          <a:prstGeom prst="rect">
            <a:avLst/>
          </a:prstGeom>
          <a:noFill/>
          <a:ln w="9525">
            <a:noFill/>
            <a:miter lim="800000"/>
            <a:headEnd/>
            <a:tailEnd/>
          </a:ln>
        </p:spPr>
        <p:txBody>
          <a:bodyPr>
            <a:spAutoFit/>
          </a:bodyPr>
          <a:lstStyle/>
          <a:p>
            <a:r>
              <a:rPr lang="en-US" sz="2400" b="1">
                <a:latin typeface="Calibri" pitchFamily="34" charset="0"/>
              </a:rPr>
              <a:t>The most suitable test environments for use of test results may be found outside the organization </a:t>
            </a:r>
          </a:p>
          <a:p>
            <a:pPr>
              <a:buFont typeface="Arial" charset="0"/>
              <a:buChar char="•"/>
            </a:pPr>
            <a:r>
              <a:rPr lang="en-US" sz="2400" b="1">
                <a:latin typeface="Calibri" pitchFamily="34" charset="0"/>
              </a:rPr>
              <a:t>   since the environments have changed </a:t>
            </a:r>
          </a:p>
          <a:p>
            <a:pPr>
              <a:buFont typeface="Arial" charset="0"/>
              <a:buChar char="•"/>
            </a:pPr>
            <a:r>
              <a:rPr lang="en-US" sz="2400" b="1">
                <a:latin typeface="Calibri" pitchFamily="34" charset="0"/>
              </a:rPr>
              <a:t>   or the predictions of genetic materials performance has changed </a:t>
            </a:r>
          </a:p>
          <a:p>
            <a:pPr>
              <a:buFont typeface="Arial" charset="0"/>
              <a:buChar char="•"/>
            </a:pPr>
            <a:r>
              <a:rPr lang="en-US" sz="2400" b="1">
                <a:latin typeface="Calibri" pitchFamily="34" charset="0"/>
              </a:rPr>
              <a:t>   or requirements of production have changed!</a:t>
            </a:r>
          </a:p>
        </p:txBody>
      </p:sp>
      <p:sp>
        <p:nvSpPr>
          <p:cNvPr id="5" name="TextBox 4"/>
          <p:cNvSpPr txBox="1">
            <a:spLocks noChangeArrowheads="1"/>
          </p:cNvSpPr>
          <p:nvPr/>
        </p:nvSpPr>
        <p:spPr bwMode="auto">
          <a:xfrm>
            <a:off x="1258888" y="5229225"/>
            <a:ext cx="5976937" cy="830263"/>
          </a:xfrm>
          <a:prstGeom prst="rect">
            <a:avLst/>
          </a:prstGeom>
          <a:noFill/>
          <a:ln w="9525">
            <a:noFill/>
            <a:miter lim="800000"/>
            <a:headEnd/>
            <a:tailEnd/>
          </a:ln>
        </p:spPr>
        <p:txBody>
          <a:bodyPr>
            <a:spAutoFit/>
          </a:bodyPr>
          <a:lstStyle/>
          <a:p>
            <a:r>
              <a:rPr lang="en-US" sz="2400" b="1">
                <a:latin typeface="Calibri" pitchFamily="34" charset="0"/>
              </a:rPr>
              <a:t>This is easier to handle if organizations are networking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2"/>
          <p:cNvSpPr txBox="1">
            <a:spLocks noChangeArrowheads="1"/>
          </p:cNvSpPr>
          <p:nvPr/>
        </p:nvSpPr>
        <p:spPr bwMode="auto">
          <a:xfrm>
            <a:off x="1000125" y="2286000"/>
            <a:ext cx="7532688" cy="3378200"/>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Message: </a:t>
            </a:r>
          </a:p>
          <a:p>
            <a:r>
              <a:rPr lang="en-US" sz="2400" b="1">
                <a:solidFill>
                  <a:srgbClr val="FF0000"/>
                </a:solidFill>
                <a:latin typeface="Calibri" pitchFamily="34" charset="0"/>
              </a:rPr>
              <a:t>test some common materials together with neighbors and over time, </a:t>
            </a:r>
          </a:p>
          <a:p>
            <a:endParaRPr lang="en-US" sz="2400" b="1">
              <a:solidFill>
                <a:srgbClr val="FF0000"/>
              </a:solidFill>
              <a:latin typeface="Calibri" pitchFamily="34" charset="0"/>
            </a:endParaRPr>
          </a:p>
          <a:p>
            <a:r>
              <a:rPr lang="en-US" sz="2400" b="1">
                <a:solidFill>
                  <a:srgbClr val="FF0000"/>
                </a:solidFill>
                <a:latin typeface="Calibri" pitchFamily="34" charset="0"/>
              </a:rPr>
              <a:t>preferable well-defined reproducible “standard materials”, </a:t>
            </a:r>
          </a:p>
          <a:p>
            <a:endParaRPr lang="en-US" sz="2400" b="1">
              <a:solidFill>
                <a:srgbClr val="FF0000"/>
              </a:solidFill>
              <a:latin typeface="Calibri" pitchFamily="34" charset="0"/>
            </a:endParaRPr>
          </a:p>
          <a:p>
            <a:r>
              <a:rPr lang="en-US" sz="2400" b="1">
                <a:solidFill>
                  <a:srgbClr val="FF0000"/>
                </a:solidFill>
                <a:latin typeface="Calibri" pitchFamily="34" charset="0"/>
              </a:rPr>
              <a:t>to connect test sites and to improve the value of the network for industry.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MCj01045640000[1]"/>
          <p:cNvPicPr>
            <a:picLocks noChangeAspect="1" noChangeArrowheads="1"/>
          </p:cNvPicPr>
          <p:nvPr/>
        </p:nvPicPr>
        <p:blipFill>
          <a:blip r:embed="rId3" cstate="print"/>
          <a:srcRect/>
          <a:stretch>
            <a:fillRect/>
          </a:stretch>
        </p:blipFill>
        <p:spPr bwMode="auto">
          <a:xfrm>
            <a:off x="3116263" y="4005263"/>
            <a:ext cx="2517775" cy="2592387"/>
          </a:xfrm>
          <a:prstGeom prst="rect">
            <a:avLst/>
          </a:prstGeom>
          <a:noFill/>
          <a:ln w="9525">
            <a:noFill/>
            <a:miter lim="800000"/>
            <a:headEnd/>
            <a:tailEnd/>
          </a:ln>
        </p:spPr>
      </p:pic>
      <p:sp>
        <p:nvSpPr>
          <p:cNvPr id="39939" name="Rectangle 3"/>
          <p:cNvSpPr>
            <a:spLocks noGrp="1" noChangeArrowheads="1"/>
          </p:cNvSpPr>
          <p:nvPr>
            <p:ph type="title"/>
          </p:nvPr>
        </p:nvSpPr>
        <p:spPr>
          <a:xfrm>
            <a:off x="179388" y="188913"/>
            <a:ext cx="8229600" cy="850900"/>
          </a:xfrm>
        </p:spPr>
        <p:txBody>
          <a:bodyPr rtlCol="0">
            <a:normAutofit fontScale="90000"/>
          </a:bodyPr>
          <a:lstStyle/>
          <a:p>
            <a:pPr fontAlgn="auto">
              <a:spcAft>
                <a:spcPts val="0"/>
              </a:spcAft>
              <a:defRPr/>
            </a:pPr>
            <a:r>
              <a:rPr lang="en-US" b="1" dirty="0" smtClean="0">
                <a:solidFill>
                  <a:srgbClr val="FF3300"/>
                </a:solidFill>
              </a:rPr>
              <a:t>Global warming is here!!!</a:t>
            </a:r>
            <a:br>
              <a:rPr lang="en-US" b="1" dirty="0" smtClean="0">
                <a:solidFill>
                  <a:srgbClr val="FF3300"/>
                </a:solidFill>
              </a:rPr>
            </a:br>
            <a:r>
              <a:rPr lang="en-US" b="1" dirty="0" smtClean="0">
                <a:solidFill>
                  <a:srgbClr val="FF3300"/>
                </a:solidFill>
              </a:rPr>
              <a:t>Networks help to quantify!</a:t>
            </a:r>
            <a:endParaRPr lang="en-US" b="1" dirty="0">
              <a:solidFill>
                <a:srgbClr val="FF3300"/>
              </a:solidFill>
            </a:endParaRPr>
          </a:p>
        </p:txBody>
      </p:sp>
      <p:sp>
        <p:nvSpPr>
          <p:cNvPr id="38915" name="Rectangle 4"/>
          <p:cNvSpPr>
            <a:spLocks noGrp="1" noChangeArrowheads="1"/>
          </p:cNvSpPr>
          <p:nvPr>
            <p:ph type="body" idx="1"/>
          </p:nvPr>
        </p:nvSpPr>
        <p:spPr>
          <a:xfrm>
            <a:off x="0" y="1268413"/>
            <a:ext cx="8893175" cy="1943100"/>
          </a:xfrm>
        </p:spPr>
        <p:txBody>
          <a:bodyPr/>
          <a:lstStyle/>
          <a:p>
            <a:pPr>
              <a:lnSpc>
                <a:spcPct val="90000"/>
              </a:lnSpc>
            </a:pPr>
            <a:r>
              <a:rPr lang="en-US" sz="2400" b="1" smtClean="0"/>
              <a:t>Immediately: implement temperature raise half a degree compared to history, but no other climate change, when interpreting test results for choosing FRM!</a:t>
            </a:r>
          </a:p>
          <a:p>
            <a:pPr>
              <a:lnSpc>
                <a:spcPct val="90000"/>
              </a:lnSpc>
            </a:pPr>
            <a:r>
              <a:rPr lang="en-US" sz="2400" b="1" smtClean="0"/>
              <a:t>Immediate action with little risk of overreaction (be a bit conservative)</a:t>
            </a:r>
          </a:p>
        </p:txBody>
      </p:sp>
      <p:sp>
        <p:nvSpPr>
          <p:cNvPr id="38916" name="TextBox 4"/>
          <p:cNvSpPr txBox="1">
            <a:spLocks noChangeArrowheads="1"/>
          </p:cNvSpPr>
          <p:nvPr/>
        </p:nvSpPr>
        <p:spPr bwMode="auto">
          <a:xfrm>
            <a:off x="571500" y="6000750"/>
            <a:ext cx="8572500" cy="369888"/>
          </a:xfrm>
          <a:prstGeom prst="rect">
            <a:avLst/>
          </a:prstGeom>
          <a:noFill/>
          <a:ln w="9525">
            <a:noFill/>
            <a:miter lim="800000"/>
            <a:headEnd/>
            <a:tailEnd/>
          </a:ln>
        </p:spPr>
        <p:txBody>
          <a:bodyPr>
            <a:spAutoFit/>
          </a:bodyPr>
          <a:lstStyle/>
          <a:p>
            <a:r>
              <a:rPr lang="en-US">
                <a:latin typeface="Calibri" pitchFamily="34" charset="0"/>
              </a:rPr>
              <a:t>Recommendation Lindgren 2009 TREEBREEDEX presentation </a:t>
            </a:r>
            <a:r>
              <a:rPr lang="en-GB" i="1">
                <a:latin typeface="Times New Roman" pitchFamily="18" charset="0"/>
              </a:rPr>
              <a:t>Hann-Münden, 2009</a:t>
            </a:r>
            <a:r>
              <a:rPr lang="en-GB">
                <a:latin typeface="Calibri" pitchFamily="34" charset="0"/>
              </a:rPr>
              <a:t> </a:t>
            </a:r>
            <a:endParaRPr lang="en-US">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Thus, there are reasons to assume net-working should be good…</a:t>
            </a:r>
            <a:r>
              <a:rPr lang="en-US" sz="3100" dirty="0" smtClean="0">
                <a:solidFill>
                  <a:schemeClr val="bg1">
                    <a:lumMod val="75000"/>
                  </a:schemeClr>
                </a:solidFill>
              </a:rPr>
              <a:t>but</a:t>
            </a:r>
            <a:endParaRPr lang="en-US" sz="3100" dirty="0">
              <a:solidFill>
                <a:schemeClr val="bg1">
                  <a:lumMod val="75000"/>
                </a:schemeClr>
              </a:solidFill>
            </a:endParaRPr>
          </a:p>
        </p:txBody>
      </p:sp>
      <p:sp>
        <p:nvSpPr>
          <p:cNvPr id="40962" name="Content Placeholder 2"/>
          <p:cNvSpPr>
            <a:spLocks noGrp="1"/>
          </p:cNvSpPr>
          <p:nvPr>
            <p:ph idx="1"/>
          </p:nvPr>
        </p:nvSpPr>
        <p:spPr>
          <a:xfrm>
            <a:off x="457200" y="1600200"/>
            <a:ext cx="8435975" cy="4781550"/>
          </a:xfrm>
        </p:spPr>
        <p:txBody>
          <a:bodyPr/>
          <a:lstStyle/>
          <a:p>
            <a:pPr>
              <a:buFont typeface="Arial" charset="0"/>
              <a:buNone/>
            </a:pPr>
            <a:r>
              <a:rPr lang="en-US" sz="2000" b="1" smtClean="0"/>
              <a:t>Networking over organizational borders is desired, but does networking requires ready networks? Are not the benefits rather independent of pre-organized networks? There are lots of interfaces today, is that not enough?</a:t>
            </a:r>
          </a:p>
          <a:p>
            <a:pPr>
              <a:buFont typeface="Arial" charset="0"/>
              <a:buNone/>
            </a:pPr>
            <a:r>
              <a:rPr lang="en-US" sz="2000" b="1" smtClean="0"/>
              <a:t>E.g. certainly Sweden has benefitted greatly on European spruce provenances over centuries, (recently mainly from Belarus), but was it really networking of mutual benefit? Does Sweden have a network with Belarus? What was the benefit for Belarus?</a:t>
            </a:r>
          </a:p>
          <a:p>
            <a:pPr>
              <a:buFont typeface="Arial" charset="0"/>
              <a:buNone/>
            </a:pPr>
            <a:r>
              <a:rPr lang="en-US" sz="2000" b="1" smtClean="0"/>
              <a:t>Now Swedish companies market FRMs in Finland, but is it really thanks to organized networks?</a:t>
            </a:r>
          </a:p>
          <a:p>
            <a:pPr>
              <a:buFont typeface="Arial" charset="0"/>
              <a:buNone/>
            </a:pPr>
            <a:r>
              <a:rPr lang="en-US" sz="2000" b="1" smtClean="0"/>
              <a:t>Better FRM-directed networks are for the same or similar materials so is it a benefit in networking with countries with different climates and species? E.g. Sweden may need near Russia contacts more than interaction with Spain and Italy.</a:t>
            </a:r>
          </a:p>
          <a:p>
            <a:pPr>
              <a:buFont typeface="Arial" charset="0"/>
              <a:buNone/>
            </a:pPr>
            <a:r>
              <a:rPr lang="en-US" sz="2000" b="1" smtClean="0"/>
              <a:t>Can not networks complicate matters if they are rigid, timeconsuming and incomplete?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908050"/>
          <a:ext cx="8177561" cy="3825240"/>
        </p:xfrm>
        <a:graphic>
          <a:graphicData uri="http://schemas.openxmlformats.org/drawingml/2006/table">
            <a:tbl>
              <a:tblPr/>
              <a:tblGrid>
                <a:gridCol w="1893005"/>
                <a:gridCol w="1893005"/>
                <a:gridCol w="4391551"/>
              </a:tblGrid>
              <a:tr h="0">
                <a:tc gridSpan="3">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Table . Some international provenance trials with conifers.</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0">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Species</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0"/>
                        </a:spcAft>
                        <a:tabLst>
                          <a:tab pos="-457200" algn="l"/>
                          <a:tab pos="359410" algn="l"/>
                          <a:tab pos="914400" algn="l"/>
                        </a:tabLst>
                      </a:pPr>
                      <a:r>
                        <a:rPr lang="en-GB" sz="1400" b="1" dirty="0">
                          <a:latin typeface="Times New Roman"/>
                          <a:ea typeface="Times New Roman"/>
                          <a:cs typeface="Times New Roman"/>
                        </a:rPr>
                        <a:t>Establishment Year </a:t>
                      </a:r>
                      <a:endParaRPr lang="en-US"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(may vary within series)</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Reference (example)</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Scotch pine</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1907-1908</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Giertych and Oleksyn (1992)</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ts val="600"/>
                        </a:lnSpc>
                        <a:spcAft>
                          <a:spcPts val="0"/>
                        </a:spcAft>
                      </a:pPr>
                      <a:endParaRPr lang="en-GB"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1938</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 " -</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Norway spruce</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1938</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Giertych (1976), Krutzsch (1992)</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ts val="600"/>
                        </a:lnSpc>
                        <a:spcAft>
                          <a:spcPts val="0"/>
                        </a:spcAft>
                      </a:pPr>
                      <a:endParaRPr lang="en-GB"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1964/68</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Dietrichson et al (1976). </a:t>
                      </a:r>
                      <a:r>
                        <a:rPr lang="en-GB" sz="1400" b="1" dirty="0" smtClean="0">
                          <a:latin typeface="Times New Roman"/>
                          <a:ea typeface="Times New Roman"/>
                          <a:cs typeface="Times New Roman"/>
                        </a:rPr>
                        <a:t>Skr</a:t>
                      </a:r>
                      <a:r>
                        <a:rPr lang="en-GB" sz="1400" b="1" dirty="0" smtClean="0">
                          <a:latin typeface="WP MultinationalA Roman"/>
                          <a:ea typeface="Times New Roman"/>
                          <a:cs typeface="Times New Roman"/>
                        </a:rPr>
                        <a:t>ö</a:t>
                      </a:r>
                      <a:r>
                        <a:rPr lang="en-GB" sz="1400" b="1" dirty="0" smtClean="0">
                          <a:latin typeface="Times New Roman"/>
                          <a:ea typeface="Times New Roman"/>
                          <a:cs typeface="Times New Roman"/>
                        </a:rPr>
                        <a:t>ppa </a:t>
                      </a:r>
                      <a:r>
                        <a:rPr lang="en-GB" sz="1400" b="1" dirty="0">
                          <a:latin typeface="Times New Roman"/>
                          <a:ea typeface="Times New Roman"/>
                          <a:cs typeface="Times New Roman"/>
                        </a:rPr>
                        <a:t>et al (1993), Persson and Persson (1992), Krutzsch (1992)</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Larch</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1944</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Weisgerber and Sindelar (1992)</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ts val="600"/>
                        </a:lnSpc>
                        <a:spcAft>
                          <a:spcPts val="0"/>
                        </a:spcAft>
                      </a:pPr>
                      <a:endParaRPr lang="en-GB"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1958/59</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Schober (1985)</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Pinus contorta</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1971</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Fletcher and Barner (1978): Lindgren (1993b).</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Douglas fir</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1971</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Brunet and Roman-Amat (1987)</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Sitka spruce</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1975</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ts val="600"/>
                        </a:lnSpc>
                        <a:spcAft>
                          <a:spcPts val="0"/>
                        </a:spcAft>
                      </a:pPr>
                      <a:endParaRPr lang="en-GB" sz="1400" b="1" dirty="0">
                        <a:latin typeface="Times New Roman"/>
                        <a:ea typeface="Times New Roman"/>
                        <a:cs typeface="Times New Roman"/>
                      </a:endParaRPr>
                    </a:p>
                    <a:p>
                      <a:pPr hangingPunct="0">
                        <a:spcAft>
                          <a:spcPts val="290"/>
                        </a:spcAft>
                        <a:tabLst>
                          <a:tab pos="-457200" algn="l"/>
                          <a:tab pos="359410" algn="l"/>
                          <a:tab pos="914400" algn="l"/>
                        </a:tabLst>
                      </a:pPr>
                      <a:r>
                        <a:rPr lang="en-GB" sz="1400" b="1" dirty="0">
                          <a:latin typeface="Times New Roman"/>
                          <a:ea typeface="Times New Roman"/>
                          <a:cs typeface="Times New Roman"/>
                        </a:rPr>
                        <a:t>Ying and McKnight (1993) </a:t>
                      </a:r>
                      <a:endParaRPr lang="en-US" sz="1400" b="1"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033" name="TextBox 4"/>
          <p:cNvSpPr txBox="1">
            <a:spLocks noChangeArrowheads="1"/>
          </p:cNvSpPr>
          <p:nvPr/>
        </p:nvSpPr>
        <p:spPr bwMode="auto">
          <a:xfrm>
            <a:off x="500063" y="214313"/>
            <a:ext cx="7929562" cy="646112"/>
          </a:xfrm>
          <a:prstGeom prst="rect">
            <a:avLst/>
          </a:prstGeom>
          <a:noFill/>
          <a:ln w="9525">
            <a:noFill/>
            <a:miter lim="800000"/>
            <a:headEnd/>
            <a:tailEnd/>
          </a:ln>
        </p:spPr>
        <p:txBody>
          <a:bodyPr>
            <a:spAutoFit/>
          </a:bodyPr>
          <a:lstStyle/>
          <a:p>
            <a:r>
              <a:rPr lang="en-US">
                <a:latin typeface="Calibri" pitchFamily="34" charset="0"/>
              </a:rPr>
              <a:t>At IUFRO World congress 1995 (Finland) I reviewed “provenance trials revisited” and made the following table</a:t>
            </a:r>
          </a:p>
        </p:txBody>
      </p:sp>
      <p:sp>
        <p:nvSpPr>
          <p:cNvPr id="42034" name="TextBox 5"/>
          <p:cNvSpPr txBox="1">
            <a:spLocks noChangeArrowheads="1"/>
          </p:cNvSpPr>
          <p:nvPr/>
        </p:nvSpPr>
        <p:spPr bwMode="auto">
          <a:xfrm>
            <a:off x="285750" y="5103813"/>
            <a:ext cx="8858250" cy="1754187"/>
          </a:xfrm>
          <a:prstGeom prst="rect">
            <a:avLst/>
          </a:prstGeom>
          <a:noFill/>
          <a:ln w="9525">
            <a:noFill/>
            <a:miter lim="800000"/>
            <a:headEnd/>
            <a:tailEnd/>
          </a:ln>
        </p:spPr>
        <p:txBody>
          <a:bodyPr>
            <a:spAutoFit/>
          </a:bodyPr>
          <a:lstStyle/>
          <a:p>
            <a:r>
              <a:rPr lang="en-US">
                <a:latin typeface="Calibri" pitchFamily="34" charset="0"/>
              </a:rPr>
              <a:t>Since 1995 rather little (but something) appeared based on these trial series. </a:t>
            </a:r>
          </a:p>
          <a:p>
            <a:r>
              <a:rPr lang="en-US">
                <a:latin typeface="Calibri" pitchFamily="34" charset="0"/>
              </a:rPr>
              <a:t>Where something appeared the networking character is seldom evident.</a:t>
            </a:r>
          </a:p>
          <a:p>
            <a:r>
              <a:rPr lang="en-US">
                <a:latin typeface="Calibri" pitchFamily="34" charset="0"/>
              </a:rPr>
              <a:t>When something appeared it is seldom focused on the use for practical forestry.</a:t>
            </a:r>
          </a:p>
          <a:p>
            <a:r>
              <a:rPr lang="en-US">
                <a:latin typeface="Calibri" pitchFamily="34" charset="0"/>
              </a:rPr>
              <a:t>Provenance research should still be very relevant for industry. I guess that about half FRM of practical forestry today are more or less stand seeds. In spite of its importance little of the research efforts is on provenance research and still less linked to the IUFRO networks.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algn="l"/>
            <a:r>
              <a:rPr lang="en-US" sz="2800" smtClean="0"/>
              <a:t>I looked into the IUFRO structure, which is expected to be the basic instrument for international networking.  Once the species working parties were mainly for the international IUFRO trials</a:t>
            </a:r>
          </a:p>
        </p:txBody>
      </p:sp>
      <p:sp>
        <p:nvSpPr>
          <p:cNvPr id="3" name="Content Placeholder 2"/>
          <p:cNvSpPr>
            <a:spLocks noGrp="1"/>
          </p:cNvSpPr>
          <p:nvPr>
            <p:ph idx="1"/>
          </p:nvPr>
        </p:nvSpPr>
        <p:spPr>
          <a:xfrm>
            <a:off x="428625" y="1857375"/>
            <a:ext cx="8229600" cy="3143250"/>
          </a:xfrm>
        </p:spPr>
        <p:txBody>
          <a:bodyPr>
            <a:normAutofit/>
          </a:bodyPr>
          <a:lstStyle/>
          <a:p>
            <a:pPr>
              <a:lnSpc>
                <a:spcPct val="90000"/>
              </a:lnSpc>
            </a:pPr>
            <a:r>
              <a:rPr lang="en-US" sz="2400" smtClean="0"/>
              <a:t>2.00.00 – Physiology and Genetics -  a single proceedings with very little genetics</a:t>
            </a:r>
          </a:p>
          <a:p>
            <a:pPr>
              <a:lnSpc>
                <a:spcPct val="90000"/>
              </a:lnSpc>
            </a:pPr>
            <a:r>
              <a:rPr lang="en-US" sz="2400" smtClean="0"/>
              <a:t>2.02.00 – Conifer breeding and genetic resources  - nothing</a:t>
            </a:r>
          </a:p>
          <a:p>
            <a:pPr>
              <a:lnSpc>
                <a:spcPct val="90000"/>
              </a:lnSpc>
            </a:pPr>
            <a:r>
              <a:rPr lang="en-US" sz="2400" smtClean="0"/>
              <a:t>2.02.11 – Norway spruce breeding and genetic resources – one conference (in Poland!! Prof Szabor) three years ago with about six papers referring to IUFRO trials with limited international coverage.</a:t>
            </a:r>
          </a:p>
          <a:p>
            <a:pPr>
              <a:lnSpc>
                <a:spcPct val="90000"/>
              </a:lnSpc>
            </a:pPr>
            <a:r>
              <a:rPr lang="en-US" sz="2400" smtClean="0"/>
              <a:t>2.02.18 – Scots pine breeding and genetic resources - nothing</a:t>
            </a:r>
          </a:p>
        </p:txBody>
      </p:sp>
      <p:sp>
        <p:nvSpPr>
          <p:cNvPr id="4" name="TextBox 3"/>
          <p:cNvSpPr txBox="1">
            <a:spLocks noChangeArrowheads="1"/>
          </p:cNvSpPr>
          <p:nvPr/>
        </p:nvSpPr>
        <p:spPr bwMode="auto">
          <a:xfrm>
            <a:off x="323850" y="5084763"/>
            <a:ext cx="8143875" cy="1570037"/>
          </a:xfrm>
          <a:prstGeom prst="rect">
            <a:avLst/>
          </a:prstGeom>
          <a:noFill/>
          <a:ln w="9525">
            <a:noFill/>
            <a:miter lim="800000"/>
            <a:headEnd/>
            <a:tailEnd/>
          </a:ln>
        </p:spPr>
        <p:txBody>
          <a:bodyPr>
            <a:spAutoFit/>
          </a:bodyPr>
          <a:lstStyle/>
          <a:p>
            <a:r>
              <a:rPr lang="en-US" sz="2400">
                <a:latin typeface="Calibri" pitchFamily="34" charset="0"/>
              </a:rPr>
              <a:t>My impression is that IUFRO does not fill the role of networking around large networks of genetic field trials well or enough any more. It is a pity as I think IUFRO is the only organization, which can do this networking in a general sense.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pPr>
            <a:r>
              <a:rPr lang="en-US" sz="3000" smtClean="0"/>
              <a:t>Networking connected to field tests should be open (more like IUFRO) and flexible and not closed and fixed (like TREEBREEDEX). In the later case important elements will usually be missing.</a:t>
            </a:r>
          </a:p>
          <a:p>
            <a:pPr>
              <a:lnSpc>
                <a:spcPct val="90000"/>
              </a:lnSpc>
            </a:pPr>
            <a:r>
              <a:rPr lang="en-US" sz="3000" smtClean="0"/>
              <a:t>Often it is easier to network with people from other organizations than the own organization!!! (a reason for networks!)</a:t>
            </a:r>
          </a:p>
          <a:p>
            <a:pPr>
              <a:lnSpc>
                <a:spcPct val="90000"/>
              </a:lnSpc>
            </a:pPr>
            <a:r>
              <a:rPr lang="en-US" sz="3000" smtClean="0"/>
              <a:t>Long term field trials have not been winners in University pecking orders or ways to get Scientific Fame.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There are other things networks could be good for, I mentioned some in the first slide.</a:t>
            </a:r>
            <a:endParaRPr lang="en-US" dirty="0"/>
          </a:p>
        </p:txBody>
      </p:sp>
      <p:sp>
        <p:nvSpPr>
          <p:cNvPr id="3" name="Content Placeholder 2"/>
          <p:cNvSpPr>
            <a:spLocks noGrp="1"/>
          </p:cNvSpPr>
          <p:nvPr>
            <p:ph idx="1"/>
          </p:nvPr>
        </p:nvSpPr>
        <p:spPr>
          <a:xfrm>
            <a:off x="323850" y="1700213"/>
            <a:ext cx="8229600" cy="3600450"/>
          </a:xfrm>
        </p:spPr>
        <p:txBody>
          <a:bodyPr>
            <a:normAutofit/>
          </a:bodyPr>
          <a:lstStyle/>
          <a:p>
            <a:pPr marL="514350" indent="-514350">
              <a:lnSpc>
                <a:spcPct val="90000"/>
              </a:lnSpc>
            </a:pPr>
            <a:r>
              <a:rPr lang="en-US" sz="2700" smtClean="0"/>
              <a:t>More discussion and attention focusing on the forest in the field. Wider discussions and more experiences.</a:t>
            </a:r>
          </a:p>
          <a:p>
            <a:pPr marL="514350" indent="-514350">
              <a:lnSpc>
                <a:spcPct val="90000"/>
              </a:lnSpc>
            </a:pPr>
            <a:r>
              <a:rPr lang="en-US" sz="2700" smtClean="0"/>
              <a:t>Better contacts among those dealing with similar forests in different organizations (countries)</a:t>
            </a:r>
          </a:p>
          <a:p>
            <a:pPr marL="514350" indent="-514350">
              <a:lnSpc>
                <a:spcPct val="90000"/>
              </a:lnSpc>
            </a:pPr>
            <a:r>
              <a:rPr lang="en-US" sz="2700" smtClean="0"/>
              <a:t>Discussions Industry-Science.</a:t>
            </a:r>
          </a:p>
          <a:p>
            <a:pPr marL="514350" indent="-514350">
              <a:lnSpc>
                <a:spcPct val="90000"/>
              </a:lnSpc>
            </a:pPr>
            <a:r>
              <a:rPr lang="en-US" sz="2700" smtClean="0"/>
              <a:t>More focus of scientists (like forest geneticists), education and administrators of what happens with industrial plantations</a:t>
            </a:r>
          </a:p>
          <a:p>
            <a:pPr marL="514350" indent="-514350">
              <a:lnSpc>
                <a:spcPct val="90000"/>
              </a:lnSpc>
            </a:pPr>
            <a:r>
              <a:rPr lang="en-US" sz="2700" smtClean="0"/>
              <a:t>Easier to claim that Industry knows something about what they are doing and tries to get it better known</a:t>
            </a:r>
          </a:p>
          <a:p>
            <a:pPr marL="514350" indent="-514350">
              <a:lnSpc>
                <a:spcPct val="90000"/>
              </a:lnSpc>
            </a:pPr>
            <a:endParaRPr lang="en-US" sz="2700" smtClean="0"/>
          </a:p>
        </p:txBody>
      </p:sp>
      <p:sp>
        <p:nvSpPr>
          <p:cNvPr id="4" name="TextBox 3"/>
          <p:cNvSpPr txBox="1">
            <a:spLocks noChangeArrowheads="1"/>
          </p:cNvSpPr>
          <p:nvPr/>
        </p:nvSpPr>
        <p:spPr bwMode="auto">
          <a:xfrm>
            <a:off x="611188" y="5805488"/>
            <a:ext cx="8281987" cy="830262"/>
          </a:xfrm>
          <a:prstGeom prst="rect">
            <a:avLst/>
          </a:prstGeom>
          <a:noFill/>
          <a:ln w="9525">
            <a:noFill/>
            <a:miter lim="800000"/>
            <a:headEnd/>
            <a:tailEnd/>
          </a:ln>
        </p:spPr>
        <p:txBody>
          <a:bodyPr>
            <a:spAutoFit/>
          </a:bodyPr>
          <a:lstStyle/>
          <a:p>
            <a:r>
              <a:rPr lang="en-US" sz="2400">
                <a:solidFill>
                  <a:srgbClr val="FF0000"/>
                </a:solidFill>
                <a:latin typeface="Calibri" pitchFamily="34" charset="0"/>
              </a:rPr>
              <a:t>So much attention on Industrial plantations would not occur if networks do not have large genetic field experiments in focus.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52513"/>
            <a:ext cx="8229600" cy="1728787"/>
          </a:xfrm>
        </p:spPr>
        <p:txBody>
          <a:bodyPr/>
          <a:lstStyle/>
          <a:p>
            <a:r>
              <a:rPr lang="en-US" sz="3200" b="1" smtClean="0">
                <a:solidFill>
                  <a:srgbClr val="FF0000"/>
                </a:solidFill>
              </a:rPr>
              <a:t>Large genetic field experiments are one of the keys to survival of the human race and civilization!</a:t>
            </a:r>
          </a:p>
        </p:txBody>
      </p:sp>
      <p:sp>
        <p:nvSpPr>
          <p:cNvPr id="3" name="Content Placeholder 2"/>
          <p:cNvSpPr>
            <a:spLocks noGrp="1"/>
          </p:cNvSpPr>
          <p:nvPr>
            <p:ph idx="1"/>
          </p:nvPr>
        </p:nvSpPr>
        <p:spPr>
          <a:xfrm>
            <a:off x="539750" y="2997200"/>
            <a:ext cx="8229600" cy="3400425"/>
          </a:xfrm>
        </p:spPr>
        <p:txBody>
          <a:bodyPr rtlCol="0">
            <a:normAutofit fontScale="85000" lnSpcReduction="20000"/>
          </a:bodyPr>
          <a:lstStyle/>
          <a:p>
            <a:pPr fontAlgn="auto">
              <a:spcAft>
                <a:spcPts val="0"/>
              </a:spcAft>
              <a:buFont typeface="Arial" pitchFamily="34" charset="0"/>
              <a:buChar char="•"/>
              <a:defRPr/>
            </a:pPr>
            <a:r>
              <a:rPr lang="en-US" sz="2800" dirty="0" smtClean="0"/>
              <a:t>Without them we do not know what we should do or have done when managing forest land.</a:t>
            </a:r>
          </a:p>
          <a:p>
            <a:pPr fontAlgn="auto">
              <a:spcAft>
                <a:spcPts val="0"/>
              </a:spcAft>
              <a:buFont typeface="Arial" pitchFamily="34" charset="0"/>
              <a:buChar char="•"/>
              <a:defRPr/>
            </a:pPr>
            <a:r>
              <a:rPr lang="en-US" sz="2800" dirty="0" smtClean="0"/>
              <a:t>Gives a sustainable support for an increasing world population with a reasonable standard of living!</a:t>
            </a:r>
          </a:p>
          <a:p>
            <a:pPr fontAlgn="auto">
              <a:spcAft>
                <a:spcPts val="0"/>
              </a:spcAft>
              <a:buFont typeface="Arial" pitchFamily="34" charset="0"/>
              <a:buChar char="•"/>
              <a:defRPr/>
            </a:pPr>
            <a:r>
              <a:rPr lang="en-US" sz="2800" dirty="0" smtClean="0"/>
              <a:t>Emphasize on sustainability and basic environment friendliness. The forest creates raw material from air, water and sun-shine.</a:t>
            </a:r>
          </a:p>
          <a:p>
            <a:pPr fontAlgn="auto">
              <a:spcAft>
                <a:spcPts val="0"/>
              </a:spcAft>
              <a:buFont typeface="Arial" pitchFamily="34" charset="0"/>
              <a:buChar char="•"/>
              <a:defRPr/>
            </a:pPr>
            <a:r>
              <a:rPr lang="en-US" sz="2800" dirty="0" smtClean="0"/>
              <a:t>Demonstration that we care for the future and plan long term.</a:t>
            </a:r>
          </a:p>
          <a:p>
            <a:pPr fontAlgn="auto">
              <a:spcAft>
                <a:spcPts val="0"/>
              </a:spcAft>
              <a:buFont typeface="Arial" pitchFamily="34" charset="0"/>
              <a:buChar char="•"/>
              <a:defRPr/>
            </a:pPr>
            <a:r>
              <a:rPr lang="en-US" sz="2800" dirty="0" smtClean="0"/>
              <a:t>Basis for predicting the impact of the present and future forest.</a:t>
            </a:r>
            <a:endParaRPr lang="en-US" sz="2800" dirty="0"/>
          </a:p>
        </p:txBody>
      </p:sp>
      <p:sp>
        <p:nvSpPr>
          <p:cNvPr id="4" name="TextBox 3"/>
          <p:cNvSpPr txBox="1">
            <a:spLocks noChangeArrowheads="1"/>
          </p:cNvSpPr>
          <p:nvPr/>
        </p:nvSpPr>
        <p:spPr bwMode="auto">
          <a:xfrm>
            <a:off x="539750" y="188913"/>
            <a:ext cx="8353425" cy="708025"/>
          </a:xfrm>
          <a:prstGeom prst="rect">
            <a:avLst/>
          </a:prstGeom>
          <a:noFill/>
          <a:ln w="9525">
            <a:noFill/>
            <a:miter lim="800000"/>
            <a:headEnd/>
            <a:tailEnd/>
          </a:ln>
        </p:spPr>
        <p:txBody>
          <a:bodyPr>
            <a:spAutoFit/>
          </a:bodyPr>
          <a:lstStyle/>
          <a:p>
            <a:pPr algn="ctr"/>
            <a:r>
              <a:rPr lang="en-US" sz="4000">
                <a:solidFill>
                  <a:srgbClr val="00B050"/>
                </a:solidFill>
                <a:latin typeface="Calibri" pitchFamily="34" charset="0"/>
              </a:rPr>
              <a:t>Networks or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0"/>
                                        <p:tgtEl>
                                          <p:spTgt spid="2"/>
                                        </p:tgtEl>
                                      </p:cBhvr>
                                    </p:animEffect>
                                  </p:childTnLst>
                                </p:cTn>
                              </p:par>
                            </p:childTnLst>
                          </p:cTn>
                        </p:par>
                        <p:par>
                          <p:cTn id="8" fill="hold">
                            <p:stCondLst>
                              <p:cond delay="3000"/>
                            </p:stCondLst>
                            <p:childTnLst>
                              <p:par>
                                <p:cTn id="9" presetID="3" presetClass="exit" presetSubtype="10" fill="hold" grpId="0" nodeType="afterEffect">
                                  <p:stCondLst>
                                    <p:cond delay="0"/>
                                  </p:stCondLst>
                                  <p:childTnLst>
                                    <p:animEffect transition="out" filter="blinds(horizontal)">
                                      <p:cBhvr>
                                        <p:cTn id="10" dur="3000"/>
                                        <p:tgtEl>
                                          <p:spTgt spid="4"/>
                                        </p:tgtEl>
                                      </p:cBhvr>
                                    </p:animEffect>
                                    <p:set>
                                      <p:cBhvr>
                                        <p:cTn id="11" dur="1" fill="hold">
                                          <p:stCondLst>
                                            <p:cond delay="2999"/>
                                          </p:stCondLst>
                                        </p:cTn>
                                        <p:tgtEl>
                                          <p:spTgt spid="4"/>
                                        </p:tgtEl>
                                        <p:attrNameLst>
                                          <p:attrName>style.visibility</p:attrName>
                                        </p:attrNameLst>
                                      </p:cBhvr>
                                      <p:to>
                                        <p:strVal val="hidden"/>
                                      </p:to>
                                    </p:set>
                                  </p:childTnLst>
                                </p:cTn>
                              </p:par>
                            </p:childTnLst>
                          </p:cTn>
                        </p:par>
                        <p:par>
                          <p:cTn id="12" fill="hold">
                            <p:stCondLst>
                              <p:cond delay="6000"/>
                            </p:stCondLst>
                            <p:childTnLst>
                              <p:par>
                                <p:cTn id="13" presetID="3"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0"/>
                                        <p:tgtEl>
                                          <p:spTgt spid="3">
                                            <p:txEl>
                                              <p:pRg st="1" end="1"/>
                                            </p:txEl>
                                          </p:spTgt>
                                        </p:tgtEl>
                                      </p:cBhvr>
                                    </p:animEffect>
                                  </p:childTnLst>
                                </p:cTn>
                              </p:par>
                            </p:childTnLst>
                          </p:cTn>
                        </p:par>
                        <p:par>
                          <p:cTn id="21" fill="hold">
                            <p:stCondLst>
                              <p:cond delay="5000"/>
                            </p:stCondLst>
                            <p:childTnLst>
                              <p:par>
                                <p:cTn id="22" presetID="3" presetClass="entr" presetSubtype="1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0"/>
                                        <p:tgtEl>
                                          <p:spTgt spid="3">
                                            <p:txEl>
                                              <p:pRg st="2" end="2"/>
                                            </p:txEl>
                                          </p:spTgt>
                                        </p:tgtEl>
                                      </p:cBhvr>
                                    </p:animEffect>
                                  </p:childTnLst>
                                </p:cTn>
                              </p:par>
                            </p:childTnLst>
                          </p:cTn>
                        </p:par>
                        <p:par>
                          <p:cTn id="25" fill="hold">
                            <p:stCondLst>
                              <p:cond delay="10000"/>
                            </p:stCondLst>
                            <p:childTnLst>
                              <p:par>
                                <p:cTn id="26" presetID="3" presetClass="entr" presetSubtype="1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0"/>
                                        <p:tgtEl>
                                          <p:spTgt spid="3">
                                            <p:txEl>
                                              <p:pRg st="3" end="3"/>
                                            </p:txEl>
                                          </p:spTgt>
                                        </p:tgtEl>
                                      </p:cBhvr>
                                    </p:animEffect>
                                  </p:childTnLst>
                                </p:cTn>
                              </p:par>
                            </p:childTnLst>
                          </p:cTn>
                        </p:par>
                        <p:par>
                          <p:cTn id="29" fill="hold">
                            <p:stCondLst>
                              <p:cond delay="15000"/>
                            </p:stCondLst>
                            <p:childTnLst>
                              <p:par>
                                <p:cTn id="30" presetID="3" presetClass="entr" presetSubtype="1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638"/>
            <a:ext cx="8229600" cy="922337"/>
          </a:xfrm>
        </p:spPr>
        <p:txBody>
          <a:bodyPr/>
          <a:lstStyle/>
          <a:p>
            <a:r>
              <a:rPr lang="en-US" smtClean="0"/>
              <a:t>Thank you - end</a:t>
            </a:r>
          </a:p>
        </p:txBody>
      </p:sp>
      <p:pic>
        <p:nvPicPr>
          <p:cNvPr id="47106" name="Picture 3"/>
          <p:cNvPicPr>
            <a:picLocks noChangeAspect="1" noChangeArrowheads="1"/>
          </p:cNvPicPr>
          <p:nvPr/>
        </p:nvPicPr>
        <p:blipFill>
          <a:blip r:embed="rId2" cstate="print"/>
          <a:srcRect/>
          <a:stretch>
            <a:fillRect/>
          </a:stretch>
        </p:blipFill>
        <p:spPr bwMode="auto">
          <a:xfrm>
            <a:off x="898525" y="1119188"/>
            <a:ext cx="7273925" cy="4830762"/>
          </a:xfrm>
          <a:prstGeom prst="rect">
            <a:avLst/>
          </a:prstGeom>
          <a:noFill/>
          <a:ln w="9525">
            <a:noFill/>
            <a:miter lim="800000"/>
            <a:headEnd/>
            <a:tailEnd/>
          </a:ln>
        </p:spPr>
      </p:pic>
      <p:sp>
        <p:nvSpPr>
          <p:cNvPr id="47107" name="TextBox 5"/>
          <p:cNvSpPr txBox="1">
            <a:spLocks noChangeArrowheads="1"/>
          </p:cNvSpPr>
          <p:nvPr/>
        </p:nvSpPr>
        <p:spPr bwMode="auto">
          <a:xfrm>
            <a:off x="1692275" y="6092825"/>
            <a:ext cx="6480175" cy="369888"/>
          </a:xfrm>
          <a:prstGeom prst="rect">
            <a:avLst/>
          </a:prstGeom>
          <a:noFill/>
          <a:ln w="9525">
            <a:noFill/>
            <a:miter lim="800000"/>
            <a:headEnd/>
            <a:tailEnd/>
          </a:ln>
        </p:spPr>
        <p:txBody>
          <a:bodyPr>
            <a:spAutoFit/>
          </a:bodyPr>
          <a:lstStyle/>
          <a:p>
            <a:r>
              <a:rPr lang="en-US">
                <a:latin typeface="Calibri" pitchFamily="34" charset="0"/>
              </a:rPr>
              <a:t>Photo Ola Rosvall 2009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http://mt1.google.com/vt/lyrs=m@128&amp;hl=sv&amp;src=api&amp;x=7&amp;y=4&amp;z=4&amp;s=G"/>
          <p:cNvPicPr>
            <a:picLocks noChangeAspect="1" noChangeArrowheads="1"/>
          </p:cNvPicPr>
          <p:nvPr/>
        </p:nvPicPr>
        <p:blipFill>
          <a:blip r:embed="rId2" cstate="print"/>
          <a:srcRect/>
          <a:stretch>
            <a:fillRect/>
          </a:stretch>
        </p:blipFill>
        <p:spPr bwMode="auto">
          <a:xfrm>
            <a:off x="0" y="0"/>
            <a:ext cx="9525" cy="9525"/>
          </a:xfrm>
          <a:prstGeom prst="rect">
            <a:avLst/>
          </a:prstGeom>
          <a:noFill/>
          <a:ln w="9525">
            <a:noFill/>
            <a:miter lim="800000"/>
            <a:headEnd/>
            <a:tailEnd/>
          </a:ln>
        </p:spPr>
      </p:pic>
      <p:pic>
        <p:nvPicPr>
          <p:cNvPr id="17410" name="Picture 7" descr="http://mt1.google.com/vt/lyrs=m@128&amp;hl=sv&amp;src=api&amp;x=7&amp;y=5&amp;z=4&amp;s=Ga"/>
          <p:cNvPicPr>
            <a:picLocks noChangeAspect="1" noChangeArrowheads="1"/>
          </p:cNvPicPr>
          <p:nvPr/>
        </p:nvPicPr>
        <p:blipFill>
          <a:blip r:embed="rId3" cstate="print"/>
          <a:srcRect/>
          <a:stretch>
            <a:fillRect/>
          </a:stretch>
        </p:blipFill>
        <p:spPr bwMode="auto">
          <a:xfrm>
            <a:off x="0" y="0"/>
            <a:ext cx="9525" cy="9525"/>
          </a:xfrm>
          <a:prstGeom prst="rect">
            <a:avLst/>
          </a:prstGeom>
          <a:noFill/>
          <a:ln w="9525">
            <a:noFill/>
            <a:miter lim="800000"/>
            <a:headEnd/>
            <a:tailEnd/>
          </a:ln>
        </p:spPr>
      </p:pic>
      <p:pic>
        <p:nvPicPr>
          <p:cNvPr id="17411" name="Picture 8" descr="http://mt1.google.com/vt/lyrs=m@128&amp;hl=sv&amp;src=api&amp;x=7&amp;y=6&amp;z=4&amp;s=Gal"/>
          <p:cNvPicPr>
            <a:picLocks noChangeAspect="1" noChangeArrowheads="1"/>
          </p:cNvPicPr>
          <p:nvPr/>
        </p:nvPicPr>
        <p:blipFill>
          <a:blip r:embed="rId4" cstate="print"/>
          <a:srcRect/>
          <a:stretch>
            <a:fillRect/>
          </a:stretch>
        </p:blipFill>
        <p:spPr bwMode="auto">
          <a:xfrm>
            <a:off x="0" y="0"/>
            <a:ext cx="9525" cy="9525"/>
          </a:xfrm>
          <a:prstGeom prst="rect">
            <a:avLst/>
          </a:prstGeom>
          <a:noFill/>
          <a:ln w="9525">
            <a:noFill/>
            <a:miter lim="800000"/>
            <a:headEnd/>
            <a:tailEnd/>
          </a:ln>
        </p:spPr>
      </p:pic>
      <p:pic>
        <p:nvPicPr>
          <p:cNvPr id="17412" name="Picture 9" descr="http://mt1.google.com/vt/lyrs=m@128&amp;hl=sv&amp;src=api&amp;x=7&amp;y=7&amp;z=4&amp;s=Gali"/>
          <p:cNvPicPr>
            <a:picLocks noChangeAspect="1" noChangeArrowheads="1"/>
          </p:cNvPicPr>
          <p:nvPr/>
        </p:nvPicPr>
        <p:blipFill>
          <a:blip r:embed="rId5" cstate="print"/>
          <a:srcRect/>
          <a:stretch>
            <a:fillRect/>
          </a:stretch>
        </p:blipFill>
        <p:spPr bwMode="auto">
          <a:xfrm>
            <a:off x="0" y="0"/>
            <a:ext cx="9525" cy="9525"/>
          </a:xfrm>
          <a:prstGeom prst="rect">
            <a:avLst/>
          </a:prstGeom>
          <a:noFill/>
          <a:ln w="9525">
            <a:noFill/>
            <a:miter lim="800000"/>
            <a:headEnd/>
            <a:tailEnd/>
          </a:ln>
        </p:spPr>
      </p:pic>
      <p:pic>
        <p:nvPicPr>
          <p:cNvPr id="17413" name="Picture 10" descr="http://mt0.google.com/vt/lyrs=m@128&amp;hl=sv&amp;src=api&amp;x=8&amp;y=8&amp;z=4&amp;s="/>
          <p:cNvPicPr>
            <a:picLocks noChangeAspect="1" noChangeArrowheads="1"/>
          </p:cNvPicPr>
          <p:nvPr/>
        </p:nvPicPr>
        <p:blipFill>
          <a:blip r:embed="rId6" cstate="print"/>
          <a:srcRect/>
          <a:stretch>
            <a:fillRect/>
          </a:stretch>
        </p:blipFill>
        <p:spPr bwMode="auto">
          <a:xfrm>
            <a:off x="0" y="0"/>
            <a:ext cx="9525" cy="9525"/>
          </a:xfrm>
          <a:prstGeom prst="rect">
            <a:avLst/>
          </a:prstGeom>
          <a:noFill/>
          <a:ln w="9525">
            <a:noFill/>
            <a:miter lim="800000"/>
            <a:headEnd/>
            <a:tailEnd/>
          </a:ln>
        </p:spPr>
      </p:pic>
      <p:pic>
        <p:nvPicPr>
          <p:cNvPr id="17414" name="Picture 11" descr="http://mt0.google.com/vt/lyrs=m@128&amp;hl=sv&amp;src=api&amp;x=8&amp;y=4&amp;z=4&amp;s=Gali"/>
          <p:cNvPicPr>
            <a:picLocks noChangeAspect="1" noChangeArrowheads="1"/>
          </p:cNvPicPr>
          <p:nvPr/>
        </p:nvPicPr>
        <p:blipFill>
          <a:blip r:embed="rId7" cstate="print"/>
          <a:srcRect/>
          <a:stretch>
            <a:fillRect/>
          </a:stretch>
        </p:blipFill>
        <p:spPr bwMode="auto">
          <a:xfrm>
            <a:off x="0" y="0"/>
            <a:ext cx="9525" cy="9525"/>
          </a:xfrm>
          <a:prstGeom prst="rect">
            <a:avLst/>
          </a:prstGeom>
          <a:noFill/>
          <a:ln w="9525">
            <a:noFill/>
            <a:miter lim="800000"/>
            <a:headEnd/>
            <a:tailEnd/>
          </a:ln>
        </p:spPr>
      </p:pic>
      <p:pic>
        <p:nvPicPr>
          <p:cNvPr id="17415" name="Picture 12" descr="http://mt0.google.com/vt/lyrs=m@128&amp;hl=sv&amp;src=api&amp;x=8&amp;y=5&amp;z=4&amp;s=Galil"/>
          <p:cNvPicPr>
            <a:picLocks noChangeAspect="1" noChangeArrowheads="1"/>
          </p:cNvPicPr>
          <p:nvPr/>
        </p:nvPicPr>
        <p:blipFill>
          <a:blip r:embed="rId8" cstate="print"/>
          <a:srcRect/>
          <a:stretch>
            <a:fillRect/>
          </a:stretch>
        </p:blipFill>
        <p:spPr bwMode="auto">
          <a:xfrm>
            <a:off x="0" y="0"/>
            <a:ext cx="9525" cy="9525"/>
          </a:xfrm>
          <a:prstGeom prst="rect">
            <a:avLst/>
          </a:prstGeom>
          <a:noFill/>
          <a:ln w="9525">
            <a:noFill/>
            <a:miter lim="800000"/>
            <a:headEnd/>
            <a:tailEnd/>
          </a:ln>
        </p:spPr>
      </p:pic>
      <p:pic>
        <p:nvPicPr>
          <p:cNvPr id="17416" name="Picture 13" descr="http://mt0.google.com/vt/lyrs=m@128&amp;hl=sv&amp;src=api&amp;x=8&amp;y=6&amp;z=4&amp;s=Galile"/>
          <p:cNvPicPr>
            <a:picLocks noChangeAspect="1" noChangeArrowheads="1"/>
          </p:cNvPicPr>
          <p:nvPr/>
        </p:nvPicPr>
        <p:blipFill>
          <a:blip r:embed="rId9" cstate="print"/>
          <a:srcRect/>
          <a:stretch>
            <a:fillRect/>
          </a:stretch>
        </p:blipFill>
        <p:spPr bwMode="auto">
          <a:xfrm>
            <a:off x="0" y="0"/>
            <a:ext cx="9525" cy="9525"/>
          </a:xfrm>
          <a:prstGeom prst="rect">
            <a:avLst/>
          </a:prstGeom>
          <a:noFill/>
          <a:ln w="9525">
            <a:noFill/>
            <a:miter lim="800000"/>
            <a:headEnd/>
            <a:tailEnd/>
          </a:ln>
        </p:spPr>
      </p:pic>
      <p:pic>
        <p:nvPicPr>
          <p:cNvPr id="17417" name="Picture 14" descr="http://mt0.google.com/vt/lyrs=m@128&amp;hl=sv&amp;src=api&amp;x=8&amp;y=7&amp;z=4&amp;s=Galileo"/>
          <p:cNvPicPr>
            <a:picLocks noChangeAspect="1" noChangeArrowheads="1"/>
          </p:cNvPicPr>
          <p:nvPr/>
        </p:nvPicPr>
        <p:blipFill>
          <a:blip r:embed="rId10" cstate="print"/>
          <a:srcRect/>
          <a:stretch>
            <a:fillRect/>
          </a:stretch>
        </p:blipFill>
        <p:spPr bwMode="auto">
          <a:xfrm>
            <a:off x="0" y="0"/>
            <a:ext cx="9525" cy="9525"/>
          </a:xfrm>
          <a:prstGeom prst="rect">
            <a:avLst/>
          </a:prstGeom>
          <a:noFill/>
          <a:ln w="9525">
            <a:noFill/>
            <a:miter lim="800000"/>
            <a:headEnd/>
            <a:tailEnd/>
          </a:ln>
        </p:spPr>
      </p:pic>
      <p:pic>
        <p:nvPicPr>
          <p:cNvPr id="17418" name="Picture 15" descr="http://mt1.google.com/vt/lyrs=m@128&amp;hl=sv&amp;src=api&amp;x=9&amp;y=8&amp;z=4&amp;s=Gal"/>
          <p:cNvPicPr>
            <a:picLocks noChangeAspect="1" noChangeArrowheads="1"/>
          </p:cNvPicPr>
          <p:nvPr/>
        </p:nvPicPr>
        <p:blipFill>
          <a:blip r:embed="rId11" cstate="print"/>
          <a:srcRect/>
          <a:stretch>
            <a:fillRect/>
          </a:stretch>
        </p:blipFill>
        <p:spPr bwMode="auto">
          <a:xfrm>
            <a:off x="0" y="0"/>
            <a:ext cx="9525" cy="9525"/>
          </a:xfrm>
          <a:prstGeom prst="rect">
            <a:avLst/>
          </a:prstGeom>
          <a:noFill/>
          <a:ln w="9525">
            <a:noFill/>
            <a:miter lim="800000"/>
            <a:headEnd/>
            <a:tailEnd/>
          </a:ln>
        </p:spPr>
      </p:pic>
      <p:pic>
        <p:nvPicPr>
          <p:cNvPr id="17419" name="Picture 16" descr="http://mt1.google.com/vt/lyrs=m@128&amp;hl=sv&amp;src=api&amp;x=9&amp;y=4&amp;z=4&amp;s=Galileo"/>
          <p:cNvPicPr>
            <a:picLocks noChangeAspect="1" noChangeArrowheads="1"/>
          </p:cNvPicPr>
          <p:nvPr/>
        </p:nvPicPr>
        <p:blipFill>
          <a:blip r:embed="rId12" cstate="print"/>
          <a:srcRect/>
          <a:stretch>
            <a:fillRect/>
          </a:stretch>
        </p:blipFill>
        <p:spPr bwMode="auto">
          <a:xfrm>
            <a:off x="0" y="0"/>
            <a:ext cx="9525" cy="9525"/>
          </a:xfrm>
          <a:prstGeom prst="rect">
            <a:avLst/>
          </a:prstGeom>
          <a:noFill/>
          <a:ln w="9525">
            <a:noFill/>
            <a:miter lim="800000"/>
            <a:headEnd/>
            <a:tailEnd/>
          </a:ln>
        </p:spPr>
      </p:pic>
      <p:pic>
        <p:nvPicPr>
          <p:cNvPr id="17420" name="Picture 17" descr="http://mt1.google.com/vt/lyrs=m@128&amp;hl=sv&amp;src=api&amp;x=9&amp;y=5&amp;z=4&amp;s="/>
          <p:cNvPicPr>
            <a:picLocks noChangeAspect="1" noChangeArrowheads="1"/>
          </p:cNvPicPr>
          <p:nvPr/>
        </p:nvPicPr>
        <p:blipFill>
          <a:blip r:embed="rId13" cstate="print"/>
          <a:srcRect/>
          <a:stretch>
            <a:fillRect/>
          </a:stretch>
        </p:blipFill>
        <p:spPr bwMode="auto">
          <a:xfrm>
            <a:off x="0" y="0"/>
            <a:ext cx="9525" cy="9525"/>
          </a:xfrm>
          <a:prstGeom prst="rect">
            <a:avLst/>
          </a:prstGeom>
          <a:noFill/>
          <a:ln w="9525">
            <a:noFill/>
            <a:miter lim="800000"/>
            <a:headEnd/>
            <a:tailEnd/>
          </a:ln>
        </p:spPr>
      </p:pic>
      <p:pic>
        <p:nvPicPr>
          <p:cNvPr id="17421" name="Picture 18" descr="http://mt1.google.com/vt/lyrs=m@128&amp;hl=sv&amp;src=api&amp;x=9&amp;y=6&amp;z=4&amp;s=G"/>
          <p:cNvPicPr>
            <a:picLocks noChangeAspect="1" noChangeArrowheads="1"/>
          </p:cNvPicPr>
          <p:nvPr/>
        </p:nvPicPr>
        <p:blipFill>
          <a:blip r:embed="rId14" cstate="print"/>
          <a:srcRect/>
          <a:stretch>
            <a:fillRect/>
          </a:stretch>
        </p:blipFill>
        <p:spPr bwMode="auto">
          <a:xfrm>
            <a:off x="0" y="0"/>
            <a:ext cx="9525" cy="9525"/>
          </a:xfrm>
          <a:prstGeom prst="rect">
            <a:avLst/>
          </a:prstGeom>
          <a:noFill/>
          <a:ln w="9525">
            <a:noFill/>
            <a:miter lim="800000"/>
            <a:headEnd/>
            <a:tailEnd/>
          </a:ln>
        </p:spPr>
      </p:pic>
      <p:pic>
        <p:nvPicPr>
          <p:cNvPr id="17422" name="Picture 19" descr="http://mt1.google.com/vt/lyrs=m@128&amp;hl=sv&amp;src=api&amp;x=9&amp;y=7&amp;z=4&amp;s=Ga"/>
          <p:cNvPicPr>
            <a:picLocks noChangeAspect="1" noChangeArrowheads="1"/>
          </p:cNvPicPr>
          <p:nvPr/>
        </p:nvPicPr>
        <p:blipFill>
          <a:blip r:embed="rId15" cstate="print"/>
          <a:srcRect/>
          <a:stretch>
            <a:fillRect/>
          </a:stretch>
        </p:blipFill>
        <p:spPr bwMode="auto">
          <a:xfrm>
            <a:off x="0" y="0"/>
            <a:ext cx="9525" cy="9525"/>
          </a:xfrm>
          <a:prstGeom prst="rect">
            <a:avLst/>
          </a:prstGeom>
          <a:noFill/>
          <a:ln w="9525">
            <a:noFill/>
            <a:miter lim="800000"/>
            <a:headEnd/>
            <a:tailEnd/>
          </a:ln>
        </p:spPr>
      </p:pic>
      <p:pic>
        <p:nvPicPr>
          <p:cNvPr id="17423" name="Picture 20" descr="http://mt0.google.com/vt/lyrs=m@128&amp;hl=sv&amp;src=api&amp;x=10&amp;y=8&amp;z=4&amp;s=Galile"/>
          <p:cNvPicPr>
            <a:picLocks noChangeAspect="1" noChangeArrowheads="1"/>
          </p:cNvPicPr>
          <p:nvPr/>
        </p:nvPicPr>
        <p:blipFill>
          <a:blip r:embed="rId16" cstate="print"/>
          <a:srcRect/>
          <a:stretch>
            <a:fillRect/>
          </a:stretch>
        </p:blipFill>
        <p:spPr bwMode="auto">
          <a:xfrm>
            <a:off x="0" y="0"/>
            <a:ext cx="9525" cy="9525"/>
          </a:xfrm>
          <a:prstGeom prst="rect">
            <a:avLst/>
          </a:prstGeom>
          <a:noFill/>
          <a:ln w="9525">
            <a:noFill/>
            <a:miter lim="800000"/>
            <a:headEnd/>
            <a:tailEnd/>
          </a:ln>
        </p:spPr>
      </p:pic>
      <p:pic>
        <p:nvPicPr>
          <p:cNvPr id="17424" name="Picture 21" descr="http://mt0.google.com/vt/lyrs=m@128&amp;hl=sv&amp;src=api&amp;x=10&amp;y=4&amp;z=4&amp;s=Ga"/>
          <p:cNvPicPr>
            <a:picLocks noChangeAspect="1" noChangeArrowheads="1"/>
          </p:cNvPicPr>
          <p:nvPr/>
        </p:nvPicPr>
        <p:blipFill>
          <a:blip r:embed="rId17" cstate="print"/>
          <a:srcRect/>
          <a:stretch>
            <a:fillRect/>
          </a:stretch>
        </p:blipFill>
        <p:spPr bwMode="auto">
          <a:xfrm>
            <a:off x="0" y="0"/>
            <a:ext cx="9525" cy="9525"/>
          </a:xfrm>
          <a:prstGeom prst="rect">
            <a:avLst/>
          </a:prstGeom>
          <a:noFill/>
          <a:ln w="9525">
            <a:noFill/>
            <a:miter lim="800000"/>
            <a:headEnd/>
            <a:tailEnd/>
          </a:ln>
        </p:spPr>
      </p:pic>
      <p:pic>
        <p:nvPicPr>
          <p:cNvPr id="17425" name="Picture 22" descr="http://mt0.google.com/vt/lyrs=m@128&amp;hl=sv&amp;src=api&amp;x=10&amp;y=5&amp;z=4&amp;s=Gal"/>
          <p:cNvPicPr>
            <a:picLocks noChangeAspect="1" noChangeArrowheads="1"/>
          </p:cNvPicPr>
          <p:nvPr/>
        </p:nvPicPr>
        <p:blipFill>
          <a:blip r:embed="rId18" cstate="print"/>
          <a:srcRect/>
          <a:stretch>
            <a:fillRect/>
          </a:stretch>
        </p:blipFill>
        <p:spPr bwMode="auto">
          <a:xfrm>
            <a:off x="0" y="0"/>
            <a:ext cx="9525" cy="9525"/>
          </a:xfrm>
          <a:prstGeom prst="rect">
            <a:avLst/>
          </a:prstGeom>
          <a:noFill/>
          <a:ln w="9525">
            <a:noFill/>
            <a:miter lim="800000"/>
            <a:headEnd/>
            <a:tailEnd/>
          </a:ln>
        </p:spPr>
      </p:pic>
      <p:pic>
        <p:nvPicPr>
          <p:cNvPr id="17426" name="Picture 23" descr="http://mt0.google.com/vt/lyrs=m@128&amp;hl=sv&amp;src=api&amp;x=10&amp;y=6&amp;z=4&amp;s=Gali"/>
          <p:cNvPicPr>
            <a:picLocks noChangeAspect="1" noChangeArrowheads="1"/>
          </p:cNvPicPr>
          <p:nvPr/>
        </p:nvPicPr>
        <p:blipFill>
          <a:blip r:embed="rId19" cstate="print"/>
          <a:srcRect/>
          <a:stretch>
            <a:fillRect/>
          </a:stretch>
        </p:blipFill>
        <p:spPr bwMode="auto">
          <a:xfrm>
            <a:off x="0" y="0"/>
            <a:ext cx="9525" cy="9525"/>
          </a:xfrm>
          <a:prstGeom prst="rect">
            <a:avLst/>
          </a:prstGeom>
          <a:noFill/>
          <a:ln w="9525">
            <a:noFill/>
            <a:miter lim="800000"/>
            <a:headEnd/>
            <a:tailEnd/>
          </a:ln>
        </p:spPr>
      </p:pic>
      <p:pic>
        <p:nvPicPr>
          <p:cNvPr id="17427" name="Picture 24" descr="http://mt0.google.com/vt/lyrs=m@128&amp;hl=sv&amp;src=api&amp;x=10&amp;y=7&amp;z=4&amp;s=Galil"/>
          <p:cNvPicPr>
            <a:picLocks noChangeAspect="1" noChangeArrowheads="1"/>
          </p:cNvPicPr>
          <p:nvPr/>
        </p:nvPicPr>
        <p:blipFill>
          <a:blip r:embed="rId20" cstate="print"/>
          <a:srcRect/>
          <a:stretch>
            <a:fillRect/>
          </a:stretch>
        </p:blipFill>
        <p:spPr bwMode="auto">
          <a:xfrm>
            <a:off x="0" y="0"/>
            <a:ext cx="9525" cy="9525"/>
          </a:xfrm>
          <a:prstGeom prst="rect">
            <a:avLst/>
          </a:prstGeom>
          <a:noFill/>
          <a:ln w="9525">
            <a:noFill/>
            <a:miter lim="800000"/>
            <a:headEnd/>
            <a:tailEnd/>
          </a:ln>
        </p:spPr>
      </p:pic>
      <p:pic>
        <p:nvPicPr>
          <p:cNvPr id="17428" name="Picture 25"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29" name="Picture 26"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30" name="Picture 27"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31" name="Picture 28"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32" name="Picture 29"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33" name="Picture 30"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34" name="Picture 31"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35" name="Picture 32"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36" name="Picture 33"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37" name="Picture 34"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38" name="Picture 35"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39" name="Picture 36"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40" name="Picture 37"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41" name="Picture 38"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42" name="Picture 39"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43" name="Picture 40"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44" name="Picture 41"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45" name="Picture 42"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46" name="Picture 43"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47" name="Picture 44"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48" name="Picture 45"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49" name="Picture 46"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50" name="Picture 47"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51" name="Picture 48"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52" name="Picture 49"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53" name="Picture 50"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54" name="Picture 51"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55" name="Picture 52"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56" name="Picture 53"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57" name="Picture 54"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58" name="Picture 55"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59" name="Picture 56"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60" name="Picture 57"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61" name="Picture 58"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62" name="Picture 59"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63" name="Picture 60"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64" name="Picture 61"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65" name="Picture 62"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66" name="Picture 63"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67" name="Picture 64"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68" name="Picture 65"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69" name="Picture 66"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70" name="Picture 67"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71" name="Picture 68"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72" name="Picture 69"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73" name="Picture 70"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74" name="Picture 71"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75" name="Picture 72"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76" name="Picture 73"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77" name="Picture 74"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78" name="Picture 75"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79" name="Picture 76"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80" name="Picture 77"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81" name="Picture 78"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82" name="Picture 79"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83" name="Picture 80"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84" name="Picture 81"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85" name="Picture 82"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86" name="Picture 83" descr="http://labs.google.com/ridefinder/images/mm_20_shadow.png"/>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7487" name="Picture 84" descr="http://maps.gstatic.com/intl/sv_ALL/mapfiles/dithshadow.gif"/>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7488" name="Picture 85"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489" name="Picture 86"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490" name="Picture 87"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491" name="Picture 88"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492" name="Picture 89"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493" name="Picture 90"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494" name="Picture 91"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495" name="Picture 92"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496" name="Picture 93"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497" name="Picture 94"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498" name="Picture 95"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499" name="Picture 96"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00" name="Picture 97"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01" name="Picture 98"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02" name="Picture 99"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03" name="Picture 100"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04" name="Picture 101"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05" name="Picture 102"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06" name="Picture 103"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07" name="Picture 104"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08" name="Picture 105"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09" name="Picture 106"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10" name="Picture 107"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11" name="Picture 108"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12" name="Picture 109"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13" name="Picture 110"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14" name="Picture 111"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15" name="Picture 112"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16" name="Picture 113"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17" name="Picture 114"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18" name="Picture 115"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19" name="Picture 116"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20" name="Picture 117"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21" name="Picture 118"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22" name="Picture 119"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23" name="Picture 120"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24" name="Picture 121"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25" name="Picture 122"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26" name="Picture 123"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27" name="Picture 124"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28" name="Picture 125"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29" name="Picture 126"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30" name="Picture 127"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31" name="Picture 128"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32" name="Picture 129"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33" name="Picture 130"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34" name="Picture 131"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35" name="Picture 132"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36" name="Picture 133"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37" name="Picture 134"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38" name="Picture 135"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39" name="Picture 136"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40" name="Picture 137"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41" name="Picture 138"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42" name="Picture 139"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43" name="Picture 140"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44" name="Picture 141"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45" name="Picture 142"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46" name="Picture 143" descr="http://labs.google.com/ridefinder/images/mm_20_green.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7547" name="Picture 144" descr="http://maps.gstatic.com/intl/sv_ALL/mapfiles/markerie.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7548" name="Picture 145"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49" name="Picture 146"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0" name="Picture 147"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1" name="Picture 148"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2" name="Picture 149"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3" name="Picture 150"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4" name="Picture 151"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5" name="Picture 152"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6" name="Picture 153"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7" name="Picture 154"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8" name="Picture 155"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59" name="Picture 156"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0" name="Picture 157"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1" name="Picture 158"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2" name="Picture 159"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3" name="Picture 160"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4" name="Picture 161"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5" name="Picture 162"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6" name="Picture 163"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7" name="Picture 164"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8" name="Picture 165"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69" name="Picture 166"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70" name="Picture 167"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71" name="Picture 168"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72" name="Picture 169"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73" name="Picture 170"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74" name="Picture 171"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75" name="Picture 172"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76" name="Picture 173"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7577" name="Picture 174" descr="http://maps.gstatic.com/intl/sv_ALL/mapfiles/markerTransparent.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sp>
        <p:nvSpPr>
          <p:cNvPr id="17578" name="Rectangle 177"/>
          <p:cNvSpPr>
            <a:spLocks noChangeArrowheads="1"/>
          </p:cNvSpPr>
          <p:nvPr/>
        </p:nvSpPr>
        <p:spPr bwMode="auto">
          <a:xfrm>
            <a:off x="14288" y="-246063"/>
            <a:ext cx="5832475" cy="492126"/>
          </a:xfrm>
          <a:prstGeom prst="rect">
            <a:avLst/>
          </a:prstGeom>
          <a:noFill/>
          <a:ln w="9525">
            <a:noFill/>
            <a:miter lim="800000"/>
            <a:headEnd/>
            <a:tailEnd/>
          </a:ln>
        </p:spPr>
        <p:txBody>
          <a:bodyPr wrap="none" lIns="285660" anchor="ctr">
            <a:spAutoFit/>
          </a:bodyPr>
          <a:lstStyle/>
          <a:p>
            <a:r>
              <a:rPr lang="en-US" sz="800">
                <a:solidFill>
                  <a:srgbClr val="000000"/>
                </a:solidFill>
              </a:rPr>
              <a:t>Kartdata ©2010 Basarsoft, Europa Technologies, Geocentre Consulting, Tele Atlas, Transnavicom - </a:t>
            </a:r>
            <a:r>
              <a:rPr lang="en-US" sz="800">
                <a:solidFill>
                  <a:srgbClr val="61B0F3"/>
                </a:solidFill>
                <a:hlinkClick r:id="rId26"/>
              </a:rPr>
              <a:t>Användningsvillkor</a:t>
            </a:r>
            <a:endParaRPr lang="en-US" sz="600"/>
          </a:p>
          <a:p>
            <a:pPr eaLnBrk="0" hangingPunct="0"/>
            <a:endParaRPr lang="en-US"/>
          </a:p>
        </p:txBody>
      </p:sp>
      <p:pic>
        <p:nvPicPr>
          <p:cNvPr id="17579" name="Picture 178" descr="http://maps.gstatic.com/intl/sv_ALL/mapfiles/mapcontrols2.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7580" name="Picture 179" descr="http://maps.gstatic.com/intl/sv_ALL/mapfiles/mapcontrols2.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7581" name="Picture 176" descr="http://maps.gstatic.com/intl/sv_ALL/mapfiles/poweredby.png">
            <a:hlinkClick r:id="rId28" tooltip="Klicka för att visa det här området på Google Maps"/>
          </p:cNvPr>
          <p:cNvPicPr>
            <a:picLocks noChangeAspect="1" noChangeArrowheads="1"/>
          </p:cNvPicPr>
          <p:nvPr/>
        </p:nvPicPr>
        <p:blipFill>
          <a:blip r:embed="rId29" cstate="print"/>
          <a:srcRect/>
          <a:stretch>
            <a:fillRect/>
          </a:stretch>
        </p:blipFill>
        <p:spPr bwMode="auto">
          <a:xfrm>
            <a:off x="349250" y="-274638"/>
            <a:ext cx="590550" cy="276226"/>
          </a:xfrm>
          <a:prstGeom prst="rect">
            <a:avLst/>
          </a:prstGeom>
          <a:noFill/>
          <a:ln w="9525">
            <a:noFill/>
            <a:miter lim="800000"/>
            <a:headEnd/>
            <a:tailEnd/>
          </a:ln>
        </p:spPr>
      </p:pic>
      <p:pic>
        <p:nvPicPr>
          <p:cNvPr id="17582" name="Picture 183" descr="Se hela bilden">
            <a:hlinkClick r:id="rId30"/>
          </p:cNvPr>
          <p:cNvPicPr>
            <a:picLocks noChangeAspect="1" noChangeArrowheads="1"/>
          </p:cNvPicPr>
          <p:nvPr/>
        </p:nvPicPr>
        <p:blipFill>
          <a:blip r:embed="rId31" cstate="print">
            <a:lum bright="16000" contrast="-52000"/>
          </a:blip>
          <a:srcRect/>
          <a:stretch>
            <a:fillRect/>
          </a:stretch>
        </p:blipFill>
        <p:spPr bwMode="auto">
          <a:xfrm>
            <a:off x="857250" y="571500"/>
            <a:ext cx="6694488" cy="6018213"/>
          </a:xfrm>
          <a:prstGeom prst="rect">
            <a:avLst/>
          </a:prstGeom>
          <a:noFill/>
          <a:ln w="9525">
            <a:noFill/>
            <a:miter lim="800000"/>
            <a:headEnd/>
            <a:tailEnd/>
          </a:ln>
        </p:spPr>
      </p:pic>
      <p:sp>
        <p:nvSpPr>
          <p:cNvPr id="184" name="Oval 183"/>
          <p:cNvSpPr/>
          <p:nvPr/>
        </p:nvSpPr>
        <p:spPr>
          <a:xfrm>
            <a:off x="3643313" y="3409950"/>
            <a:ext cx="714375" cy="733425"/>
          </a:xfrm>
          <a:prstGeom prst="ellipse">
            <a:avLst/>
          </a:prstGeom>
          <a:solidFill>
            <a:srgbClr val="FF0000">
              <a:alpha val="2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1" name="TextBox 190"/>
          <p:cNvSpPr txBox="1"/>
          <p:nvPr/>
        </p:nvSpPr>
        <p:spPr>
          <a:xfrm>
            <a:off x="2643188" y="692150"/>
            <a:ext cx="2928937" cy="474663"/>
          </a:xfrm>
          <a:prstGeom prst="rect">
            <a:avLst/>
          </a:prstGeom>
          <a:solidFill>
            <a:schemeClr val="bg1">
              <a:lumMod val="85000"/>
            </a:schemeClr>
          </a:solidFill>
        </p:spPr>
        <p:txBody>
          <a:bodyPr>
            <a:spAutoFit/>
          </a:bodyPr>
          <a:lstStyle/>
          <a:p>
            <a:pPr fontAlgn="auto">
              <a:spcBef>
                <a:spcPts val="0"/>
              </a:spcBef>
              <a:spcAft>
                <a:spcPts val="0"/>
              </a:spcAft>
              <a:defRPr/>
            </a:pPr>
            <a:r>
              <a:rPr lang="en-US" sz="2400" dirty="0">
                <a:latin typeface="+mn-lt"/>
                <a:cs typeface="+mn-cs"/>
              </a:rPr>
              <a:t>One organization</a:t>
            </a:r>
          </a:p>
        </p:txBody>
      </p:sp>
      <p:grpSp>
        <p:nvGrpSpPr>
          <p:cNvPr id="198" name="Group 197"/>
          <p:cNvGrpSpPr>
            <a:grpSpLocks/>
          </p:cNvGrpSpPr>
          <p:nvPr/>
        </p:nvGrpSpPr>
        <p:grpSpPr bwMode="auto">
          <a:xfrm>
            <a:off x="2643188" y="1500188"/>
            <a:ext cx="3571875" cy="2571750"/>
            <a:chOff x="2643174" y="1500174"/>
            <a:chExt cx="3571900" cy="2571768"/>
          </a:xfrm>
        </p:grpSpPr>
        <p:grpSp>
          <p:nvGrpSpPr>
            <p:cNvPr id="17586" name="Group 191"/>
            <p:cNvGrpSpPr>
              <a:grpSpLocks/>
            </p:cNvGrpSpPr>
            <p:nvPr/>
          </p:nvGrpSpPr>
          <p:grpSpPr bwMode="auto">
            <a:xfrm>
              <a:off x="3714744" y="3500438"/>
              <a:ext cx="500066" cy="571504"/>
              <a:chOff x="7643834" y="3714752"/>
              <a:chExt cx="500066" cy="571504"/>
            </a:xfrm>
          </p:grpSpPr>
          <p:sp>
            <p:nvSpPr>
              <p:cNvPr id="193" name="5-Point Star 192"/>
              <p:cNvSpPr/>
              <p:nvPr/>
            </p:nvSpPr>
            <p:spPr>
              <a:xfrm>
                <a:off x="7929585" y="3714752"/>
                <a:ext cx="214314" cy="21431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 name="5-Point Star 193"/>
              <p:cNvSpPr/>
              <p:nvPr/>
            </p:nvSpPr>
            <p:spPr>
              <a:xfrm>
                <a:off x="7643833" y="3857628"/>
                <a:ext cx="214314" cy="21431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5" name="5-Point Star 194"/>
              <p:cNvSpPr/>
              <p:nvPr/>
            </p:nvSpPr>
            <p:spPr>
              <a:xfrm>
                <a:off x="7929585" y="4071941"/>
                <a:ext cx="214314" cy="21431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96" name="TextBox 195"/>
            <p:cNvSpPr txBox="1"/>
            <p:nvPr/>
          </p:nvSpPr>
          <p:spPr>
            <a:xfrm>
              <a:off x="2643174" y="1500174"/>
              <a:ext cx="3571900" cy="830268"/>
            </a:xfrm>
            <a:prstGeom prst="rect">
              <a:avLst/>
            </a:prstGeom>
            <a:solidFill>
              <a:schemeClr val="bg1">
                <a:lumMod val="85000"/>
              </a:schemeClr>
            </a:solidFill>
          </p:spPr>
          <p:txBody>
            <a:bodyPr>
              <a:spAutoFit/>
            </a:bodyPr>
            <a:lstStyle/>
            <a:p>
              <a:pPr fontAlgn="auto">
                <a:spcBef>
                  <a:spcPts val="0"/>
                </a:spcBef>
                <a:spcAft>
                  <a:spcPts val="0"/>
                </a:spcAft>
                <a:defRPr/>
              </a:pPr>
              <a:r>
                <a:rPr lang="en-US" sz="2400" dirty="0">
                  <a:latin typeface="+mn-lt"/>
                  <a:cs typeface="+mn-cs"/>
                </a:rPr>
                <a:t>One organization can afford a few test sites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ox(in)">
                                      <p:cBhvr>
                                        <p:cTn id="7" dur="3000"/>
                                        <p:tgtEl>
                                          <p:spTgt spid="198"/>
                                        </p:tgtEl>
                                      </p:cBhvr>
                                    </p:animEffect>
                                  </p:childTnLst>
                                </p:cTn>
                              </p:par>
                            </p:childTnLst>
                          </p:cTn>
                        </p:par>
                        <p:par>
                          <p:cTn id="8" fill="hold">
                            <p:stCondLst>
                              <p:cond delay="3000"/>
                            </p:stCondLst>
                            <p:childTnLst>
                              <p:par>
                                <p:cTn id="9" presetID="2" presetClass="exit" presetSubtype="4" fill="hold" grpId="0" nodeType="afterEffect">
                                  <p:stCondLst>
                                    <p:cond delay="0"/>
                                  </p:stCondLst>
                                  <p:childTnLst>
                                    <p:anim calcmode="lin" valueType="num">
                                      <p:cBhvr additive="base">
                                        <p:cTn id="10" dur="500"/>
                                        <p:tgtEl>
                                          <p:spTgt spid="191"/>
                                        </p:tgtEl>
                                        <p:attrNameLst>
                                          <p:attrName>ppt_x</p:attrName>
                                        </p:attrNameLst>
                                      </p:cBhvr>
                                      <p:tavLst>
                                        <p:tav tm="0">
                                          <p:val>
                                            <p:strVal val="ppt_x"/>
                                          </p:val>
                                        </p:tav>
                                        <p:tav tm="100000">
                                          <p:val>
                                            <p:strVal val="ppt_x"/>
                                          </p:val>
                                        </p:tav>
                                      </p:tavLst>
                                    </p:anim>
                                    <p:anim calcmode="lin" valueType="num">
                                      <p:cBhvr additive="base">
                                        <p:cTn id="11" dur="500"/>
                                        <p:tgtEl>
                                          <p:spTgt spid="191"/>
                                        </p:tgtEl>
                                        <p:attrNameLst>
                                          <p:attrName>ppt_y</p:attrName>
                                        </p:attrNameLst>
                                      </p:cBhvr>
                                      <p:tavLst>
                                        <p:tav tm="0">
                                          <p:val>
                                            <p:strVal val="ppt_y"/>
                                          </p:val>
                                        </p:tav>
                                        <p:tav tm="100000">
                                          <p:val>
                                            <p:strVal val="1+ppt_h/2"/>
                                          </p:val>
                                        </p:tav>
                                      </p:tavLst>
                                    </p:anim>
                                    <p:set>
                                      <p:cBhvr>
                                        <p:cTn id="12" dur="1" fill="hold">
                                          <p:stCondLst>
                                            <p:cond delay="499"/>
                                          </p:stCondLst>
                                        </p:cTn>
                                        <p:tgtEl>
                                          <p:spTgt spid="1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7" name="Picture 183" descr="Se hela bilden">
            <a:hlinkClick r:id="rId2"/>
          </p:cNvPr>
          <p:cNvPicPr>
            <a:picLocks noChangeAspect="1" noChangeArrowheads="1"/>
          </p:cNvPicPr>
          <p:nvPr/>
        </p:nvPicPr>
        <p:blipFill>
          <a:blip r:embed="rId3" cstate="print">
            <a:lum bright="16000" contrast="-52000"/>
          </a:blip>
          <a:srcRect/>
          <a:stretch>
            <a:fillRect/>
          </a:stretch>
        </p:blipFill>
        <p:spPr bwMode="auto">
          <a:xfrm>
            <a:off x="857250" y="571500"/>
            <a:ext cx="6694488" cy="6018213"/>
          </a:xfrm>
          <a:prstGeom prst="rect">
            <a:avLst/>
          </a:prstGeom>
          <a:noFill/>
          <a:effectLst>
            <a:outerShdw blurRad="50800" dist="50800" dir="5400000" algn="ctr" rotWithShape="0">
              <a:srgbClr val="000000"/>
            </a:outerShdw>
          </a:effectLst>
        </p:spPr>
      </p:pic>
      <p:sp>
        <p:nvSpPr>
          <p:cNvPr id="201" name="Oval 200"/>
          <p:cNvSpPr/>
          <p:nvPr/>
        </p:nvSpPr>
        <p:spPr>
          <a:xfrm>
            <a:off x="3857625" y="3643313"/>
            <a:ext cx="714375" cy="714375"/>
          </a:xfrm>
          <a:prstGeom prst="ellipse">
            <a:avLst/>
          </a:prstGeom>
          <a:solidFill>
            <a:srgbClr val="FF0000">
              <a:alpha val="2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435" name="Picture 6" descr="http://mt1.google.com/vt/lyrs=m@128&amp;hl=sv&amp;src=api&amp;x=7&amp;y=4&amp;z=4&amp;s=G"/>
          <p:cNvPicPr>
            <a:picLocks noChangeAspect="1" noChangeArrowheads="1"/>
          </p:cNvPicPr>
          <p:nvPr/>
        </p:nvPicPr>
        <p:blipFill>
          <a:blip r:embed="rId4" cstate="print"/>
          <a:srcRect/>
          <a:stretch>
            <a:fillRect/>
          </a:stretch>
        </p:blipFill>
        <p:spPr bwMode="auto">
          <a:xfrm>
            <a:off x="0" y="0"/>
            <a:ext cx="9525" cy="9525"/>
          </a:xfrm>
          <a:prstGeom prst="rect">
            <a:avLst/>
          </a:prstGeom>
          <a:noFill/>
          <a:ln w="9525">
            <a:noFill/>
            <a:miter lim="800000"/>
            <a:headEnd/>
            <a:tailEnd/>
          </a:ln>
        </p:spPr>
      </p:pic>
      <p:pic>
        <p:nvPicPr>
          <p:cNvPr id="18436" name="Picture 7" descr="http://mt1.google.com/vt/lyrs=m@128&amp;hl=sv&amp;src=api&amp;x=7&amp;y=5&amp;z=4&amp;s=Ga"/>
          <p:cNvPicPr>
            <a:picLocks noChangeAspect="1" noChangeArrowheads="1"/>
          </p:cNvPicPr>
          <p:nvPr/>
        </p:nvPicPr>
        <p:blipFill>
          <a:blip r:embed="rId5" cstate="print"/>
          <a:srcRect/>
          <a:stretch>
            <a:fillRect/>
          </a:stretch>
        </p:blipFill>
        <p:spPr bwMode="auto">
          <a:xfrm>
            <a:off x="0" y="0"/>
            <a:ext cx="9525" cy="9525"/>
          </a:xfrm>
          <a:prstGeom prst="rect">
            <a:avLst/>
          </a:prstGeom>
          <a:noFill/>
          <a:ln w="9525">
            <a:noFill/>
            <a:miter lim="800000"/>
            <a:headEnd/>
            <a:tailEnd/>
          </a:ln>
        </p:spPr>
      </p:pic>
      <p:pic>
        <p:nvPicPr>
          <p:cNvPr id="18437" name="Picture 8" descr="http://mt1.google.com/vt/lyrs=m@128&amp;hl=sv&amp;src=api&amp;x=7&amp;y=6&amp;z=4&amp;s=Gal"/>
          <p:cNvPicPr>
            <a:picLocks noChangeAspect="1" noChangeArrowheads="1"/>
          </p:cNvPicPr>
          <p:nvPr/>
        </p:nvPicPr>
        <p:blipFill>
          <a:blip r:embed="rId6" cstate="print"/>
          <a:srcRect/>
          <a:stretch>
            <a:fillRect/>
          </a:stretch>
        </p:blipFill>
        <p:spPr bwMode="auto">
          <a:xfrm>
            <a:off x="0" y="0"/>
            <a:ext cx="9525" cy="9525"/>
          </a:xfrm>
          <a:prstGeom prst="rect">
            <a:avLst/>
          </a:prstGeom>
          <a:noFill/>
          <a:ln w="9525">
            <a:noFill/>
            <a:miter lim="800000"/>
            <a:headEnd/>
            <a:tailEnd/>
          </a:ln>
        </p:spPr>
      </p:pic>
      <p:pic>
        <p:nvPicPr>
          <p:cNvPr id="18438" name="Picture 9" descr="http://mt1.google.com/vt/lyrs=m@128&amp;hl=sv&amp;src=api&amp;x=7&amp;y=7&amp;z=4&amp;s=Gali"/>
          <p:cNvPicPr>
            <a:picLocks noChangeAspect="1" noChangeArrowheads="1"/>
          </p:cNvPicPr>
          <p:nvPr/>
        </p:nvPicPr>
        <p:blipFill>
          <a:blip r:embed="rId7" cstate="print"/>
          <a:srcRect/>
          <a:stretch>
            <a:fillRect/>
          </a:stretch>
        </p:blipFill>
        <p:spPr bwMode="auto">
          <a:xfrm>
            <a:off x="0" y="0"/>
            <a:ext cx="9525" cy="9525"/>
          </a:xfrm>
          <a:prstGeom prst="rect">
            <a:avLst/>
          </a:prstGeom>
          <a:noFill/>
          <a:ln w="9525">
            <a:noFill/>
            <a:miter lim="800000"/>
            <a:headEnd/>
            <a:tailEnd/>
          </a:ln>
        </p:spPr>
      </p:pic>
      <p:pic>
        <p:nvPicPr>
          <p:cNvPr id="18439" name="Picture 10" descr="http://mt0.google.com/vt/lyrs=m@128&amp;hl=sv&amp;src=api&amp;x=8&amp;y=8&amp;z=4&amp;s="/>
          <p:cNvPicPr>
            <a:picLocks noChangeAspect="1" noChangeArrowheads="1"/>
          </p:cNvPicPr>
          <p:nvPr/>
        </p:nvPicPr>
        <p:blipFill>
          <a:blip r:embed="rId8" cstate="print"/>
          <a:srcRect/>
          <a:stretch>
            <a:fillRect/>
          </a:stretch>
        </p:blipFill>
        <p:spPr bwMode="auto">
          <a:xfrm>
            <a:off x="0" y="0"/>
            <a:ext cx="9525" cy="9525"/>
          </a:xfrm>
          <a:prstGeom prst="rect">
            <a:avLst/>
          </a:prstGeom>
          <a:noFill/>
          <a:ln w="9525">
            <a:noFill/>
            <a:miter lim="800000"/>
            <a:headEnd/>
            <a:tailEnd/>
          </a:ln>
        </p:spPr>
      </p:pic>
      <p:pic>
        <p:nvPicPr>
          <p:cNvPr id="18440" name="Picture 11" descr="http://mt0.google.com/vt/lyrs=m@128&amp;hl=sv&amp;src=api&amp;x=8&amp;y=4&amp;z=4&amp;s=Gali"/>
          <p:cNvPicPr>
            <a:picLocks noChangeAspect="1" noChangeArrowheads="1"/>
          </p:cNvPicPr>
          <p:nvPr/>
        </p:nvPicPr>
        <p:blipFill>
          <a:blip r:embed="rId9" cstate="print"/>
          <a:srcRect/>
          <a:stretch>
            <a:fillRect/>
          </a:stretch>
        </p:blipFill>
        <p:spPr bwMode="auto">
          <a:xfrm>
            <a:off x="0" y="0"/>
            <a:ext cx="9525" cy="9525"/>
          </a:xfrm>
          <a:prstGeom prst="rect">
            <a:avLst/>
          </a:prstGeom>
          <a:noFill/>
          <a:ln w="9525">
            <a:noFill/>
            <a:miter lim="800000"/>
            <a:headEnd/>
            <a:tailEnd/>
          </a:ln>
        </p:spPr>
      </p:pic>
      <p:pic>
        <p:nvPicPr>
          <p:cNvPr id="18441" name="Picture 12" descr="http://mt0.google.com/vt/lyrs=m@128&amp;hl=sv&amp;src=api&amp;x=8&amp;y=5&amp;z=4&amp;s=Galil"/>
          <p:cNvPicPr>
            <a:picLocks noChangeAspect="1" noChangeArrowheads="1"/>
          </p:cNvPicPr>
          <p:nvPr/>
        </p:nvPicPr>
        <p:blipFill>
          <a:blip r:embed="rId10" cstate="print"/>
          <a:srcRect/>
          <a:stretch>
            <a:fillRect/>
          </a:stretch>
        </p:blipFill>
        <p:spPr bwMode="auto">
          <a:xfrm>
            <a:off x="0" y="0"/>
            <a:ext cx="9525" cy="9525"/>
          </a:xfrm>
          <a:prstGeom prst="rect">
            <a:avLst/>
          </a:prstGeom>
          <a:noFill/>
          <a:ln w="9525">
            <a:noFill/>
            <a:miter lim="800000"/>
            <a:headEnd/>
            <a:tailEnd/>
          </a:ln>
        </p:spPr>
      </p:pic>
      <p:pic>
        <p:nvPicPr>
          <p:cNvPr id="18442" name="Picture 13" descr="http://mt0.google.com/vt/lyrs=m@128&amp;hl=sv&amp;src=api&amp;x=8&amp;y=6&amp;z=4&amp;s=Galile"/>
          <p:cNvPicPr>
            <a:picLocks noChangeAspect="1" noChangeArrowheads="1"/>
          </p:cNvPicPr>
          <p:nvPr/>
        </p:nvPicPr>
        <p:blipFill>
          <a:blip r:embed="rId11" cstate="print"/>
          <a:srcRect/>
          <a:stretch>
            <a:fillRect/>
          </a:stretch>
        </p:blipFill>
        <p:spPr bwMode="auto">
          <a:xfrm>
            <a:off x="0" y="0"/>
            <a:ext cx="9525" cy="9525"/>
          </a:xfrm>
          <a:prstGeom prst="rect">
            <a:avLst/>
          </a:prstGeom>
          <a:noFill/>
          <a:ln w="9525">
            <a:noFill/>
            <a:miter lim="800000"/>
            <a:headEnd/>
            <a:tailEnd/>
          </a:ln>
        </p:spPr>
      </p:pic>
      <p:pic>
        <p:nvPicPr>
          <p:cNvPr id="18443" name="Picture 14" descr="http://mt0.google.com/vt/lyrs=m@128&amp;hl=sv&amp;src=api&amp;x=8&amp;y=7&amp;z=4&amp;s=Galileo"/>
          <p:cNvPicPr>
            <a:picLocks noChangeAspect="1" noChangeArrowheads="1"/>
          </p:cNvPicPr>
          <p:nvPr/>
        </p:nvPicPr>
        <p:blipFill>
          <a:blip r:embed="rId12" cstate="print"/>
          <a:srcRect/>
          <a:stretch>
            <a:fillRect/>
          </a:stretch>
        </p:blipFill>
        <p:spPr bwMode="auto">
          <a:xfrm>
            <a:off x="0" y="0"/>
            <a:ext cx="9525" cy="9525"/>
          </a:xfrm>
          <a:prstGeom prst="rect">
            <a:avLst/>
          </a:prstGeom>
          <a:noFill/>
          <a:ln w="9525">
            <a:noFill/>
            <a:miter lim="800000"/>
            <a:headEnd/>
            <a:tailEnd/>
          </a:ln>
        </p:spPr>
      </p:pic>
      <p:pic>
        <p:nvPicPr>
          <p:cNvPr id="18444" name="Picture 15" descr="http://mt1.google.com/vt/lyrs=m@128&amp;hl=sv&amp;src=api&amp;x=9&amp;y=8&amp;z=4&amp;s=Gal"/>
          <p:cNvPicPr>
            <a:picLocks noChangeAspect="1" noChangeArrowheads="1"/>
          </p:cNvPicPr>
          <p:nvPr/>
        </p:nvPicPr>
        <p:blipFill>
          <a:blip r:embed="rId13" cstate="print"/>
          <a:srcRect/>
          <a:stretch>
            <a:fillRect/>
          </a:stretch>
        </p:blipFill>
        <p:spPr bwMode="auto">
          <a:xfrm>
            <a:off x="0" y="0"/>
            <a:ext cx="9525" cy="9525"/>
          </a:xfrm>
          <a:prstGeom prst="rect">
            <a:avLst/>
          </a:prstGeom>
          <a:noFill/>
          <a:ln w="9525">
            <a:noFill/>
            <a:miter lim="800000"/>
            <a:headEnd/>
            <a:tailEnd/>
          </a:ln>
        </p:spPr>
      </p:pic>
      <p:pic>
        <p:nvPicPr>
          <p:cNvPr id="18445" name="Picture 16" descr="http://mt1.google.com/vt/lyrs=m@128&amp;hl=sv&amp;src=api&amp;x=9&amp;y=4&amp;z=4&amp;s=Galileo"/>
          <p:cNvPicPr>
            <a:picLocks noChangeAspect="1" noChangeArrowheads="1"/>
          </p:cNvPicPr>
          <p:nvPr/>
        </p:nvPicPr>
        <p:blipFill>
          <a:blip r:embed="rId14" cstate="print"/>
          <a:srcRect/>
          <a:stretch>
            <a:fillRect/>
          </a:stretch>
        </p:blipFill>
        <p:spPr bwMode="auto">
          <a:xfrm>
            <a:off x="0" y="0"/>
            <a:ext cx="9525" cy="9525"/>
          </a:xfrm>
          <a:prstGeom prst="rect">
            <a:avLst/>
          </a:prstGeom>
          <a:noFill/>
          <a:ln w="9525">
            <a:noFill/>
            <a:miter lim="800000"/>
            <a:headEnd/>
            <a:tailEnd/>
          </a:ln>
        </p:spPr>
      </p:pic>
      <p:pic>
        <p:nvPicPr>
          <p:cNvPr id="18446" name="Picture 17" descr="http://mt1.google.com/vt/lyrs=m@128&amp;hl=sv&amp;src=api&amp;x=9&amp;y=5&amp;z=4&amp;s="/>
          <p:cNvPicPr>
            <a:picLocks noChangeAspect="1" noChangeArrowheads="1"/>
          </p:cNvPicPr>
          <p:nvPr/>
        </p:nvPicPr>
        <p:blipFill>
          <a:blip r:embed="rId15" cstate="print"/>
          <a:srcRect/>
          <a:stretch>
            <a:fillRect/>
          </a:stretch>
        </p:blipFill>
        <p:spPr bwMode="auto">
          <a:xfrm>
            <a:off x="0" y="0"/>
            <a:ext cx="9525" cy="9525"/>
          </a:xfrm>
          <a:prstGeom prst="rect">
            <a:avLst/>
          </a:prstGeom>
          <a:noFill/>
          <a:ln w="9525">
            <a:noFill/>
            <a:miter lim="800000"/>
            <a:headEnd/>
            <a:tailEnd/>
          </a:ln>
        </p:spPr>
      </p:pic>
      <p:pic>
        <p:nvPicPr>
          <p:cNvPr id="18447" name="Picture 18" descr="http://mt1.google.com/vt/lyrs=m@128&amp;hl=sv&amp;src=api&amp;x=9&amp;y=6&amp;z=4&amp;s=G"/>
          <p:cNvPicPr>
            <a:picLocks noChangeAspect="1" noChangeArrowheads="1"/>
          </p:cNvPicPr>
          <p:nvPr/>
        </p:nvPicPr>
        <p:blipFill>
          <a:blip r:embed="rId16" cstate="print"/>
          <a:srcRect/>
          <a:stretch>
            <a:fillRect/>
          </a:stretch>
        </p:blipFill>
        <p:spPr bwMode="auto">
          <a:xfrm>
            <a:off x="0" y="0"/>
            <a:ext cx="9525" cy="9525"/>
          </a:xfrm>
          <a:prstGeom prst="rect">
            <a:avLst/>
          </a:prstGeom>
          <a:noFill/>
          <a:ln w="9525">
            <a:noFill/>
            <a:miter lim="800000"/>
            <a:headEnd/>
            <a:tailEnd/>
          </a:ln>
        </p:spPr>
      </p:pic>
      <p:pic>
        <p:nvPicPr>
          <p:cNvPr id="18448" name="Picture 19" descr="http://mt1.google.com/vt/lyrs=m@128&amp;hl=sv&amp;src=api&amp;x=9&amp;y=7&amp;z=4&amp;s=Ga"/>
          <p:cNvPicPr>
            <a:picLocks noChangeAspect="1" noChangeArrowheads="1"/>
          </p:cNvPicPr>
          <p:nvPr/>
        </p:nvPicPr>
        <p:blipFill>
          <a:blip r:embed="rId17" cstate="print"/>
          <a:srcRect/>
          <a:stretch>
            <a:fillRect/>
          </a:stretch>
        </p:blipFill>
        <p:spPr bwMode="auto">
          <a:xfrm>
            <a:off x="0" y="0"/>
            <a:ext cx="9525" cy="9525"/>
          </a:xfrm>
          <a:prstGeom prst="rect">
            <a:avLst/>
          </a:prstGeom>
          <a:noFill/>
          <a:ln w="9525">
            <a:noFill/>
            <a:miter lim="800000"/>
            <a:headEnd/>
            <a:tailEnd/>
          </a:ln>
        </p:spPr>
      </p:pic>
      <p:pic>
        <p:nvPicPr>
          <p:cNvPr id="18449" name="Picture 20" descr="http://mt0.google.com/vt/lyrs=m@128&amp;hl=sv&amp;src=api&amp;x=10&amp;y=8&amp;z=4&amp;s=Galile"/>
          <p:cNvPicPr>
            <a:picLocks noChangeAspect="1" noChangeArrowheads="1"/>
          </p:cNvPicPr>
          <p:nvPr/>
        </p:nvPicPr>
        <p:blipFill>
          <a:blip r:embed="rId18" cstate="print"/>
          <a:srcRect/>
          <a:stretch>
            <a:fillRect/>
          </a:stretch>
        </p:blipFill>
        <p:spPr bwMode="auto">
          <a:xfrm>
            <a:off x="0" y="0"/>
            <a:ext cx="9525" cy="9525"/>
          </a:xfrm>
          <a:prstGeom prst="rect">
            <a:avLst/>
          </a:prstGeom>
          <a:noFill/>
          <a:ln w="9525">
            <a:noFill/>
            <a:miter lim="800000"/>
            <a:headEnd/>
            <a:tailEnd/>
          </a:ln>
        </p:spPr>
      </p:pic>
      <p:pic>
        <p:nvPicPr>
          <p:cNvPr id="18450" name="Picture 21" descr="http://mt0.google.com/vt/lyrs=m@128&amp;hl=sv&amp;src=api&amp;x=10&amp;y=4&amp;z=4&amp;s=Ga"/>
          <p:cNvPicPr>
            <a:picLocks noChangeAspect="1" noChangeArrowheads="1"/>
          </p:cNvPicPr>
          <p:nvPr/>
        </p:nvPicPr>
        <p:blipFill>
          <a:blip r:embed="rId19" cstate="print"/>
          <a:srcRect/>
          <a:stretch>
            <a:fillRect/>
          </a:stretch>
        </p:blipFill>
        <p:spPr bwMode="auto">
          <a:xfrm>
            <a:off x="0" y="0"/>
            <a:ext cx="9525" cy="9525"/>
          </a:xfrm>
          <a:prstGeom prst="rect">
            <a:avLst/>
          </a:prstGeom>
          <a:noFill/>
          <a:ln w="9525">
            <a:noFill/>
            <a:miter lim="800000"/>
            <a:headEnd/>
            <a:tailEnd/>
          </a:ln>
        </p:spPr>
      </p:pic>
      <p:pic>
        <p:nvPicPr>
          <p:cNvPr id="18451" name="Picture 22" descr="http://mt0.google.com/vt/lyrs=m@128&amp;hl=sv&amp;src=api&amp;x=10&amp;y=5&amp;z=4&amp;s=Gal"/>
          <p:cNvPicPr>
            <a:picLocks noChangeAspect="1" noChangeArrowheads="1"/>
          </p:cNvPicPr>
          <p:nvPr/>
        </p:nvPicPr>
        <p:blipFill>
          <a:blip r:embed="rId20" cstate="print"/>
          <a:srcRect/>
          <a:stretch>
            <a:fillRect/>
          </a:stretch>
        </p:blipFill>
        <p:spPr bwMode="auto">
          <a:xfrm>
            <a:off x="0" y="0"/>
            <a:ext cx="9525" cy="9525"/>
          </a:xfrm>
          <a:prstGeom prst="rect">
            <a:avLst/>
          </a:prstGeom>
          <a:noFill/>
          <a:ln w="9525">
            <a:noFill/>
            <a:miter lim="800000"/>
            <a:headEnd/>
            <a:tailEnd/>
          </a:ln>
        </p:spPr>
      </p:pic>
      <p:pic>
        <p:nvPicPr>
          <p:cNvPr id="18452" name="Picture 23" descr="http://mt0.google.com/vt/lyrs=m@128&amp;hl=sv&amp;src=api&amp;x=10&amp;y=6&amp;z=4&amp;s=Gali"/>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18453" name="Picture 24" descr="http://mt0.google.com/vt/lyrs=m@128&amp;hl=sv&amp;src=api&amp;x=10&amp;y=7&amp;z=4&amp;s=Galil"/>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18454" name="Picture 2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55" name="Picture 2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56" name="Picture 2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57" name="Picture 2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58" name="Picture 2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59" name="Picture 3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60" name="Picture 3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61" name="Picture 3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62" name="Picture 3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63" name="Picture 3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64" name="Picture 3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65" name="Picture 3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66" name="Picture 3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67" name="Picture 3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68" name="Picture 3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69" name="Picture 4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70" name="Picture 4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71" name="Picture 4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72" name="Picture 4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73" name="Picture 4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74" name="Picture 4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75" name="Picture 4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76" name="Picture 4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77" name="Picture 4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78" name="Picture 4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79" name="Picture 5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80" name="Picture 5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81" name="Picture 5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82" name="Picture 5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83" name="Picture 5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84" name="Picture 5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85" name="Picture 5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86" name="Picture 5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87" name="Picture 5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88" name="Picture 5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89" name="Picture 6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90" name="Picture 6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91" name="Picture 6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92" name="Picture 6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93" name="Picture 6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94" name="Picture 6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95" name="Picture 6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96" name="Picture 6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97" name="Picture 6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498" name="Picture 6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499" name="Picture 7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500" name="Picture 7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501" name="Picture 7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502" name="Picture 7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503" name="Picture 7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504" name="Picture 7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505" name="Picture 7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506" name="Picture 7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507" name="Picture 7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508" name="Picture 7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509" name="Picture 8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510" name="Picture 8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511" name="Picture 8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512" name="Picture 8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18513" name="Picture 8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18514" name="Picture 8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15" name="Picture 8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16" name="Picture 8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17" name="Picture 8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18" name="Picture 8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19" name="Picture 9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20" name="Picture 9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21" name="Picture 9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22" name="Picture 9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23" name="Picture 9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24" name="Picture 9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25" name="Picture 9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26" name="Picture 9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27" name="Picture 9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28" name="Picture 9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29" name="Picture 10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30" name="Picture 10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31" name="Picture 10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32" name="Picture 10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33" name="Picture 10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34" name="Picture 10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35" name="Picture 10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36" name="Picture 10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37" name="Picture 10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38" name="Picture 10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39" name="Picture 11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40" name="Picture 11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41" name="Picture 11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42" name="Picture 11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43" name="Picture 11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44" name="Picture 11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45" name="Picture 11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46" name="Picture 11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47" name="Picture 11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48" name="Picture 11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49" name="Picture 12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50" name="Picture 12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51" name="Picture 12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52" name="Picture 12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53" name="Picture 12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54" name="Picture 12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55" name="Picture 12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56" name="Picture 12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57" name="Picture 12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58" name="Picture 12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59" name="Picture 13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60" name="Picture 13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61" name="Picture 13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62" name="Picture 13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63" name="Picture 13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64" name="Picture 13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65" name="Picture 13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66" name="Picture 13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67" name="Picture 13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68" name="Picture 13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69" name="Picture 14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70" name="Picture 14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71" name="Picture 14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72" name="Picture 14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18573" name="Picture 14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18574" name="Picture 14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75" name="Picture 14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76" name="Picture 14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77" name="Picture 14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78" name="Picture 14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79" name="Picture 15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0" name="Picture 15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1" name="Picture 15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2" name="Picture 15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3" name="Picture 15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4" name="Picture 15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5" name="Picture 15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6" name="Picture 15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7" name="Picture 15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8" name="Picture 15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89" name="Picture 16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0" name="Picture 16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1" name="Picture 16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2" name="Picture 16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3" name="Picture 16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4" name="Picture 16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5" name="Picture 16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6" name="Picture 16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7" name="Picture 16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8" name="Picture 16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599" name="Picture 17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600" name="Picture 17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601" name="Picture 17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602" name="Picture 17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603" name="Picture 17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18604" name="Picture 178" descr="http://maps.gstatic.com/intl/sv_ALL/mapfiles/mapcontrols2.png"/>
          <p:cNvPicPr>
            <a:picLocks noChangeAspect="1" noChangeArrowheads="1"/>
          </p:cNvPicPr>
          <p:nvPr/>
        </p:nvPicPr>
        <p:blipFill>
          <a:blip r:embed="rId28" cstate="print"/>
          <a:srcRect/>
          <a:stretch>
            <a:fillRect/>
          </a:stretch>
        </p:blipFill>
        <p:spPr bwMode="auto">
          <a:xfrm>
            <a:off x="0" y="0"/>
            <a:ext cx="9525" cy="9525"/>
          </a:xfrm>
          <a:prstGeom prst="rect">
            <a:avLst/>
          </a:prstGeom>
          <a:noFill/>
          <a:ln w="9525">
            <a:noFill/>
            <a:miter lim="800000"/>
            <a:headEnd/>
            <a:tailEnd/>
          </a:ln>
        </p:spPr>
      </p:pic>
      <p:pic>
        <p:nvPicPr>
          <p:cNvPr id="18605" name="Picture 179" descr="http://maps.gstatic.com/intl/sv_ALL/mapfiles/mapcontrols2.png"/>
          <p:cNvPicPr>
            <a:picLocks noChangeAspect="1" noChangeArrowheads="1"/>
          </p:cNvPicPr>
          <p:nvPr/>
        </p:nvPicPr>
        <p:blipFill>
          <a:blip r:embed="rId28" cstate="print"/>
          <a:srcRect/>
          <a:stretch>
            <a:fillRect/>
          </a:stretch>
        </p:blipFill>
        <p:spPr bwMode="auto">
          <a:xfrm>
            <a:off x="0" y="0"/>
            <a:ext cx="9525" cy="9525"/>
          </a:xfrm>
          <a:prstGeom prst="rect">
            <a:avLst/>
          </a:prstGeom>
          <a:noFill/>
          <a:ln w="9525">
            <a:noFill/>
            <a:miter lim="800000"/>
            <a:headEnd/>
            <a:tailEnd/>
          </a:ln>
        </p:spPr>
      </p:pic>
      <p:pic>
        <p:nvPicPr>
          <p:cNvPr id="18606" name="Picture 176" descr="http://maps.gstatic.com/intl/sv_ALL/mapfiles/poweredby.png">
            <a:hlinkClick r:id="rId29" tooltip="Klicka för att visa det här området på Google Maps"/>
          </p:cNvPr>
          <p:cNvPicPr>
            <a:picLocks noChangeAspect="1" noChangeArrowheads="1"/>
          </p:cNvPicPr>
          <p:nvPr/>
        </p:nvPicPr>
        <p:blipFill>
          <a:blip r:embed="rId30" cstate="print"/>
          <a:srcRect/>
          <a:stretch>
            <a:fillRect/>
          </a:stretch>
        </p:blipFill>
        <p:spPr bwMode="auto">
          <a:xfrm>
            <a:off x="349250" y="-274638"/>
            <a:ext cx="590550" cy="276226"/>
          </a:xfrm>
          <a:prstGeom prst="rect">
            <a:avLst/>
          </a:prstGeom>
          <a:noFill/>
          <a:ln w="9525">
            <a:noFill/>
            <a:miter lim="800000"/>
            <a:headEnd/>
            <a:tailEnd/>
          </a:ln>
        </p:spPr>
      </p:pic>
      <p:sp>
        <p:nvSpPr>
          <p:cNvPr id="184" name="Oval 183"/>
          <p:cNvSpPr/>
          <p:nvPr/>
        </p:nvSpPr>
        <p:spPr>
          <a:xfrm>
            <a:off x="3643313" y="3429000"/>
            <a:ext cx="714375" cy="714375"/>
          </a:xfrm>
          <a:prstGeom prst="ellipse">
            <a:avLst/>
          </a:prstGeom>
          <a:solidFill>
            <a:srgbClr val="FF0000">
              <a:alpha val="2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8608" name="Group 191"/>
          <p:cNvGrpSpPr>
            <a:grpSpLocks/>
          </p:cNvGrpSpPr>
          <p:nvPr/>
        </p:nvGrpSpPr>
        <p:grpSpPr bwMode="auto">
          <a:xfrm>
            <a:off x="3786188" y="3500438"/>
            <a:ext cx="500062" cy="571500"/>
            <a:chOff x="7643834" y="3714752"/>
            <a:chExt cx="500066" cy="571504"/>
          </a:xfrm>
        </p:grpSpPr>
        <p:sp>
          <p:nvSpPr>
            <p:cNvPr id="193" name="5-Point Star 192"/>
            <p:cNvSpPr/>
            <p:nvPr/>
          </p:nvSpPr>
          <p:spPr>
            <a:xfrm>
              <a:off x="7929586" y="3714752"/>
              <a:ext cx="214314" cy="21431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 name="5-Point Star 193"/>
            <p:cNvSpPr/>
            <p:nvPr/>
          </p:nvSpPr>
          <p:spPr>
            <a:xfrm>
              <a:off x="7643834" y="3857628"/>
              <a:ext cx="214314" cy="21431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5" name="5-Point Star 194"/>
            <p:cNvSpPr/>
            <p:nvPr/>
          </p:nvSpPr>
          <p:spPr>
            <a:xfrm>
              <a:off x="7929586" y="4071941"/>
              <a:ext cx="214314" cy="21431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96" name="TextBox 195"/>
          <p:cNvSpPr txBox="1"/>
          <p:nvPr/>
        </p:nvSpPr>
        <p:spPr>
          <a:xfrm>
            <a:off x="2643188" y="1500188"/>
            <a:ext cx="3571875" cy="1200150"/>
          </a:xfrm>
          <a:prstGeom prst="rect">
            <a:avLst/>
          </a:prstGeom>
          <a:solidFill>
            <a:schemeClr val="bg1">
              <a:lumMod val="85000"/>
            </a:schemeClr>
          </a:solidFill>
        </p:spPr>
        <p:txBody>
          <a:bodyPr>
            <a:spAutoFit/>
          </a:bodyPr>
          <a:lstStyle/>
          <a:p>
            <a:pPr fontAlgn="auto">
              <a:spcBef>
                <a:spcPts val="0"/>
              </a:spcBef>
              <a:spcAft>
                <a:spcPts val="0"/>
              </a:spcAft>
              <a:defRPr/>
            </a:pPr>
            <a:r>
              <a:rPr lang="en-US" sz="2400" dirty="0">
                <a:latin typeface="+mn-lt"/>
                <a:cs typeface="+mn-cs"/>
              </a:rPr>
              <a:t>Several networking organizations can afford more test sites</a:t>
            </a:r>
          </a:p>
        </p:txBody>
      </p:sp>
      <p:grpSp>
        <p:nvGrpSpPr>
          <p:cNvPr id="18610" name="Group 196"/>
          <p:cNvGrpSpPr>
            <a:grpSpLocks/>
          </p:cNvGrpSpPr>
          <p:nvPr/>
        </p:nvGrpSpPr>
        <p:grpSpPr bwMode="auto">
          <a:xfrm>
            <a:off x="3786188" y="3643313"/>
            <a:ext cx="500062" cy="571500"/>
            <a:chOff x="7643834" y="3714752"/>
            <a:chExt cx="500066" cy="571504"/>
          </a:xfrm>
        </p:grpSpPr>
        <p:sp>
          <p:nvSpPr>
            <p:cNvPr id="198" name="5-Point Star 197"/>
            <p:cNvSpPr/>
            <p:nvPr/>
          </p:nvSpPr>
          <p:spPr>
            <a:xfrm>
              <a:off x="7929586" y="3714752"/>
              <a:ext cx="214314" cy="21431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9" name="5-Point Star 198"/>
            <p:cNvSpPr/>
            <p:nvPr/>
          </p:nvSpPr>
          <p:spPr>
            <a:xfrm>
              <a:off x="7643834" y="3857628"/>
              <a:ext cx="214314" cy="21431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0" name="5-Point Star 199"/>
            <p:cNvSpPr/>
            <p:nvPr/>
          </p:nvSpPr>
          <p:spPr>
            <a:xfrm>
              <a:off x="7929586" y="4071941"/>
              <a:ext cx="214314" cy="21431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2" name="TextBox 201"/>
          <p:cNvSpPr txBox="1"/>
          <p:nvPr/>
        </p:nvSpPr>
        <p:spPr>
          <a:xfrm>
            <a:off x="2268538" y="4724400"/>
            <a:ext cx="4679950" cy="647700"/>
          </a:xfrm>
          <a:prstGeom prst="rect">
            <a:avLst/>
          </a:prstGeom>
          <a:solidFill>
            <a:schemeClr val="bg1">
              <a:lumMod val="95000"/>
            </a:schemeClr>
          </a:solidFill>
        </p:spPr>
        <p:txBody>
          <a:bodyPr>
            <a:spAutoFit/>
          </a:bodyPr>
          <a:lstStyle/>
          <a:p>
            <a:pPr fontAlgn="auto">
              <a:spcBef>
                <a:spcPts val="0"/>
              </a:spcBef>
              <a:spcAft>
                <a:spcPts val="0"/>
              </a:spcAft>
              <a:defRPr/>
            </a:pPr>
            <a:r>
              <a:rPr lang="en-US" dirty="0">
                <a:latin typeface="+mn-lt"/>
                <a:cs typeface="+mn-cs"/>
              </a:rPr>
              <a:t>Net work of field trials increase the resources and thus accuracy of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ox(in)">
                                      <p:cBhvr>
                                        <p:cTn id="7" dur="2000"/>
                                        <p:tgtEl>
                                          <p:spTgt spid="19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02"/>
                                        </p:tgtEl>
                                        <p:attrNameLst>
                                          <p:attrName>style.visibility</p:attrName>
                                        </p:attrNameLst>
                                      </p:cBhvr>
                                      <p:to>
                                        <p:strVal val="visible"/>
                                      </p:to>
                                    </p:set>
                                    <p:anim calcmode="lin" valueType="num">
                                      <p:cBhvr additive="base">
                                        <p:cTn id="11" dur="3000" fill="hold"/>
                                        <p:tgtEl>
                                          <p:spTgt spid="202"/>
                                        </p:tgtEl>
                                        <p:attrNameLst>
                                          <p:attrName>ppt_x</p:attrName>
                                        </p:attrNameLst>
                                      </p:cBhvr>
                                      <p:tavLst>
                                        <p:tav tm="0">
                                          <p:val>
                                            <p:strVal val="#ppt_x"/>
                                          </p:val>
                                        </p:tav>
                                        <p:tav tm="100000">
                                          <p:val>
                                            <p:strVal val="#ppt_x"/>
                                          </p:val>
                                        </p:tav>
                                      </p:tavLst>
                                    </p:anim>
                                    <p:anim calcmode="lin" valueType="num">
                                      <p:cBhvr additive="base">
                                        <p:cTn id="12" dur="30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2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r>
              <a:rPr lang="en-US" smtClean="0"/>
              <a:t>Performances estimated are not as general as desirable. Many sites and replication in time and experimental technique will improve generality. Networks may help with that.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3"/>
          <p:cNvPicPr>
            <a:picLocks noChangeAspect="1" noChangeArrowheads="1"/>
          </p:cNvPicPr>
          <p:nvPr/>
        </p:nvPicPr>
        <p:blipFill>
          <a:blip r:embed="rId2" cstate="print"/>
          <a:srcRect/>
          <a:stretch>
            <a:fillRect/>
          </a:stretch>
        </p:blipFill>
        <p:spPr bwMode="auto">
          <a:xfrm>
            <a:off x="347663" y="1228725"/>
            <a:ext cx="5010150" cy="4973638"/>
          </a:xfrm>
          <a:prstGeom prst="rect">
            <a:avLst/>
          </a:prstGeom>
          <a:noFill/>
          <a:ln w="12700">
            <a:noFill/>
            <a:miter lim="800000"/>
            <a:headEnd type="none" w="sm" len="sm"/>
            <a:tailEnd type="none" w="sm" len="sm"/>
          </a:ln>
        </p:spPr>
      </p:pic>
      <p:sp>
        <p:nvSpPr>
          <p:cNvPr id="20482" name="Text Box 34"/>
          <p:cNvSpPr txBox="1">
            <a:spLocks noChangeArrowheads="1"/>
          </p:cNvSpPr>
          <p:nvPr/>
        </p:nvSpPr>
        <p:spPr bwMode="auto">
          <a:xfrm>
            <a:off x="539750" y="476250"/>
            <a:ext cx="5040313" cy="585788"/>
          </a:xfrm>
          <a:prstGeom prst="rect">
            <a:avLst/>
          </a:prstGeom>
          <a:noFill/>
          <a:ln w="12700">
            <a:noFill/>
            <a:miter lim="800000"/>
            <a:headEnd type="none" w="sm" len="sm"/>
            <a:tailEnd type="none" w="sm" len="sm"/>
          </a:ln>
        </p:spPr>
        <p:txBody>
          <a:bodyPr lIns="91429" tIns="45714" rIns="91429" bIns="45714">
            <a:spAutoFit/>
          </a:bodyPr>
          <a:lstStyle/>
          <a:p>
            <a:r>
              <a:rPr lang="en-US" sz="1600" i="1"/>
              <a:t>P. sylvestris</a:t>
            </a:r>
            <a:r>
              <a:rPr lang="en-US" sz="1600"/>
              <a:t> – </a:t>
            </a:r>
            <a:r>
              <a:rPr lang="en-US" sz="1600" i="1"/>
              <a:t>h</a:t>
            </a:r>
            <a:r>
              <a:rPr lang="en-US" sz="1600" i="1" baseline="30000"/>
              <a:t>2</a:t>
            </a:r>
            <a:r>
              <a:rPr lang="en-US" sz="1600"/>
              <a:t> for tree height at age 10-20 yrs,</a:t>
            </a:r>
            <a:br>
              <a:rPr lang="en-US" sz="1600"/>
            </a:br>
            <a:r>
              <a:rPr lang="en-US" sz="1600"/>
              <a:t> &gt;200 trials, 6.000 families, 1.000.000 trees</a:t>
            </a:r>
          </a:p>
        </p:txBody>
      </p:sp>
      <p:sp>
        <p:nvSpPr>
          <p:cNvPr id="20483" name="TextBox 5"/>
          <p:cNvSpPr txBox="1">
            <a:spLocks noChangeArrowheads="1"/>
          </p:cNvSpPr>
          <p:nvPr/>
        </p:nvSpPr>
        <p:spPr bwMode="auto">
          <a:xfrm>
            <a:off x="5786438" y="5214938"/>
            <a:ext cx="2857500" cy="923925"/>
          </a:xfrm>
          <a:prstGeom prst="rect">
            <a:avLst/>
          </a:prstGeom>
          <a:noFill/>
          <a:ln w="9525">
            <a:noFill/>
            <a:miter lim="800000"/>
            <a:headEnd/>
            <a:tailEnd/>
          </a:ln>
        </p:spPr>
        <p:txBody>
          <a:bodyPr>
            <a:spAutoFit/>
          </a:bodyPr>
          <a:lstStyle/>
          <a:p>
            <a:r>
              <a:rPr lang="en-US">
                <a:latin typeface="Calibri" pitchFamily="34" charset="0"/>
              </a:rPr>
              <a:t>Modified from Andersson 2009, TREEBREEDEX presentation Orleans</a:t>
            </a:r>
          </a:p>
        </p:txBody>
      </p:sp>
      <p:sp>
        <p:nvSpPr>
          <p:cNvPr id="8" name="TextBox 7"/>
          <p:cNvSpPr txBox="1">
            <a:spLocks noChangeArrowheads="1"/>
          </p:cNvSpPr>
          <p:nvPr/>
        </p:nvSpPr>
        <p:spPr bwMode="auto">
          <a:xfrm>
            <a:off x="5643563" y="1143000"/>
            <a:ext cx="3286125" cy="3013075"/>
          </a:xfrm>
          <a:prstGeom prst="rect">
            <a:avLst/>
          </a:prstGeom>
          <a:noFill/>
          <a:ln w="9525">
            <a:noFill/>
            <a:miter lim="800000"/>
            <a:headEnd/>
            <a:tailEnd/>
          </a:ln>
        </p:spPr>
        <p:txBody>
          <a:bodyPr>
            <a:spAutoFit/>
          </a:bodyPr>
          <a:lstStyle/>
          <a:p>
            <a:r>
              <a:rPr lang="en-US" sz="2400">
                <a:solidFill>
                  <a:srgbClr val="FF0000"/>
                </a:solidFill>
                <a:latin typeface="Calibri" pitchFamily="34" charset="0"/>
              </a:rPr>
              <a:t>Sites are very different genetically!</a:t>
            </a:r>
          </a:p>
          <a:p>
            <a:r>
              <a:rPr lang="en-US" sz="2400">
                <a:solidFill>
                  <a:srgbClr val="FF0000"/>
                </a:solidFill>
                <a:latin typeface="Calibri" pitchFamily="34" charset="0"/>
              </a:rPr>
              <a:t>Many sites desirable for reasonable general and reliable BVs!</a:t>
            </a:r>
          </a:p>
          <a:p>
            <a:r>
              <a:rPr lang="en-US" sz="2400">
                <a:solidFill>
                  <a:srgbClr val="FF0000"/>
                </a:solidFill>
                <a:latin typeface="Calibri" pitchFamily="34" charset="0"/>
              </a:rPr>
              <a:t>Still more to describe the variation among sites!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cstate="print"/>
          <a:srcRect/>
          <a:stretch>
            <a:fillRect/>
          </a:stretch>
        </p:blipFill>
        <p:spPr bwMode="auto">
          <a:xfrm>
            <a:off x="428625" y="1785938"/>
            <a:ext cx="5067300" cy="3357562"/>
          </a:xfrm>
          <a:prstGeom prst="rect">
            <a:avLst/>
          </a:prstGeom>
          <a:noFill/>
          <a:ln w="9525">
            <a:noFill/>
            <a:miter lim="800000"/>
            <a:headEnd/>
            <a:tailEnd/>
          </a:ln>
        </p:spPr>
      </p:pic>
      <p:sp>
        <p:nvSpPr>
          <p:cNvPr id="6" name="Title 5"/>
          <p:cNvSpPr>
            <a:spLocks noGrp="1"/>
          </p:cNvSpPr>
          <p:nvPr>
            <p:ph type="title"/>
          </p:nvPr>
        </p:nvSpPr>
        <p:spPr>
          <a:xfrm>
            <a:off x="457200" y="274638"/>
            <a:ext cx="8229600" cy="993775"/>
          </a:xfrm>
        </p:spPr>
        <p:txBody>
          <a:bodyPr rtlCol="0">
            <a:normAutofit fontScale="90000"/>
          </a:bodyPr>
          <a:lstStyle/>
          <a:p>
            <a:pPr fontAlgn="auto">
              <a:spcAft>
                <a:spcPts val="0"/>
              </a:spcAft>
              <a:defRPr/>
            </a:pPr>
            <a:r>
              <a:rPr lang="en-US" dirty="0" smtClean="0"/>
              <a:t>Norway spruce provenance performance at four Finnish trial sites</a:t>
            </a:r>
            <a:endParaRPr lang="en-US" dirty="0"/>
          </a:p>
        </p:txBody>
      </p:sp>
      <p:sp>
        <p:nvSpPr>
          <p:cNvPr id="21507" name="TextBox 6"/>
          <p:cNvSpPr txBox="1">
            <a:spLocks noChangeArrowheads="1"/>
          </p:cNvSpPr>
          <p:nvPr/>
        </p:nvSpPr>
        <p:spPr bwMode="auto">
          <a:xfrm>
            <a:off x="214313" y="5286375"/>
            <a:ext cx="6357937" cy="646113"/>
          </a:xfrm>
          <a:prstGeom prst="rect">
            <a:avLst/>
          </a:prstGeom>
          <a:noFill/>
          <a:ln w="9525">
            <a:noFill/>
            <a:miter lim="800000"/>
            <a:headEnd/>
            <a:tailEnd/>
          </a:ln>
        </p:spPr>
        <p:txBody>
          <a:bodyPr>
            <a:spAutoFit/>
          </a:bodyPr>
          <a:lstStyle/>
          <a:p>
            <a:r>
              <a:rPr lang="en-US">
                <a:latin typeface="Calibri" pitchFamily="34" charset="0"/>
              </a:rPr>
              <a:t>At the X-axis is transfer distance, 0 is local and the higher values is transfers from a location with higher heat sum</a:t>
            </a:r>
          </a:p>
        </p:txBody>
      </p:sp>
      <p:sp>
        <p:nvSpPr>
          <p:cNvPr id="21508" name="TextBox 7"/>
          <p:cNvSpPr txBox="1">
            <a:spLocks noChangeArrowheads="1"/>
          </p:cNvSpPr>
          <p:nvPr/>
        </p:nvSpPr>
        <p:spPr bwMode="auto">
          <a:xfrm>
            <a:off x="571500" y="6000750"/>
            <a:ext cx="7215188" cy="646113"/>
          </a:xfrm>
          <a:prstGeom prst="rect">
            <a:avLst/>
          </a:prstGeom>
          <a:noFill/>
          <a:ln w="9525">
            <a:noFill/>
            <a:miter lim="800000"/>
            <a:headEnd/>
            <a:tailEnd/>
          </a:ln>
        </p:spPr>
        <p:txBody>
          <a:bodyPr>
            <a:spAutoFit/>
          </a:bodyPr>
          <a:lstStyle/>
          <a:p>
            <a:r>
              <a:rPr lang="en-US">
                <a:latin typeface="Calibri" pitchFamily="34" charset="0"/>
              </a:rPr>
              <a:t> from Koski 1989 extracted from  Ruotsalainen 2008 TREEBREEDEX presentation Pirna</a:t>
            </a:r>
          </a:p>
        </p:txBody>
      </p:sp>
      <p:sp>
        <p:nvSpPr>
          <p:cNvPr id="21509" name="Rectangle 8"/>
          <p:cNvSpPr>
            <a:spLocks noChangeArrowheads="1"/>
          </p:cNvSpPr>
          <p:nvPr/>
        </p:nvSpPr>
        <p:spPr bwMode="auto">
          <a:xfrm>
            <a:off x="611188" y="1412875"/>
            <a:ext cx="6840537" cy="369888"/>
          </a:xfrm>
          <a:prstGeom prst="rect">
            <a:avLst/>
          </a:prstGeom>
          <a:noFill/>
          <a:ln w="9525">
            <a:noFill/>
            <a:miter lim="800000"/>
            <a:headEnd/>
            <a:tailEnd/>
          </a:ln>
        </p:spPr>
        <p:txBody>
          <a:bodyPr>
            <a:spAutoFit/>
          </a:bodyPr>
          <a:lstStyle/>
          <a:p>
            <a:r>
              <a:rPr lang="en-US" b="1">
                <a:latin typeface="Calibri" pitchFamily="34" charset="0"/>
              </a:rPr>
              <a:t>Norway spruce </a:t>
            </a:r>
            <a:r>
              <a:rPr lang="en-US" i="1">
                <a:latin typeface="Calibri" pitchFamily="34" charset="0"/>
              </a:rPr>
              <a:t>Volume production (m3/ha) 40 to 50 yrs age</a:t>
            </a:r>
            <a:endParaRPr lang="en-US">
              <a:latin typeface="Calibri" pitchFamily="34" charset="0"/>
            </a:endParaRPr>
          </a:p>
        </p:txBody>
      </p:sp>
      <p:sp>
        <p:nvSpPr>
          <p:cNvPr id="10" name="TextBox 9"/>
          <p:cNvSpPr txBox="1">
            <a:spLocks noChangeArrowheads="1"/>
          </p:cNvSpPr>
          <p:nvPr/>
        </p:nvSpPr>
        <p:spPr bwMode="auto">
          <a:xfrm>
            <a:off x="5435600" y="1928813"/>
            <a:ext cx="3279775" cy="1917700"/>
          </a:xfrm>
          <a:prstGeom prst="rect">
            <a:avLst/>
          </a:prstGeom>
          <a:noFill/>
          <a:ln w="9525">
            <a:noFill/>
            <a:miter lim="800000"/>
            <a:headEnd/>
            <a:tailEnd/>
          </a:ln>
        </p:spPr>
        <p:txBody>
          <a:bodyPr>
            <a:spAutoFit/>
          </a:bodyPr>
          <a:lstStyle/>
          <a:p>
            <a:r>
              <a:rPr lang="en-US" sz="2400">
                <a:solidFill>
                  <a:srgbClr val="FF0000"/>
                </a:solidFill>
                <a:latin typeface="Calibri" pitchFamily="34" charset="0"/>
              </a:rPr>
              <a:t>Stands  seeds vary among what is typical for the “provenance origin” in an usually unpredictable way.</a:t>
            </a:r>
          </a:p>
        </p:txBody>
      </p:sp>
      <p:sp>
        <p:nvSpPr>
          <p:cNvPr id="21512" name="Text Box 8"/>
          <p:cNvSpPr txBox="1">
            <a:spLocks noChangeArrowheads="1"/>
          </p:cNvSpPr>
          <p:nvPr/>
        </p:nvSpPr>
        <p:spPr bwMode="auto">
          <a:xfrm>
            <a:off x="5651500" y="3933825"/>
            <a:ext cx="2952750" cy="1187450"/>
          </a:xfrm>
          <a:prstGeom prst="rect">
            <a:avLst/>
          </a:prstGeom>
          <a:noFill/>
          <a:ln w="9525">
            <a:noFill/>
            <a:miter lim="800000"/>
            <a:headEnd/>
            <a:tailEnd/>
          </a:ln>
          <a:effectLst/>
        </p:spPr>
        <p:txBody>
          <a:bodyPr>
            <a:spAutoFit/>
          </a:bodyPr>
          <a:lstStyle/>
          <a:p>
            <a:pPr>
              <a:spcBef>
                <a:spcPct val="50000"/>
              </a:spcBef>
            </a:pPr>
            <a:r>
              <a:rPr lang="en-GB" sz="2400">
                <a:solidFill>
                  <a:schemeClr val="accent2"/>
                </a:solidFill>
              </a:rPr>
              <a:t>Large trials required to know these residuals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0"/>
                                        <p:tgtEl>
                                          <p:spTgt spid="10"/>
                                        </p:tgtEl>
                                      </p:cBhvr>
                                    </p:animEffect>
                                  </p:childTnLst>
                                </p:cTn>
                              </p:par>
                            </p:childTnLst>
                          </p:cTn>
                        </p:par>
                        <p:par>
                          <p:cTn id="8" fill="hold">
                            <p:stCondLst>
                              <p:cond delay="5000"/>
                            </p:stCondLst>
                            <p:childTnLst>
                              <p:par>
                                <p:cTn id="9" presetID="3" presetClass="entr" presetSubtype="10" fill="hold" grpId="0" nodeType="afterEffect">
                                  <p:stCondLst>
                                    <p:cond delay="0"/>
                                  </p:stCondLst>
                                  <p:childTnLst>
                                    <p:set>
                                      <p:cBhvr>
                                        <p:cTn id="10" dur="1" fill="hold">
                                          <p:stCondLst>
                                            <p:cond delay="0"/>
                                          </p:stCondLst>
                                        </p:cTn>
                                        <p:tgtEl>
                                          <p:spTgt spid="21512"/>
                                        </p:tgtEl>
                                        <p:attrNameLst>
                                          <p:attrName>style.visibility</p:attrName>
                                        </p:attrNameLst>
                                      </p:cBhvr>
                                      <p:to>
                                        <p:strVal val="visible"/>
                                      </p:to>
                                    </p:set>
                                    <p:animEffect transition="in" filter="blinds(horizontal)">
                                      <p:cBhvr>
                                        <p:cTn id="11" dur="5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5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7" name="Picture 183" descr="Se hela bilden">
            <a:hlinkClick r:id="rId2"/>
          </p:cNvPr>
          <p:cNvPicPr>
            <a:picLocks noChangeAspect="1" noChangeArrowheads="1"/>
          </p:cNvPicPr>
          <p:nvPr/>
        </p:nvPicPr>
        <p:blipFill>
          <a:blip r:embed="rId3" cstate="print">
            <a:lum bright="16000" contrast="-52000"/>
          </a:blip>
          <a:srcRect/>
          <a:stretch>
            <a:fillRect/>
          </a:stretch>
        </p:blipFill>
        <p:spPr bwMode="auto">
          <a:xfrm>
            <a:off x="857250" y="571500"/>
            <a:ext cx="6694488" cy="6018213"/>
          </a:xfrm>
          <a:prstGeom prst="rect">
            <a:avLst/>
          </a:prstGeom>
          <a:noFill/>
          <a:effectLst>
            <a:outerShdw blurRad="50800" dist="50800" dir="5400000" algn="ctr" rotWithShape="0">
              <a:srgbClr val="000000"/>
            </a:outerShdw>
          </a:effectLst>
        </p:spPr>
      </p:pic>
      <p:pic>
        <p:nvPicPr>
          <p:cNvPr id="22530" name="Picture 6" descr="http://mt1.google.com/vt/lyrs=m@128&amp;hl=sv&amp;src=api&amp;x=7&amp;y=4&amp;z=4&amp;s=G"/>
          <p:cNvPicPr>
            <a:picLocks noChangeAspect="1" noChangeArrowheads="1"/>
          </p:cNvPicPr>
          <p:nvPr/>
        </p:nvPicPr>
        <p:blipFill>
          <a:blip r:embed="rId4" cstate="print"/>
          <a:srcRect/>
          <a:stretch>
            <a:fillRect/>
          </a:stretch>
        </p:blipFill>
        <p:spPr bwMode="auto">
          <a:xfrm>
            <a:off x="0" y="0"/>
            <a:ext cx="9525" cy="9525"/>
          </a:xfrm>
          <a:prstGeom prst="rect">
            <a:avLst/>
          </a:prstGeom>
          <a:noFill/>
          <a:ln w="9525">
            <a:noFill/>
            <a:miter lim="800000"/>
            <a:headEnd/>
            <a:tailEnd/>
          </a:ln>
        </p:spPr>
      </p:pic>
      <p:pic>
        <p:nvPicPr>
          <p:cNvPr id="22531" name="Picture 7" descr="http://mt1.google.com/vt/lyrs=m@128&amp;hl=sv&amp;src=api&amp;x=7&amp;y=5&amp;z=4&amp;s=Ga"/>
          <p:cNvPicPr>
            <a:picLocks noChangeAspect="1" noChangeArrowheads="1"/>
          </p:cNvPicPr>
          <p:nvPr/>
        </p:nvPicPr>
        <p:blipFill>
          <a:blip r:embed="rId5" cstate="print"/>
          <a:srcRect/>
          <a:stretch>
            <a:fillRect/>
          </a:stretch>
        </p:blipFill>
        <p:spPr bwMode="auto">
          <a:xfrm>
            <a:off x="0" y="0"/>
            <a:ext cx="9525" cy="9525"/>
          </a:xfrm>
          <a:prstGeom prst="rect">
            <a:avLst/>
          </a:prstGeom>
          <a:noFill/>
          <a:ln w="9525">
            <a:noFill/>
            <a:miter lim="800000"/>
            <a:headEnd/>
            <a:tailEnd/>
          </a:ln>
        </p:spPr>
      </p:pic>
      <p:pic>
        <p:nvPicPr>
          <p:cNvPr id="22532" name="Picture 8" descr="http://mt1.google.com/vt/lyrs=m@128&amp;hl=sv&amp;src=api&amp;x=7&amp;y=6&amp;z=4&amp;s=Gal"/>
          <p:cNvPicPr>
            <a:picLocks noChangeAspect="1" noChangeArrowheads="1"/>
          </p:cNvPicPr>
          <p:nvPr/>
        </p:nvPicPr>
        <p:blipFill>
          <a:blip r:embed="rId6" cstate="print"/>
          <a:srcRect/>
          <a:stretch>
            <a:fillRect/>
          </a:stretch>
        </p:blipFill>
        <p:spPr bwMode="auto">
          <a:xfrm>
            <a:off x="0" y="0"/>
            <a:ext cx="9525" cy="9525"/>
          </a:xfrm>
          <a:prstGeom prst="rect">
            <a:avLst/>
          </a:prstGeom>
          <a:noFill/>
          <a:ln w="9525">
            <a:noFill/>
            <a:miter lim="800000"/>
            <a:headEnd/>
            <a:tailEnd/>
          </a:ln>
        </p:spPr>
      </p:pic>
      <p:pic>
        <p:nvPicPr>
          <p:cNvPr id="22533" name="Picture 9" descr="http://mt1.google.com/vt/lyrs=m@128&amp;hl=sv&amp;src=api&amp;x=7&amp;y=7&amp;z=4&amp;s=Gali"/>
          <p:cNvPicPr>
            <a:picLocks noChangeAspect="1" noChangeArrowheads="1"/>
          </p:cNvPicPr>
          <p:nvPr/>
        </p:nvPicPr>
        <p:blipFill>
          <a:blip r:embed="rId7" cstate="print"/>
          <a:srcRect/>
          <a:stretch>
            <a:fillRect/>
          </a:stretch>
        </p:blipFill>
        <p:spPr bwMode="auto">
          <a:xfrm>
            <a:off x="0" y="0"/>
            <a:ext cx="9525" cy="9525"/>
          </a:xfrm>
          <a:prstGeom prst="rect">
            <a:avLst/>
          </a:prstGeom>
          <a:noFill/>
          <a:ln w="9525">
            <a:noFill/>
            <a:miter lim="800000"/>
            <a:headEnd/>
            <a:tailEnd/>
          </a:ln>
        </p:spPr>
      </p:pic>
      <p:pic>
        <p:nvPicPr>
          <p:cNvPr id="22534" name="Picture 10" descr="http://mt0.google.com/vt/lyrs=m@128&amp;hl=sv&amp;src=api&amp;x=8&amp;y=8&amp;z=4&amp;s="/>
          <p:cNvPicPr>
            <a:picLocks noChangeAspect="1" noChangeArrowheads="1"/>
          </p:cNvPicPr>
          <p:nvPr/>
        </p:nvPicPr>
        <p:blipFill>
          <a:blip r:embed="rId8" cstate="print"/>
          <a:srcRect/>
          <a:stretch>
            <a:fillRect/>
          </a:stretch>
        </p:blipFill>
        <p:spPr bwMode="auto">
          <a:xfrm>
            <a:off x="0" y="0"/>
            <a:ext cx="9525" cy="9525"/>
          </a:xfrm>
          <a:prstGeom prst="rect">
            <a:avLst/>
          </a:prstGeom>
          <a:noFill/>
          <a:ln w="9525">
            <a:noFill/>
            <a:miter lim="800000"/>
            <a:headEnd/>
            <a:tailEnd/>
          </a:ln>
        </p:spPr>
      </p:pic>
      <p:pic>
        <p:nvPicPr>
          <p:cNvPr id="22535" name="Picture 11" descr="http://mt0.google.com/vt/lyrs=m@128&amp;hl=sv&amp;src=api&amp;x=8&amp;y=4&amp;z=4&amp;s=Gali"/>
          <p:cNvPicPr>
            <a:picLocks noChangeAspect="1" noChangeArrowheads="1"/>
          </p:cNvPicPr>
          <p:nvPr/>
        </p:nvPicPr>
        <p:blipFill>
          <a:blip r:embed="rId9" cstate="print"/>
          <a:srcRect/>
          <a:stretch>
            <a:fillRect/>
          </a:stretch>
        </p:blipFill>
        <p:spPr bwMode="auto">
          <a:xfrm>
            <a:off x="0" y="0"/>
            <a:ext cx="9525" cy="9525"/>
          </a:xfrm>
          <a:prstGeom prst="rect">
            <a:avLst/>
          </a:prstGeom>
          <a:noFill/>
          <a:ln w="9525">
            <a:noFill/>
            <a:miter lim="800000"/>
            <a:headEnd/>
            <a:tailEnd/>
          </a:ln>
        </p:spPr>
      </p:pic>
      <p:pic>
        <p:nvPicPr>
          <p:cNvPr id="22536" name="Picture 12" descr="http://mt0.google.com/vt/lyrs=m@128&amp;hl=sv&amp;src=api&amp;x=8&amp;y=5&amp;z=4&amp;s=Galil"/>
          <p:cNvPicPr>
            <a:picLocks noChangeAspect="1" noChangeArrowheads="1"/>
          </p:cNvPicPr>
          <p:nvPr/>
        </p:nvPicPr>
        <p:blipFill>
          <a:blip r:embed="rId10" cstate="print"/>
          <a:srcRect/>
          <a:stretch>
            <a:fillRect/>
          </a:stretch>
        </p:blipFill>
        <p:spPr bwMode="auto">
          <a:xfrm>
            <a:off x="0" y="0"/>
            <a:ext cx="9525" cy="9525"/>
          </a:xfrm>
          <a:prstGeom prst="rect">
            <a:avLst/>
          </a:prstGeom>
          <a:noFill/>
          <a:ln w="9525">
            <a:noFill/>
            <a:miter lim="800000"/>
            <a:headEnd/>
            <a:tailEnd/>
          </a:ln>
        </p:spPr>
      </p:pic>
      <p:pic>
        <p:nvPicPr>
          <p:cNvPr id="22537" name="Picture 13" descr="http://mt0.google.com/vt/lyrs=m@128&amp;hl=sv&amp;src=api&amp;x=8&amp;y=6&amp;z=4&amp;s=Galile"/>
          <p:cNvPicPr>
            <a:picLocks noChangeAspect="1" noChangeArrowheads="1"/>
          </p:cNvPicPr>
          <p:nvPr/>
        </p:nvPicPr>
        <p:blipFill>
          <a:blip r:embed="rId11" cstate="print"/>
          <a:srcRect/>
          <a:stretch>
            <a:fillRect/>
          </a:stretch>
        </p:blipFill>
        <p:spPr bwMode="auto">
          <a:xfrm>
            <a:off x="0" y="0"/>
            <a:ext cx="9525" cy="9525"/>
          </a:xfrm>
          <a:prstGeom prst="rect">
            <a:avLst/>
          </a:prstGeom>
          <a:noFill/>
          <a:ln w="9525">
            <a:noFill/>
            <a:miter lim="800000"/>
            <a:headEnd/>
            <a:tailEnd/>
          </a:ln>
        </p:spPr>
      </p:pic>
      <p:pic>
        <p:nvPicPr>
          <p:cNvPr id="22538" name="Picture 14" descr="http://mt0.google.com/vt/lyrs=m@128&amp;hl=sv&amp;src=api&amp;x=8&amp;y=7&amp;z=4&amp;s=Galileo"/>
          <p:cNvPicPr>
            <a:picLocks noChangeAspect="1" noChangeArrowheads="1"/>
          </p:cNvPicPr>
          <p:nvPr/>
        </p:nvPicPr>
        <p:blipFill>
          <a:blip r:embed="rId12" cstate="print"/>
          <a:srcRect/>
          <a:stretch>
            <a:fillRect/>
          </a:stretch>
        </p:blipFill>
        <p:spPr bwMode="auto">
          <a:xfrm>
            <a:off x="0" y="0"/>
            <a:ext cx="9525" cy="9525"/>
          </a:xfrm>
          <a:prstGeom prst="rect">
            <a:avLst/>
          </a:prstGeom>
          <a:noFill/>
          <a:ln w="9525">
            <a:noFill/>
            <a:miter lim="800000"/>
            <a:headEnd/>
            <a:tailEnd/>
          </a:ln>
        </p:spPr>
      </p:pic>
      <p:pic>
        <p:nvPicPr>
          <p:cNvPr id="22539" name="Picture 15" descr="http://mt1.google.com/vt/lyrs=m@128&amp;hl=sv&amp;src=api&amp;x=9&amp;y=8&amp;z=4&amp;s=Gal"/>
          <p:cNvPicPr>
            <a:picLocks noChangeAspect="1" noChangeArrowheads="1"/>
          </p:cNvPicPr>
          <p:nvPr/>
        </p:nvPicPr>
        <p:blipFill>
          <a:blip r:embed="rId13" cstate="print"/>
          <a:srcRect/>
          <a:stretch>
            <a:fillRect/>
          </a:stretch>
        </p:blipFill>
        <p:spPr bwMode="auto">
          <a:xfrm>
            <a:off x="0" y="0"/>
            <a:ext cx="9525" cy="9525"/>
          </a:xfrm>
          <a:prstGeom prst="rect">
            <a:avLst/>
          </a:prstGeom>
          <a:noFill/>
          <a:ln w="9525">
            <a:noFill/>
            <a:miter lim="800000"/>
            <a:headEnd/>
            <a:tailEnd/>
          </a:ln>
        </p:spPr>
      </p:pic>
      <p:pic>
        <p:nvPicPr>
          <p:cNvPr id="22540" name="Picture 16" descr="http://mt1.google.com/vt/lyrs=m@128&amp;hl=sv&amp;src=api&amp;x=9&amp;y=4&amp;z=4&amp;s=Galileo"/>
          <p:cNvPicPr>
            <a:picLocks noChangeAspect="1" noChangeArrowheads="1"/>
          </p:cNvPicPr>
          <p:nvPr/>
        </p:nvPicPr>
        <p:blipFill>
          <a:blip r:embed="rId14" cstate="print"/>
          <a:srcRect/>
          <a:stretch>
            <a:fillRect/>
          </a:stretch>
        </p:blipFill>
        <p:spPr bwMode="auto">
          <a:xfrm>
            <a:off x="0" y="0"/>
            <a:ext cx="9525" cy="9525"/>
          </a:xfrm>
          <a:prstGeom prst="rect">
            <a:avLst/>
          </a:prstGeom>
          <a:noFill/>
          <a:ln w="9525">
            <a:noFill/>
            <a:miter lim="800000"/>
            <a:headEnd/>
            <a:tailEnd/>
          </a:ln>
        </p:spPr>
      </p:pic>
      <p:pic>
        <p:nvPicPr>
          <p:cNvPr id="22541" name="Picture 17" descr="http://mt1.google.com/vt/lyrs=m@128&amp;hl=sv&amp;src=api&amp;x=9&amp;y=5&amp;z=4&amp;s="/>
          <p:cNvPicPr>
            <a:picLocks noChangeAspect="1" noChangeArrowheads="1"/>
          </p:cNvPicPr>
          <p:nvPr/>
        </p:nvPicPr>
        <p:blipFill>
          <a:blip r:embed="rId15" cstate="print"/>
          <a:srcRect/>
          <a:stretch>
            <a:fillRect/>
          </a:stretch>
        </p:blipFill>
        <p:spPr bwMode="auto">
          <a:xfrm>
            <a:off x="0" y="0"/>
            <a:ext cx="9525" cy="9525"/>
          </a:xfrm>
          <a:prstGeom prst="rect">
            <a:avLst/>
          </a:prstGeom>
          <a:noFill/>
          <a:ln w="9525">
            <a:noFill/>
            <a:miter lim="800000"/>
            <a:headEnd/>
            <a:tailEnd/>
          </a:ln>
        </p:spPr>
      </p:pic>
      <p:pic>
        <p:nvPicPr>
          <p:cNvPr id="22542" name="Picture 18" descr="http://mt1.google.com/vt/lyrs=m@128&amp;hl=sv&amp;src=api&amp;x=9&amp;y=6&amp;z=4&amp;s=G"/>
          <p:cNvPicPr>
            <a:picLocks noChangeAspect="1" noChangeArrowheads="1"/>
          </p:cNvPicPr>
          <p:nvPr/>
        </p:nvPicPr>
        <p:blipFill>
          <a:blip r:embed="rId16" cstate="print"/>
          <a:srcRect/>
          <a:stretch>
            <a:fillRect/>
          </a:stretch>
        </p:blipFill>
        <p:spPr bwMode="auto">
          <a:xfrm>
            <a:off x="0" y="0"/>
            <a:ext cx="9525" cy="9525"/>
          </a:xfrm>
          <a:prstGeom prst="rect">
            <a:avLst/>
          </a:prstGeom>
          <a:noFill/>
          <a:ln w="9525">
            <a:noFill/>
            <a:miter lim="800000"/>
            <a:headEnd/>
            <a:tailEnd/>
          </a:ln>
        </p:spPr>
      </p:pic>
      <p:pic>
        <p:nvPicPr>
          <p:cNvPr id="22543" name="Picture 19" descr="http://mt1.google.com/vt/lyrs=m@128&amp;hl=sv&amp;src=api&amp;x=9&amp;y=7&amp;z=4&amp;s=Ga"/>
          <p:cNvPicPr>
            <a:picLocks noChangeAspect="1" noChangeArrowheads="1"/>
          </p:cNvPicPr>
          <p:nvPr/>
        </p:nvPicPr>
        <p:blipFill>
          <a:blip r:embed="rId17" cstate="print"/>
          <a:srcRect/>
          <a:stretch>
            <a:fillRect/>
          </a:stretch>
        </p:blipFill>
        <p:spPr bwMode="auto">
          <a:xfrm>
            <a:off x="0" y="0"/>
            <a:ext cx="9525" cy="9525"/>
          </a:xfrm>
          <a:prstGeom prst="rect">
            <a:avLst/>
          </a:prstGeom>
          <a:noFill/>
          <a:ln w="9525">
            <a:noFill/>
            <a:miter lim="800000"/>
            <a:headEnd/>
            <a:tailEnd/>
          </a:ln>
        </p:spPr>
      </p:pic>
      <p:pic>
        <p:nvPicPr>
          <p:cNvPr id="22544" name="Picture 20" descr="http://mt0.google.com/vt/lyrs=m@128&amp;hl=sv&amp;src=api&amp;x=10&amp;y=8&amp;z=4&amp;s=Galile"/>
          <p:cNvPicPr>
            <a:picLocks noChangeAspect="1" noChangeArrowheads="1"/>
          </p:cNvPicPr>
          <p:nvPr/>
        </p:nvPicPr>
        <p:blipFill>
          <a:blip r:embed="rId18" cstate="print"/>
          <a:srcRect/>
          <a:stretch>
            <a:fillRect/>
          </a:stretch>
        </p:blipFill>
        <p:spPr bwMode="auto">
          <a:xfrm>
            <a:off x="0" y="0"/>
            <a:ext cx="9525" cy="9525"/>
          </a:xfrm>
          <a:prstGeom prst="rect">
            <a:avLst/>
          </a:prstGeom>
          <a:noFill/>
          <a:ln w="9525">
            <a:noFill/>
            <a:miter lim="800000"/>
            <a:headEnd/>
            <a:tailEnd/>
          </a:ln>
        </p:spPr>
      </p:pic>
      <p:pic>
        <p:nvPicPr>
          <p:cNvPr id="22545" name="Picture 21" descr="http://mt0.google.com/vt/lyrs=m@128&amp;hl=sv&amp;src=api&amp;x=10&amp;y=4&amp;z=4&amp;s=Ga"/>
          <p:cNvPicPr>
            <a:picLocks noChangeAspect="1" noChangeArrowheads="1"/>
          </p:cNvPicPr>
          <p:nvPr/>
        </p:nvPicPr>
        <p:blipFill>
          <a:blip r:embed="rId19" cstate="print"/>
          <a:srcRect/>
          <a:stretch>
            <a:fillRect/>
          </a:stretch>
        </p:blipFill>
        <p:spPr bwMode="auto">
          <a:xfrm>
            <a:off x="0" y="0"/>
            <a:ext cx="9525" cy="9525"/>
          </a:xfrm>
          <a:prstGeom prst="rect">
            <a:avLst/>
          </a:prstGeom>
          <a:noFill/>
          <a:ln w="9525">
            <a:noFill/>
            <a:miter lim="800000"/>
            <a:headEnd/>
            <a:tailEnd/>
          </a:ln>
        </p:spPr>
      </p:pic>
      <p:pic>
        <p:nvPicPr>
          <p:cNvPr id="22546" name="Picture 22" descr="http://mt0.google.com/vt/lyrs=m@128&amp;hl=sv&amp;src=api&amp;x=10&amp;y=5&amp;z=4&amp;s=Gal"/>
          <p:cNvPicPr>
            <a:picLocks noChangeAspect="1" noChangeArrowheads="1"/>
          </p:cNvPicPr>
          <p:nvPr/>
        </p:nvPicPr>
        <p:blipFill>
          <a:blip r:embed="rId20" cstate="print"/>
          <a:srcRect/>
          <a:stretch>
            <a:fillRect/>
          </a:stretch>
        </p:blipFill>
        <p:spPr bwMode="auto">
          <a:xfrm>
            <a:off x="0" y="0"/>
            <a:ext cx="9525" cy="9525"/>
          </a:xfrm>
          <a:prstGeom prst="rect">
            <a:avLst/>
          </a:prstGeom>
          <a:noFill/>
          <a:ln w="9525">
            <a:noFill/>
            <a:miter lim="800000"/>
            <a:headEnd/>
            <a:tailEnd/>
          </a:ln>
        </p:spPr>
      </p:pic>
      <p:pic>
        <p:nvPicPr>
          <p:cNvPr id="22547" name="Picture 23" descr="http://mt0.google.com/vt/lyrs=m@128&amp;hl=sv&amp;src=api&amp;x=10&amp;y=6&amp;z=4&amp;s=Gali"/>
          <p:cNvPicPr>
            <a:picLocks noChangeAspect="1" noChangeArrowheads="1"/>
          </p:cNvPicPr>
          <p:nvPr/>
        </p:nvPicPr>
        <p:blipFill>
          <a:blip r:embed="rId21" cstate="print"/>
          <a:srcRect/>
          <a:stretch>
            <a:fillRect/>
          </a:stretch>
        </p:blipFill>
        <p:spPr bwMode="auto">
          <a:xfrm>
            <a:off x="0" y="0"/>
            <a:ext cx="9525" cy="9525"/>
          </a:xfrm>
          <a:prstGeom prst="rect">
            <a:avLst/>
          </a:prstGeom>
          <a:noFill/>
          <a:ln w="9525">
            <a:noFill/>
            <a:miter lim="800000"/>
            <a:headEnd/>
            <a:tailEnd/>
          </a:ln>
        </p:spPr>
      </p:pic>
      <p:pic>
        <p:nvPicPr>
          <p:cNvPr id="22548" name="Picture 24" descr="http://mt0.google.com/vt/lyrs=m@128&amp;hl=sv&amp;src=api&amp;x=10&amp;y=7&amp;z=4&amp;s=Galil"/>
          <p:cNvPicPr>
            <a:picLocks noChangeAspect="1" noChangeArrowheads="1"/>
          </p:cNvPicPr>
          <p:nvPr/>
        </p:nvPicPr>
        <p:blipFill>
          <a:blip r:embed="rId22" cstate="print"/>
          <a:srcRect/>
          <a:stretch>
            <a:fillRect/>
          </a:stretch>
        </p:blipFill>
        <p:spPr bwMode="auto">
          <a:xfrm>
            <a:off x="0" y="0"/>
            <a:ext cx="9525" cy="9525"/>
          </a:xfrm>
          <a:prstGeom prst="rect">
            <a:avLst/>
          </a:prstGeom>
          <a:noFill/>
          <a:ln w="9525">
            <a:noFill/>
            <a:miter lim="800000"/>
            <a:headEnd/>
            <a:tailEnd/>
          </a:ln>
        </p:spPr>
      </p:pic>
      <p:pic>
        <p:nvPicPr>
          <p:cNvPr id="22549" name="Picture 2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50" name="Picture 2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51" name="Picture 2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52" name="Picture 2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53" name="Picture 2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54" name="Picture 3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55" name="Picture 3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56" name="Picture 3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57" name="Picture 3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58" name="Picture 3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59" name="Picture 3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60" name="Picture 3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61" name="Picture 3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62" name="Picture 3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63" name="Picture 3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64" name="Picture 4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65" name="Picture 4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66" name="Picture 4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67" name="Picture 4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68" name="Picture 4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69" name="Picture 4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70" name="Picture 4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71" name="Picture 4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72" name="Picture 4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73" name="Picture 4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74" name="Picture 5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75" name="Picture 5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76" name="Picture 5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77" name="Picture 5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78" name="Picture 5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79" name="Picture 5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80" name="Picture 5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81" name="Picture 5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82" name="Picture 5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83" name="Picture 5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84" name="Picture 6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85" name="Picture 6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86" name="Picture 6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87" name="Picture 6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88" name="Picture 6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89" name="Picture 6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90" name="Picture 6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91" name="Picture 6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92" name="Picture 6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93" name="Picture 6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94" name="Picture 7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95" name="Picture 7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96" name="Picture 7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97" name="Picture 7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598" name="Picture 7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599" name="Picture 75"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600" name="Picture 76"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601" name="Picture 77"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602" name="Picture 78"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603" name="Picture 79"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604" name="Picture 80"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605" name="Picture 81"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606" name="Picture 82"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607" name="Picture 83" descr="http://labs.google.com/ridefinder/images/mm_20_shadow.png"/>
          <p:cNvPicPr>
            <a:picLocks noChangeAspect="1" noChangeArrowheads="1"/>
          </p:cNvPicPr>
          <p:nvPr/>
        </p:nvPicPr>
        <p:blipFill>
          <a:blip r:embed="rId23" cstate="print"/>
          <a:srcRect/>
          <a:stretch>
            <a:fillRect/>
          </a:stretch>
        </p:blipFill>
        <p:spPr bwMode="auto">
          <a:xfrm>
            <a:off x="0" y="0"/>
            <a:ext cx="9525" cy="9525"/>
          </a:xfrm>
          <a:prstGeom prst="rect">
            <a:avLst/>
          </a:prstGeom>
          <a:noFill/>
          <a:ln w="9525">
            <a:noFill/>
            <a:miter lim="800000"/>
            <a:headEnd/>
            <a:tailEnd/>
          </a:ln>
        </p:spPr>
      </p:pic>
      <p:pic>
        <p:nvPicPr>
          <p:cNvPr id="22608" name="Picture 84" descr="http://maps.gstatic.com/intl/sv_ALL/mapfiles/dithshadow.gif"/>
          <p:cNvPicPr>
            <a:picLocks noChangeAspect="1" noChangeArrowheads="1"/>
          </p:cNvPicPr>
          <p:nvPr/>
        </p:nvPicPr>
        <p:blipFill>
          <a:blip r:embed="rId24" cstate="print"/>
          <a:srcRect/>
          <a:stretch>
            <a:fillRect/>
          </a:stretch>
        </p:blipFill>
        <p:spPr bwMode="auto">
          <a:xfrm>
            <a:off x="0" y="0"/>
            <a:ext cx="9525" cy="9525"/>
          </a:xfrm>
          <a:prstGeom prst="rect">
            <a:avLst/>
          </a:prstGeom>
          <a:noFill/>
          <a:ln w="9525">
            <a:noFill/>
            <a:miter lim="800000"/>
            <a:headEnd/>
            <a:tailEnd/>
          </a:ln>
        </p:spPr>
      </p:pic>
      <p:pic>
        <p:nvPicPr>
          <p:cNvPr id="22609" name="Picture 8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10" name="Picture 8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11" name="Picture 8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12" name="Picture 8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13" name="Picture 8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14" name="Picture 9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15" name="Picture 9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16" name="Picture 9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17" name="Picture 9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18" name="Picture 9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19" name="Picture 9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20" name="Picture 9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21" name="Picture 9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22" name="Picture 9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23" name="Picture 9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24" name="Picture 10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25" name="Picture 10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26" name="Picture 10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27" name="Picture 10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28" name="Picture 10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29" name="Picture 10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30" name="Picture 10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31" name="Picture 10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32" name="Picture 10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33" name="Picture 10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34" name="Picture 11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35" name="Picture 11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36" name="Picture 11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37" name="Picture 11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38" name="Picture 11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39" name="Picture 11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40" name="Picture 11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41" name="Picture 11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42" name="Picture 11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43" name="Picture 11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44" name="Picture 12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45" name="Picture 12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46" name="Picture 12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47" name="Picture 12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48" name="Picture 12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49" name="Picture 12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50" name="Picture 12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51" name="Picture 12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52" name="Picture 12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53" name="Picture 12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54" name="Picture 13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55" name="Picture 13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56" name="Picture 13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57" name="Picture 13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58" name="Picture 13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59" name="Picture 135"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60" name="Picture 136"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61" name="Picture 137"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62" name="Picture 138"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63" name="Picture 139"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64" name="Picture 140"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65" name="Picture 141"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66" name="Picture 142"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67" name="Picture 143" descr="http://labs.google.com/ridefinder/images/mm_20_green.png"/>
          <p:cNvPicPr>
            <a:picLocks noChangeAspect="1" noChangeArrowheads="1"/>
          </p:cNvPicPr>
          <p:nvPr/>
        </p:nvPicPr>
        <p:blipFill>
          <a:blip r:embed="rId25" cstate="print"/>
          <a:srcRect/>
          <a:stretch>
            <a:fillRect/>
          </a:stretch>
        </p:blipFill>
        <p:spPr bwMode="auto">
          <a:xfrm>
            <a:off x="0" y="0"/>
            <a:ext cx="9525" cy="9525"/>
          </a:xfrm>
          <a:prstGeom prst="rect">
            <a:avLst/>
          </a:prstGeom>
          <a:noFill/>
          <a:ln w="9525">
            <a:noFill/>
            <a:miter lim="800000"/>
            <a:headEnd/>
            <a:tailEnd/>
          </a:ln>
        </p:spPr>
      </p:pic>
      <p:pic>
        <p:nvPicPr>
          <p:cNvPr id="22668" name="Picture 144" descr="http://maps.gstatic.com/intl/sv_ALL/mapfiles/markerie.gif"/>
          <p:cNvPicPr>
            <a:picLocks noChangeAspect="1" noChangeArrowheads="1"/>
          </p:cNvPicPr>
          <p:nvPr/>
        </p:nvPicPr>
        <p:blipFill>
          <a:blip r:embed="rId26" cstate="print"/>
          <a:srcRect/>
          <a:stretch>
            <a:fillRect/>
          </a:stretch>
        </p:blipFill>
        <p:spPr bwMode="auto">
          <a:xfrm>
            <a:off x="0" y="0"/>
            <a:ext cx="9525" cy="9525"/>
          </a:xfrm>
          <a:prstGeom prst="rect">
            <a:avLst/>
          </a:prstGeom>
          <a:noFill/>
          <a:ln w="9525">
            <a:noFill/>
            <a:miter lim="800000"/>
            <a:headEnd/>
            <a:tailEnd/>
          </a:ln>
        </p:spPr>
      </p:pic>
      <p:pic>
        <p:nvPicPr>
          <p:cNvPr id="22669" name="Picture 14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0" name="Picture 14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1" name="Picture 14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2" name="Picture 14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3" name="Picture 14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4" name="Picture 15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5" name="Picture 15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6" name="Picture 15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7" name="Picture 15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8" name="Picture 15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79" name="Picture 15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0" name="Picture 15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1" name="Picture 15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2" name="Picture 15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3" name="Picture 15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4" name="Picture 16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5" name="Picture 16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6" name="Picture 16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7" name="Picture 16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8" name="Picture 16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89" name="Picture 165"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0" name="Picture 166"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1" name="Picture 167"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2" name="Picture 168"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3" name="Picture 169"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4" name="Picture 170"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5" name="Picture 171"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6" name="Picture 172"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7" name="Picture 173"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8" name="Picture 174" descr="http://maps.gstatic.com/intl/sv_ALL/mapfiles/markerTransparent.png"/>
          <p:cNvPicPr>
            <a:picLocks noChangeAspect="1" noChangeArrowheads="1"/>
          </p:cNvPicPr>
          <p:nvPr/>
        </p:nvPicPr>
        <p:blipFill>
          <a:blip r:embed="rId27" cstate="print"/>
          <a:srcRect/>
          <a:stretch>
            <a:fillRect/>
          </a:stretch>
        </p:blipFill>
        <p:spPr bwMode="auto">
          <a:xfrm>
            <a:off x="0" y="0"/>
            <a:ext cx="9525" cy="9525"/>
          </a:xfrm>
          <a:prstGeom prst="rect">
            <a:avLst/>
          </a:prstGeom>
          <a:noFill/>
          <a:ln w="9525">
            <a:noFill/>
            <a:miter lim="800000"/>
            <a:headEnd/>
            <a:tailEnd/>
          </a:ln>
        </p:spPr>
      </p:pic>
      <p:pic>
        <p:nvPicPr>
          <p:cNvPr id="22699" name="Picture 178" descr="http://maps.gstatic.com/intl/sv_ALL/mapfiles/mapcontrols2.png"/>
          <p:cNvPicPr>
            <a:picLocks noChangeAspect="1" noChangeArrowheads="1"/>
          </p:cNvPicPr>
          <p:nvPr/>
        </p:nvPicPr>
        <p:blipFill>
          <a:blip r:embed="rId28" cstate="print"/>
          <a:srcRect/>
          <a:stretch>
            <a:fillRect/>
          </a:stretch>
        </p:blipFill>
        <p:spPr bwMode="auto">
          <a:xfrm>
            <a:off x="0" y="0"/>
            <a:ext cx="9525" cy="9525"/>
          </a:xfrm>
          <a:prstGeom prst="rect">
            <a:avLst/>
          </a:prstGeom>
          <a:noFill/>
          <a:ln w="9525">
            <a:noFill/>
            <a:miter lim="800000"/>
            <a:headEnd/>
            <a:tailEnd/>
          </a:ln>
        </p:spPr>
      </p:pic>
      <p:pic>
        <p:nvPicPr>
          <p:cNvPr id="22700" name="Picture 179" descr="http://maps.gstatic.com/intl/sv_ALL/mapfiles/mapcontrols2.png"/>
          <p:cNvPicPr>
            <a:picLocks noChangeAspect="1" noChangeArrowheads="1"/>
          </p:cNvPicPr>
          <p:nvPr/>
        </p:nvPicPr>
        <p:blipFill>
          <a:blip r:embed="rId28" cstate="print"/>
          <a:srcRect/>
          <a:stretch>
            <a:fillRect/>
          </a:stretch>
        </p:blipFill>
        <p:spPr bwMode="auto">
          <a:xfrm>
            <a:off x="0" y="0"/>
            <a:ext cx="9525" cy="9525"/>
          </a:xfrm>
          <a:prstGeom prst="rect">
            <a:avLst/>
          </a:prstGeom>
          <a:noFill/>
          <a:ln w="9525">
            <a:noFill/>
            <a:miter lim="800000"/>
            <a:headEnd/>
            <a:tailEnd/>
          </a:ln>
        </p:spPr>
      </p:pic>
      <p:pic>
        <p:nvPicPr>
          <p:cNvPr id="22701" name="Picture 176" descr="http://maps.gstatic.com/intl/sv_ALL/mapfiles/poweredby.png">
            <a:hlinkClick r:id="rId29" tooltip="Klicka för att visa det här området på Google Maps"/>
          </p:cNvPr>
          <p:cNvPicPr>
            <a:picLocks noChangeAspect="1" noChangeArrowheads="1"/>
          </p:cNvPicPr>
          <p:nvPr/>
        </p:nvPicPr>
        <p:blipFill>
          <a:blip r:embed="rId30" cstate="print"/>
          <a:srcRect/>
          <a:stretch>
            <a:fillRect/>
          </a:stretch>
        </p:blipFill>
        <p:spPr bwMode="auto">
          <a:xfrm>
            <a:off x="349250" y="-274638"/>
            <a:ext cx="590550" cy="276226"/>
          </a:xfrm>
          <a:prstGeom prst="rect">
            <a:avLst/>
          </a:prstGeom>
          <a:noFill/>
          <a:ln w="9525">
            <a:noFill/>
            <a:miter lim="800000"/>
            <a:headEnd/>
            <a:tailEnd/>
          </a:ln>
        </p:spPr>
      </p:pic>
      <p:sp>
        <p:nvSpPr>
          <p:cNvPr id="193" name="5-Point Star 192"/>
          <p:cNvSpPr/>
          <p:nvPr/>
        </p:nvSpPr>
        <p:spPr>
          <a:xfrm>
            <a:off x="3929063" y="3500438"/>
            <a:ext cx="214312" cy="21431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 name="5-Point Star 193"/>
          <p:cNvSpPr/>
          <p:nvPr/>
        </p:nvSpPr>
        <p:spPr>
          <a:xfrm>
            <a:off x="3643313" y="3643313"/>
            <a:ext cx="214312" cy="214312"/>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5" name="5-Point Star 194"/>
          <p:cNvSpPr/>
          <p:nvPr/>
        </p:nvSpPr>
        <p:spPr>
          <a:xfrm>
            <a:off x="3929063" y="3857625"/>
            <a:ext cx="214312" cy="21431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6" name="TextBox 195"/>
          <p:cNvSpPr txBox="1"/>
          <p:nvPr/>
        </p:nvSpPr>
        <p:spPr>
          <a:xfrm>
            <a:off x="2643188" y="1500188"/>
            <a:ext cx="4521200" cy="1200150"/>
          </a:xfrm>
          <a:prstGeom prst="rect">
            <a:avLst/>
          </a:prstGeom>
          <a:solidFill>
            <a:schemeClr val="bg1">
              <a:lumMod val="85000"/>
            </a:schemeClr>
          </a:solidFill>
        </p:spPr>
        <p:txBody>
          <a:bodyPr>
            <a:spAutoFit/>
          </a:bodyPr>
          <a:lstStyle/>
          <a:p>
            <a:pPr fontAlgn="auto">
              <a:spcBef>
                <a:spcPts val="0"/>
              </a:spcBef>
              <a:spcAft>
                <a:spcPts val="0"/>
              </a:spcAft>
              <a:defRPr/>
            </a:pPr>
            <a:r>
              <a:rPr lang="en-US" sz="2400" dirty="0">
                <a:latin typeface="+mn-lt"/>
                <a:cs typeface="+mn-cs"/>
              </a:rPr>
              <a:t>Sites are genetically different. More sites improves possibilities to describe </a:t>
            </a:r>
            <a:r>
              <a:rPr lang="en-US" sz="2400" i="1" dirty="0">
                <a:latin typeface="+mn-lt"/>
                <a:cs typeface="+mn-cs"/>
              </a:rPr>
              <a:t>how</a:t>
            </a:r>
            <a:r>
              <a:rPr lang="en-US" sz="2400" dirty="0">
                <a:latin typeface="+mn-lt"/>
                <a:cs typeface="+mn-cs"/>
              </a:rPr>
              <a:t> different.</a:t>
            </a:r>
          </a:p>
        </p:txBody>
      </p:sp>
      <p:sp>
        <p:nvSpPr>
          <p:cNvPr id="198" name="5-Point Star 197"/>
          <p:cNvSpPr/>
          <p:nvPr/>
        </p:nvSpPr>
        <p:spPr>
          <a:xfrm>
            <a:off x="4071938" y="3643313"/>
            <a:ext cx="214312" cy="214312"/>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2">
                    <a:lumMod val="50000"/>
                  </a:schemeClr>
                </a:solidFill>
              </a:ln>
            </a:endParaRPr>
          </a:p>
        </p:txBody>
      </p:sp>
      <p:sp>
        <p:nvSpPr>
          <p:cNvPr id="199" name="5-Point Star 198"/>
          <p:cNvSpPr/>
          <p:nvPr/>
        </p:nvSpPr>
        <p:spPr>
          <a:xfrm>
            <a:off x="3786188" y="3786188"/>
            <a:ext cx="214312" cy="214312"/>
          </a:xfrm>
          <a:prstGeom prst="star5">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2">
                    <a:lumMod val="50000"/>
                  </a:schemeClr>
                </a:solidFill>
              </a:ln>
            </a:endParaRPr>
          </a:p>
        </p:txBody>
      </p:sp>
      <p:sp>
        <p:nvSpPr>
          <p:cNvPr id="200" name="5-Point Star 199"/>
          <p:cNvSpPr/>
          <p:nvPr/>
        </p:nvSpPr>
        <p:spPr>
          <a:xfrm>
            <a:off x="4071938" y="4000500"/>
            <a:ext cx="214312" cy="214313"/>
          </a:xfrm>
          <a:prstGeom prst="star5">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2">
                    <a:lumMod val="50000"/>
                  </a:schemeClr>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linds(horizontal)">
                                      <p:cBhvr>
                                        <p:cTn id="7" dur="1000"/>
                                        <p:tgtEl>
                                          <p:spTgt spid="19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box(in)">
                                      <p:cBhvr>
                                        <p:cTn id="10" dur="2000"/>
                                        <p:tgtEl>
                                          <p:spTgt spid="196"/>
                                        </p:tgtEl>
                                      </p:cBhvr>
                                    </p:animEffec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200"/>
                                        </p:tgtEl>
                                        <p:attrNameLst>
                                          <p:attrName>style.visibility</p:attrName>
                                        </p:attrNameLst>
                                      </p:cBhvr>
                                      <p:to>
                                        <p:strVal val="visible"/>
                                      </p:to>
                                    </p:set>
                                    <p:anim calcmode="lin" valueType="num">
                                      <p:cBhvr additive="base">
                                        <p:cTn id="14" dur="1000" fill="hold"/>
                                        <p:tgtEl>
                                          <p:spTgt spid="200"/>
                                        </p:tgtEl>
                                        <p:attrNameLst>
                                          <p:attrName>ppt_x</p:attrName>
                                        </p:attrNameLst>
                                      </p:cBhvr>
                                      <p:tavLst>
                                        <p:tav tm="0">
                                          <p:val>
                                            <p:strVal val="#ppt_x"/>
                                          </p:val>
                                        </p:tav>
                                        <p:tav tm="100000">
                                          <p:val>
                                            <p:strVal val="#ppt_x"/>
                                          </p:val>
                                        </p:tav>
                                      </p:tavLst>
                                    </p:anim>
                                    <p:anim calcmode="lin" valueType="num">
                                      <p:cBhvr additive="base">
                                        <p:cTn id="15" dur="1000" fill="hold"/>
                                        <p:tgtEl>
                                          <p:spTgt spid="200"/>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4" presetClass="entr" presetSubtype="16" fill="hold" nodeType="afterEffect">
                                  <p:stCondLst>
                                    <p:cond delay="0"/>
                                  </p:stCondLst>
                                  <p:childTnLst>
                                    <p:set>
                                      <p:cBhvr>
                                        <p:cTn id="18" dur="1" fill="hold">
                                          <p:stCondLst>
                                            <p:cond delay="0"/>
                                          </p:stCondLst>
                                        </p:cTn>
                                        <p:tgtEl>
                                          <p:spTgt spid="194"/>
                                        </p:tgtEl>
                                        <p:attrNameLst>
                                          <p:attrName>style.visibility</p:attrName>
                                        </p:attrNameLst>
                                      </p:cBhvr>
                                      <p:to>
                                        <p:strVal val="visible"/>
                                      </p:to>
                                    </p:set>
                                    <p:animEffect transition="in" filter="box(in)">
                                      <p:cBhvr>
                                        <p:cTn id="19" dur="2000"/>
                                        <p:tgtEl>
                                          <p:spTgt spid="194"/>
                                        </p:tgtEl>
                                      </p:cBhvr>
                                    </p:animEffect>
                                  </p:childTnLst>
                                </p:cTn>
                              </p:par>
                            </p:childTnLst>
                          </p:cTn>
                        </p:par>
                        <p:par>
                          <p:cTn id="20" fill="hold">
                            <p:stCondLst>
                              <p:cond delay="5000"/>
                            </p:stCondLst>
                            <p:childTnLst>
                              <p:par>
                                <p:cTn id="21" presetID="5" presetClass="entr" presetSubtype="10" fill="hold" nodeType="after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checkerboard(across)">
                                      <p:cBhvr>
                                        <p:cTn id="23" dur="500"/>
                                        <p:tgtEl>
                                          <p:spTgt spid="199"/>
                                        </p:tgtEl>
                                      </p:cBhvr>
                                    </p:animEffect>
                                  </p:childTnLst>
                                </p:cTn>
                              </p:par>
                            </p:childTnLst>
                          </p:cTn>
                        </p:par>
                        <p:par>
                          <p:cTn id="24" fill="hold">
                            <p:stCondLst>
                              <p:cond delay="5500"/>
                            </p:stCondLst>
                            <p:childTnLst>
                              <p:par>
                                <p:cTn id="25" presetID="8" presetClass="entr" presetSubtype="16" fill="hold" nodeType="after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diamond(in)">
                                      <p:cBhvr>
                                        <p:cTn id="27" dur="2000"/>
                                        <p:tgtEl>
                                          <p:spTgt spid="193"/>
                                        </p:tgtEl>
                                      </p:cBhvr>
                                    </p:animEffect>
                                  </p:childTnLst>
                                </p:cTn>
                              </p:par>
                            </p:childTnLst>
                          </p:cTn>
                        </p:par>
                        <p:par>
                          <p:cTn id="28" fill="hold">
                            <p:stCondLst>
                              <p:cond delay="7500"/>
                            </p:stCondLst>
                            <p:childTnLst>
                              <p:par>
                                <p:cTn id="29" presetID="5" presetClass="entr" presetSubtype="10" fill="hold" nodeType="afterEffect">
                                  <p:stCondLst>
                                    <p:cond delay="0"/>
                                  </p:stCondLst>
                                  <p:childTnLst>
                                    <p:set>
                                      <p:cBhvr>
                                        <p:cTn id="30" dur="1" fill="hold">
                                          <p:stCondLst>
                                            <p:cond delay="0"/>
                                          </p:stCondLst>
                                        </p:cTn>
                                        <p:tgtEl>
                                          <p:spTgt spid="195"/>
                                        </p:tgtEl>
                                        <p:attrNameLst>
                                          <p:attrName>style.visibility</p:attrName>
                                        </p:attrNameLst>
                                      </p:cBhvr>
                                      <p:to>
                                        <p:strVal val="visible"/>
                                      </p:to>
                                    </p:set>
                                    <p:animEffect transition="in" filter="checkerboard(across)">
                                      <p:cBhvr>
                                        <p:cTn id="3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796925"/>
          </a:xfrm>
        </p:spPr>
        <p:txBody>
          <a:bodyPr/>
          <a:lstStyle/>
          <a:p>
            <a:r>
              <a:rPr lang="en-US" smtClean="0"/>
              <a:t>Genotype-Environment Interaction</a:t>
            </a:r>
          </a:p>
        </p:txBody>
      </p:sp>
      <p:graphicFrame>
        <p:nvGraphicFramePr>
          <p:cNvPr id="23554" name="Content Placeholder 3"/>
          <p:cNvGraphicFramePr>
            <a:graphicFrameLocks noGrp="1"/>
          </p:cNvGraphicFramePr>
          <p:nvPr>
            <p:ph idx="1"/>
          </p:nvPr>
        </p:nvGraphicFramePr>
        <p:xfrm>
          <a:off x="457200" y="1214438"/>
          <a:ext cx="8229600" cy="2714625"/>
        </p:xfrm>
        <a:graphic>
          <a:graphicData uri="http://schemas.openxmlformats.org/presentationml/2006/ole">
            <mc:AlternateContent xmlns:mc="http://schemas.openxmlformats.org/markup-compatibility/2006">
              <mc:Choice xmlns:v="urn:schemas-microsoft-com:vml" Requires="v">
                <p:oleObj spid="_x0000_s23555" r:id="rId4" imgW="8230313" imgH="2719052" progId="Excel.Chart.8">
                  <p:embed/>
                </p:oleObj>
              </mc:Choice>
              <mc:Fallback>
                <p:oleObj r:id="rId4" imgW="8230313" imgH="2719052"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4438"/>
                        <a:ext cx="8229600" cy="271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a:spLocks noChangeArrowheads="1"/>
          </p:cNvSpPr>
          <p:nvPr/>
        </p:nvSpPr>
        <p:spPr bwMode="auto">
          <a:xfrm>
            <a:off x="785813" y="4357688"/>
            <a:ext cx="7500937" cy="646112"/>
          </a:xfrm>
          <a:prstGeom prst="rect">
            <a:avLst/>
          </a:prstGeom>
          <a:noFill/>
          <a:ln w="9525">
            <a:noFill/>
            <a:miter lim="800000"/>
            <a:headEnd/>
            <a:tailEnd/>
          </a:ln>
        </p:spPr>
        <p:txBody>
          <a:bodyPr>
            <a:spAutoFit/>
          </a:bodyPr>
          <a:lstStyle/>
          <a:p>
            <a:r>
              <a:rPr lang="en-US">
                <a:latin typeface="Calibri" pitchFamily="34" charset="0"/>
              </a:rPr>
              <a:t>If there is a pattern  so some material types are relatively better on some site types, this can be utilized to improve gain!</a:t>
            </a:r>
          </a:p>
        </p:txBody>
      </p:sp>
      <p:sp>
        <p:nvSpPr>
          <p:cNvPr id="7" name="Rectangle 6"/>
          <p:cNvSpPr>
            <a:spLocks noChangeArrowheads="1"/>
          </p:cNvSpPr>
          <p:nvPr/>
        </p:nvSpPr>
        <p:spPr bwMode="auto">
          <a:xfrm>
            <a:off x="3563938" y="1268413"/>
            <a:ext cx="3529012" cy="2520950"/>
          </a:xfrm>
          <a:prstGeom prst="rect">
            <a:avLst/>
          </a:prstGeom>
          <a:solidFill>
            <a:srgbClr val="EBF1DE"/>
          </a:solidFill>
          <a:ln w="25400" algn="ctr">
            <a:noFill/>
            <a:miter lim="800000"/>
            <a:headEnd/>
            <a:tailEnd/>
          </a:ln>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9" name="TextBox 8"/>
          <p:cNvSpPr txBox="1">
            <a:spLocks noChangeArrowheads="1"/>
          </p:cNvSpPr>
          <p:nvPr/>
        </p:nvSpPr>
        <p:spPr bwMode="auto">
          <a:xfrm>
            <a:off x="971550" y="5516563"/>
            <a:ext cx="7272338" cy="915987"/>
          </a:xfrm>
          <a:prstGeom prst="rect">
            <a:avLst/>
          </a:prstGeom>
          <a:noFill/>
          <a:ln w="9525">
            <a:noFill/>
            <a:miter lim="800000"/>
            <a:headEnd/>
            <a:tailEnd/>
          </a:ln>
        </p:spPr>
        <p:txBody>
          <a:bodyPr>
            <a:spAutoFit/>
          </a:bodyPr>
          <a:lstStyle/>
          <a:p>
            <a:r>
              <a:rPr lang="en-US">
                <a:latin typeface="Calibri" pitchFamily="34" charset="0"/>
              </a:rPr>
              <a:t>Useful such grouping requires generally many sites! </a:t>
            </a:r>
          </a:p>
          <a:p>
            <a:r>
              <a:rPr lang="en-US">
                <a:latin typeface="Calibri" pitchFamily="34" charset="0"/>
              </a:rPr>
              <a:t>Networking improves possibilities!</a:t>
            </a:r>
          </a:p>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xit" presetSubtype="2" fill="hold" grpId="0" nodeType="afterEffect">
                                  <p:stCondLst>
                                    <p:cond delay="0"/>
                                  </p:stCondLst>
                                  <p:childTnLst>
                                    <p:anim calcmode="lin" valueType="num">
                                      <p:cBhvr additive="base">
                                        <p:cTn id="11" dur="5000"/>
                                        <p:tgtEl>
                                          <p:spTgt spid="7"/>
                                        </p:tgtEl>
                                        <p:attrNameLst>
                                          <p:attrName>ppt_x</p:attrName>
                                        </p:attrNameLst>
                                      </p:cBhvr>
                                      <p:tavLst>
                                        <p:tav tm="0">
                                          <p:val>
                                            <p:strVal val="ppt_x"/>
                                          </p:val>
                                        </p:tav>
                                        <p:tav tm="100000">
                                          <p:val>
                                            <p:strVal val="1+ppt_w/2"/>
                                          </p:val>
                                        </p:tav>
                                      </p:tavLst>
                                    </p:anim>
                                    <p:anim calcmode="lin" valueType="num">
                                      <p:cBhvr additive="base">
                                        <p:cTn id="12" dur="5000"/>
                                        <p:tgtEl>
                                          <p:spTgt spid="7"/>
                                        </p:tgtEl>
                                        <p:attrNameLst>
                                          <p:attrName>ppt_y</p:attrName>
                                        </p:attrNameLst>
                                      </p:cBhvr>
                                      <p:tavLst>
                                        <p:tav tm="0">
                                          <p:val>
                                            <p:strVal val="ppt_y"/>
                                          </p:val>
                                        </p:tav>
                                        <p:tav tm="100000">
                                          <p:val>
                                            <p:strVal val="ppt_y"/>
                                          </p:val>
                                        </p:tav>
                                      </p:tavLst>
                                    </p:anim>
                                    <p:set>
                                      <p:cBhvr>
                                        <p:cTn id="13" dur="1" fill="hold">
                                          <p:stCondLst>
                                            <p:cond delay="4999"/>
                                          </p:stCondLst>
                                        </p:cTn>
                                        <p:tgtEl>
                                          <p:spTgt spid="7"/>
                                        </p:tgtEl>
                                        <p:attrNameLst>
                                          <p:attrName>style.visibility</p:attrName>
                                        </p:attrNameLst>
                                      </p:cBhvr>
                                      <p:to>
                                        <p:strVal val="hidden"/>
                                      </p:to>
                                    </p:set>
                                  </p:childTnLst>
                                </p:cTn>
                              </p:par>
                            </p:childTnLst>
                          </p:cTn>
                        </p:par>
                        <p:par>
                          <p:cTn id="14" fill="hold">
                            <p:stCondLst>
                              <p:cond delay="7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ppt_x"/>
                                          </p:val>
                                        </p:tav>
                                        <p:tav tm="100000">
                                          <p:val>
                                            <p:strVal val="#ppt_x"/>
                                          </p:val>
                                        </p:tav>
                                      </p:tavLst>
                                    </p:anim>
                                    <p:anim calcmode="lin" valueType="num">
                                      <p:cBhvr additive="base">
                                        <p:cTn id="1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11543</TotalTime>
  <Words>1696</Words>
  <Application>Microsoft Office PowerPoint</Application>
  <PresentationFormat>Bildspel på skärmen (4:3)</PresentationFormat>
  <Paragraphs>200</Paragraphs>
  <Slides>29</Slides>
  <Notes>2</Notes>
  <HiddenSlides>0</HiddenSlides>
  <MMClips>0</MMClips>
  <ScaleCrop>false</ScaleCrop>
  <HeadingPairs>
    <vt:vector size="6" baseType="variant">
      <vt:variant>
        <vt:lpstr>Tema</vt:lpstr>
      </vt:variant>
      <vt:variant>
        <vt:i4>1</vt:i4>
      </vt:variant>
      <vt:variant>
        <vt:lpstr>Serverprogram för OLE-inbäddning</vt:lpstr>
      </vt:variant>
      <vt:variant>
        <vt:i4>2</vt:i4>
      </vt:variant>
      <vt:variant>
        <vt:lpstr>Bildrubriker</vt:lpstr>
      </vt:variant>
      <vt:variant>
        <vt:i4>29</vt:i4>
      </vt:variant>
    </vt:vector>
  </HeadingPairs>
  <TitlesOfParts>
    <vt:vector size="32" baseType="lpstr">
      <vt:lpstr>Office Theme</vt:lpstr>
      <vt:lpstr>Microsoft Excel-diagram</vt:lpstr>
      <vt:lpstr>Photo Editor Photo</vt:lpstr>
      <vt:lpstr>Impact of the results of large genetic field experimental networks to practical forestry supporting industry.</vt:lpstr>
      <vt:lpstr>Some expected impacts for Industry</vt:lpstr>
      <vt:lpstr>PowerPoint-presentation</vt:lpstr>
      <vt:lpstr>PowerPoint-presentation</vt:lpstr>
      <vt:lpstr>PowerPoint-presentation</vt:lpstr>
      <vt:lpstr>PowerPoint-presentation</vt:lpstr>
      <vt:lpstr>Norway spruce provenance performance at four Finnish trial sites</vt:lpstr>
      <vt:lpstr>PowerPoint-presentation</vt:lpstr>
      <vt:lpstr>Genotype-Environment Interaction</vt:lpstr>
      <vt:lpstr>PowerPoint-presentation</vt:lpstr>
      <vt:lpstr>PowerPoint-presentation</vt:lpstr>
      <vt:lpstr>Calculated inoptimality loss for Scots pine as a function of zone size and origin range at the same altitude</vt:lpstr>
      <vt:lpstr>PowerPoint-presentation</vt:lpstr>
      <vt:lpstr>Imports of Scots pine FRM into Germany</vt:lpstr>
      <vt:lpstr>Norway spruce transfers in Sweden Extends national borders!</vt:lpstr>
      <vt:lpstr>Exploitation of the genetic resources of a species requires samples from its range tested over its potential use.  Networking is required</vt:lpstr>
      <vt:lpstr>Countries or organization are just not large enough to handle the relevant range of sites or origins</vt:lpstr>
      <vt:lpstr>PowerPoint-presentation</vt:lpstr>
      <vt:lpstr>Networks is a preparation and part of the solution to environmental change (Global warming)</vt:lpstr>
      <vt:lpstr>Environment or demands of organization may change! </vt:lpstr>
      <vt:lpstr>PowerPoint-presentation</vt:lpstr>
      <vt:lpstr>Global warming is here!!! Networks help to quantify!</vt:lpstr>
      <vt:lpstr>Thus, there are reasons to assume net-working should be good…but</vt:lpstr>
      <vt:lpstr>PowerPoint-presentation</vt:lpstr>
      <vt:lpstr>I looked into the IUFRO structure, which is expected to be the basic instrument for international networking.  Once the species working parties were mainly for the international IUFRO trials</vt:lpstr>
      <vt:lpstr>PowerPoint-presentation</vt:lpstr>
      <vt:lpstr>There are other things networks could be good for, I mentioned some in the first slide.</vt:lpstr>
      <vt:lpstr>Large genetic field experiments are one of the keys to survival of the human race and civilization!</vt:lpstr>
      <vt:lpstr>Thank you - end</vt:lpstr>
    </vt:vector>
  </TitlesOfParts>
  <Company>SLU, Umeå</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Dag Lindgren</dc:creator>
  <cp:lastModifiedBy>Dag</cp:lastModifiedBy>
  <cp:revision>731</cp:revision>
  <dcterms:created xsi:type="dcterms:W3CDTF">2010-06-09T19:45:42Z</dcterms:created>
  <dcterms:modified xsi:type="dcterms:W3CDTF">2013-10-11T15:46:47Z</dcterms:modified>
</cp:coreProperties>
</file>