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84" autoAdjust="0"/>
    <p:restoredTop sz="86381" autoAdjust="0"/>
  </p:normalViewPr>
  <p:slideViewPr>
    <p:cSldViewPr>
      <p:cViewPr>
        <p:scale>
          <a:sx n="100" d="100"/>
          <a:sy n="100" d="100"/>
        </p:scale>
        <p:origin x="-19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95CEE-D64D-4691-95D0-2244C06FF3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68F8F-F5B8-406F-B7E3-E43FB5A253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68F8F-F5B8-406F-B7E3-E43FB5A253F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68F8F-F5B8-406F-B7E3-E43FB5A253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9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68F8F-F5B8-406F-B7E3-E43FB5A253F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68F8F-F5B8-406F-B7E3-E43FB5A253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0DB3-0351-4741-8581-4A452CD489D3}" type="datetimeFigureOut">
              <a:rPr lang="sv-SE" smtClean="0"/>
              <a:pPr/>
              <a:t>2012-05-16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693E-9EF2-4D53-81A7-C2E585C33431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8090446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144000" cy="81186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noProof="0" dirty="0" smtClean="0"/>
              <a:t>Seed orchards - introduction</a:t>
            </a:r>
            <a:endParaRPr lang="en-GB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noProof="0" dirty="0" smtClean="0">
                <a:solidFill>
                  <a:schemeClr val="tx1"/>
                </a:solidFill>
              </a:rPr>
              <a:t>Dag Lindgren 120522 Turkey</a:t>
            </a:r>
          </a:p>
          <a:p>
            <a:endParaRPr lang="en-GB" b="1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agFinnvidAlvik"/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9972600" cy="74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00" y="260648"/>
            <a:ext cx="8229600" cy="1080120"/>
          </a:xfrm>
        </p:spPr>
        <p:txBody>
          <a:bodyPr/>
          <a:lstStyle/>
          <a:p>
            <a:r>
              <a:rPr lang="en-GB" b="1" noProof="0" dirty="0" smtClean="0"/>
              <a:t>Seed orchards - the work horse!</a:t>
            </a:r>
            <a:endParaRPr lang="en-GB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268" y="1457400"/>
            <a:ext cx="8867328" cy="5400600"/>
          </a:xfrm>
        </p:spPr>
        <p:txBody>
          <a:bodyPr>
            <a:normAutofit fontScale="47500" lnSpcReduction="20000"/>
          </a:bodyPr>
          <a:lstStyle/>
          <a:p>
            <a:r>
              <a:rPr lang="en-GB" sz="5900" b="1" dirty="0"/>
              <a:t>M</a:t>
            </a:r>
            <a:r>
              <a:rPr lang="en-GB" sz="5900" b="1" noProof="0" dirty="0" err="1" smtClean="0"/>
              <a:t>ajor</a:t>
            </a:r>
            <a:r>
              <a:rPr lang="en-GB" sz="5900" b="1" noProof="0" dirty="0" smtClean="0"/>
              <a:t> </a:t>
            </a:r>
            <a:r>
              <a:rPr lang="en-GB" sz="5900" b="1" noProof="0" dirty="0" smtClean="0"/>
              <a:t>seed </a:t>
            </a:r>
            <a:r>
              <a:rPr lang="en-GB" sz="5900" b="1" noProof="0" dirty="0" smtClean="0"/>
              <a:t>orchard </a:t>
            </a:r>
            <a:r>
              <a:rPr lang="en-GB" sz="5900" b="1" dirty="0" smtClean="0"/>
              <a:t>programs have existed since </a:t>
            </a:r>
            <a:r>
              <a:rPr lang="en-GB" sz="5900" b="1" dirty="0"/>
              <a:t>more than half a </a:t>
            </a:r>
            <a:r>
              <a:rPr lang="en-GB" sz="5900" b="1" dirty="0" smtClean="0"/>
              <a:t>century</a:t>
            </a:r>
          </a:p>
          <a:p>
            <a:r>
              <a:rPr lang="en-GB" sz="5900" b="1" dirty="0"/>
              <a:t>S</a:t>
            </a:r>
            <a:r>
              <a:rPr lang="en-GB" sz="5900" b="1" dirty="0" smtClean="0"/>
              <a:t>eed orchards have not been phased out because of more modern technology </a:t>
            </a:r>
            <a:endParaRPr lang="en-GB" sz="5900" b="1" noProof="0" dirty="0" smtClean="0"/>
          </a:p>
          <a:p>
            <a:r>
              <a:rPr lang="en-GB" sz="5900" b="1" noProof="0" dirty="0" smtClean="0"/>
              <a:t>Most Swedish forest cultivations today use seed </a:t>
            </a:r>
            <a:r>
              <a:rPr lang="en-GB" sz="5900" b="1" noProof="0" dirty="0" smtClean="0"/>
              <a:t>orchards. </a:t>
            </a:r>
            <a:r>
              <a:rPr lang="en-GB" sz="5900" b="1" dirty="0" smtClean="0"/>
              <a:t>New</a:t>
            </a:r>
            <a:r>
              <a:rPr lang="en-GB" sz="5900" b="1" noProof="0" dirty="0" smtClean="0"/>
              <a:t> </a:t>
            </a:r>
            <a:r>
              <a:rPr lang="en-GB" sz="5900" b="1" noProof="0" dirty="0" smtClean="0"/>
              <a:t>seed </a:t>
            </a:r>
            <a:r>
              <a:rPr lang="en-GB" sz="5900" b="1" noProof="0" dirty="0" smtClean="0"/>
              <a:t>orchards are established heading for </a:t>
            </a:r>
            <a:r>
              <a:rPr lang="en-GB" sz="5900" b="1" noProof="0" dirty="0" smtClean="0"/>
              <a:t>100 % </a:t>
            </a:r>
            <a:r>
              <a:rPr lang="en-GB" sz="5900" b="1" noProof="0" dirty="0" smtClean="0"/>
              <a:t>supply by non-governmental financiation</a:t>
            </a:r>
            <a:endParaRPr lang="en-GB" sz="5900" b="1" noProof="0" dirty="0" smtClean="0"/>
          </a:p>
          <a:p>
            <a:r>
              <a:rPr lang="en-GB" sz="5900" b="1" noProof="0" dirty="0" smtClean="0"/>
              <a:t>New seed orchards </a:t>
            </a:r>
            <a:r>
              <a:rPr lang="en-GB" sz="5900" b="1" dirty="0" smtClean="0"/>
              <a:t>with better</a:t>
            </a:r>
            <a:r>
              <a:rPr lang="en-GB" sz="5900" b="1" noProof="0" dirty="0" smtClean="0"/>
              <a:t> </a:t>
            </a:r>
            <a:r>
              <a:rPr lang="en-GB" sz="5900" b="1" noProof="0" dirty="0" smtClean="0"/>
              <a:t>material </a:t>
            </a:r>
            <a:r>
              <a:rPr lang="en-GB" sz="5900" b="1" noProof="0" dirty="0" smtClean="0"/>
              <a:t>increase </a:t>
            </a:r>
            <a:r>
              <a:rPr lang="en-GB" sz="5900" b="1" noProof="0" dirty="0" smtClean="0"/>
              <a:t>the gain threefold compared to initial phenotypic plus tree selection</a:t>
            </a:r>
          </a:p>
          <a:p>
            <a:r>
              <a:rPr lang="en-GB" sz="5900" b="1" noProof="0" dirty="0" smtClean="0"/>
              <a:t>Only percent of the current Swedish forest plantations are with </a:t>
            </a:r>
            <a:r>
              <a:rPr lang="en-GB" sz="5900" b="1" noProof="0" dirty="0" smtClean="0"/>
              <a:t>clones</a:t>
            </a:r>
            <a:endParaRPr lang="en-GB" sz="5900" b="1" noProof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00192" y="68580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</a:t>
            </a:r>
            <a:r>
              <a:rPr lang="en-US" sz="1200" dirty="0" smtClean="0"/>
              <a:t>Yuosry</a:t>
            </a:r>
            <a:r>
              <a:rPr lang="en-US" sz="1200" dirty="0" smtClean="0"/>
              <a:t> El-Kassaby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  <a14:imgEffect>
                      <a14:brightnessContrast bright="56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422400"/>
            <a:ext cx="9144000" cy="878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Long term </a:t>
            </a:r>
            <a:r>
              <a:rPr lang="sv-SE" b="1" dirty="0" smtClean="0"/>
              <a:t>breeding</a:t>
            </a:r>
            <a:r>
              <a:rPr lang="sv-SE" b="1" dirty="0" smtClean="0"/>
              <a:t> supports </a:t>
            </a:r>
            <a:r>
              <a:rPr lang="sv-SE" b="1" dirty="0" smtClean="0"/>
              <a:t>seed</a:t>
            </a:r>
            <a:r>
              <a:rPr lang="sv-SE" b="1" dirty="0" smtClean="0"/>
              <a:t> </a:t>
            </a:r>
            <a:r>
              <a:rPr lang="sv-SE" b="1" dirty="0" smtClean="0"/>
              <a:t>orchards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dirty="0"/>
              <a:t>Seed orchards deploy progress of tree breeding into forests. Thus tree breeding and seed orchards interface and depend on each other. </a:t>
            </a:r>
            <a:r>
              <a:rPr lang="en-US" sz="3600" b="1" dirty="0" smtClean="0"/>
              <a:t>Generally seed orchards are the most used way of gain deployment. </a:t>
            </a:r>
            <a:r>
              <a:rPr lang="en-US" sz="3600" b="1" dirty="0"/>
              <a:t>S</a:t>
            </a:r>
            <a:r>
              <a:rPr lang="en-US" sz="3600" b="1" dirty="0" smtClean="0"/>
              <a:t>eed orchards require efficient long term breeding!</a:t>
            </a:r>
            <a:endParaRPr lang="en-US" sz="3600" b="1" dirty="0"/>
          </a:p>
          <a:p>
            <a:endParaRPr lang="en-US" sz="3600" b="1" dirty="0"/>
          </a:p>
          <a:p>
            <a:endParaRPr lang="sv-SE" sz="3600" b="1" dirty="0"/>
          </a:p>
        </p:txBody>
      </p:sp>
      <p:sp>
        <p:nvSpPr>
          <p:cNvPr id="5" name="TextBox 5"/>
          <p:cNvSpPr txBox="1"/>
          <p:nvPr/>
        </p:nvSpPr>
        <p:spPr>
          <a:xfrm>
            <a:off x="6300192" y="68580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</a:t>
            </a:r>
            <a:r>
              <a:rPr lang="sv-SE" sz="1200" dirty="0"/>
              <a:t>Jan Kowalczyk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81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99" y="-261258"/>
            <a:ext cx="9146599" cy="711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33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noProof="0" dirty="0" smtClean="0"/>
              <a:t>Seed orchards are sustainable and environmental</a:t>
            </a:r>
            <a:endParaRPr lang="en-US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17559"/>
          </a:xfrm>
        </p:spPr>
        <p:txBody>
          <a:bodyPr>
            <a:normAutofit lnSpcReduction="10000"/>
          </a:bodyPr>
          <a:lstStyle/>
          <a:p>
            <a:r>
              <a:rPr lang="en-US" b="1" noProof="0" dirty="0" smtClean="0"/>
              <a:t>Forests create what we need from water, air and sunshine;</a:t>
            </a:r>
          </a:p>
          <a:p>
            <a:r>
              <a:rPr lang="en-US" b="1" noProof="0" dirty="0" smtClean="0"/>
              <a:t>The water and air is recycled after use;</a:t>
            </a:r>
          </a:p>
          <a:p>
            <a:r>
              <a:rPr lang="en-US" b="1" noProof="0" dirty="0" smtClean="0"/>
              <a:t>Seed orchards </a:t>
            </a:r>
            <a:r>
              <a:rPr lang="en-US" b="1" noProof="0" dirty="0" smtClean="0"/>
              <a:t>mean </a:t>
            </a:r>
            <a:r>
              <a:rPr lang="en-US" b="1" noProof="0" dirty="0" smtClean="0"/>
              <a:t>that we get more of what we need, while the factory is continuously improved;</a:t>
            </a:r>
          </a:p>
          <a:p>
            <a:r>
              <a:rPr lang="en-US" b="1" dirty="0" smtClean="0"/>
              <a:t>Seed orchards can help in reforestation</a:t>
            </a:r>
            <a:endParaRPr lang="en-US" b="1" noProof="0" dirty="0" smtClean="0"/>
          </a:p>
          <a:p>
            <a:r>
              <a:rPr lang="en-US" b="1" dirty="0" smtClean="0"/>
              <a:t>Seed orchard forestry</a:t>
            </a:r>
            <a:r>
              <a:rPr lang="en-US" b="1" noProof="0" dirty="0" smtClean="0"/>
              <a:t> is more than just sustainable and renewable. When a tree is harvested it is replaced by a superior one.</a:t>
            </a:r>
          </a:p>
          <a:p>
            <a:pPr>
              <a:buNone/>
            </a:pPr>
            <a:endParaRPr lang="en-US" b="1" noProof="0" dirty="0" smtClean="0"/>
          </a:p>
          <a:p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652534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Dag Lindgren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noProof="0" dirty="0" smtClean="0"/>
              <a:t>Seed orchards are the cradle of the future!</a:t>
            </a:r>
            <a:endParaRPr lang="en-US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Seed orchards create the physical future for a considerable fraction of our countries</a:t>
            </a:r>
          </a:p>
          <a:p>
            <a:r>
              <a:rPr lang="en-US" b="1" dirty="0" smtClean="0"/>
              <a:t>Seed orchards create resources</a:t>
            </a:r>
          </a:p>
          <a:p>
            <a:r>
              <a:rPr lang="en-US" b="1" dirty="0" smtClean="0"/>
              <a:t>Seed orchards - our gift to those coming after us</a:t>
            </a:r>
          </a:p>
          <a:p>
            <a:r>
              <a:rPr lang="en-US" b="1" dirty="0" smtClean="0"/>
              <a:t>Seed orchards are spearheads against the far future</a:t>
            </a:r>
          </a:p>
          <a:p>
            <a:r>
              <a:rPr lang="en-US" b="1" dirty="0" smtClean="0"/>
              <a:t>Seed orchards are a symbol for belief in long time survival of Man.</a:t>
            </a:r>
          </a:p>
          <a:p>
            <a:r>
              <a:rPr lang="en-US" b="1" dirty="0" smtClean="0"/>
              <a:t>A society,  which does not build seed orchards, is unlikely to survive and not trustworthy</a:t>
            </a:r>
          </a:p>
          <a:p>
            <a:pPr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652534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Anders Fries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34650" cy="790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79296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Seed orchards for an</a:t>
            </a:r>
            <a:r>
              <a:rPr lang="en-US" b="1" dirty="0" smtClean="0"/>
              <a:t> </a:t>
            </a:r>
            <a:r>
              <a:rPr lang="en-US" b="1" dirty="0" smtClean="0"/>
              <a:t>uncertain future..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35280" cy="547260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Seed orchards are not a solution for sites, where planting or seeding is not seen as an option, but better seed orchards where suitable, allow more room for other land </a:t>
            </a:r>
            <a:r>
              <a:rPr lang="en-US" sz="2400" b="1" dirty="0" smtClean="0"/>
              <a:t>uses;</a:t>
            </a:r>
            <a:endParaRPr lang="en-US" sz="2400" b="1" dirty="0" smtClean="0"/>
          </a:p>
          <a:p>
            <a:r>
              <a:rPr lang="en-US" sz="2400" b="1" dirty="0" smtClean="0"/>
              <a:t>We become more people </a:t>
            </a:r>
            <a:r>
              <a:rPr lang="en-US" sz="2400" b="1" dirty="0" smtClean="0"/>
              <a:t>to share the</a:t>
            </a:r>
            <a:r>
              <a:rPr lang="en-US" sz="2400" b="1" dirty="0" smtClean="0"/>
              <a:t> </a:t>
            </a:r>
            <a:r>
              <a:rPr lang="en-US" sz="2400" b="1" dirty="0"/>
              <a:t>G</a:t>
            </a:r>
            <a:r>
              <a:rPr lang="en-US" sz="2400" b="1" dirty="0" smtClean="0"/>
              <a:t>lobe;</a:t>
            </a:r>
            <a:endParaRPr lang="en-US" sz="2400" b="1" dirty="0" smtClean="0"/>
          </a:p>
          <a:p>
            <a:r>
              <a:rPr lang="en-US" sz="2400" b="1" dirty="0" smtClean="0"/>
              <a:t>Many will probably deman</a:t>
            </a:r>
            <a:r>
              <a:rPr lang="en-US" sz="2400" b="1" dirty="0" smtClean="0"/>
              <a:t>d more and</a:t>
            </a:r>
            <a:r>
              <a:rPr lang="en-US" sz="2400" b="1" dirty="0" smtClean="0"/>
              <a:t> </a:t>
            </a:r>
            <a:r>
              <a:rPr lang="en-US" sz="2400" b="1" dirty="0" smtClean="0"/>
              <a:t>get a better </a:t>
            </a:r>
            <a:r>
              <a:rPr lang="en-US" sz="2400" b="1" dirty="0" smtClean="0"/>
              <a:t>life;</a:t>
            </a:r>
            <a:endParaRPr lang="en-US" sz="2400" b="1" dirty="0" smtClean="0"/>
          </a:p>
          <a:p>
            <a:r>
              <a:rPr lang="en-US" sz="2400" b="1" dirty="0" smtClean="0"/>
              <a:t>Pollution accumulates and their global </a:t>
            </a:r>
            <a:r>
              <a:rPr lang="en-US" sz="2400" b="1" dirty="0" smtClean="0"/>
              <a:t>impact grows;</a:t>
            </a:r>
          </a:p>
          <a:p>
            <a:r>
              <a:rPr lang="en-US" sz="2400" b="1" dirty="0" smtClean="0"/>
              <a:t>Fossil resources got more expensive and scarce;</a:t>
            </a:r>
            <a:endParaRPr lang="en-US" sz="2400" b="1" dirty="0" smtClean="0"/>
          </a:p>
          <a:p>
            <a:r>
              <a:rPr lang="en-US" sz="2400" b="1" dirty="0" smtClean="0"/>
              <a:t>Well functioning t</a:t>
            </a:r>
            <a:r>
              <a:rPr lang="en-US" sz="2400" b="1" dirty="0" smtClean="0"/>
              <a:t>rees are usually environmentally beneficial;</a:t>
            </a:r>
            <a:endParaRPr lang="en-US" sz="2400" b="1" dirty="0" smtClean="0"/>
          </a:p>
          <a:p>
            <a:r>
              <a:rPr lang="en-US" sz="2400" b="1" dirty="0" smtClean="0"/>
              <a:t>Seed orchards are inexpensive compared to what they are predicted to do. </a:t>
            </a:r>
            <a:r>
              <a:rPr lang="en-US" sz="2400" b="1" dirty="0" smtClean="0"/>
              <a:t>They are the </a:t>
            </a:r>
            <a:r>
              <a:rPr lang="en-US" sz="2400" b="1" dirty="0" smtClean="0"/>
              <a:t>most cost-effective and least ecological doubtful </a:t>
            </a:r>
            <a:r>
              <a:rPr lang="en-US" sz="2400" b="1" dirty="0" smtClean="0"/>
              <a:t>road</a:t>
            </a:r>
            <a:r>
              <a:rPr lang="en-US" sz="2400" b="1" dirty="0" smtClean="0"/>
              <a:t> </a:t>
            </a:r>
            <a:r>
              <a:rPr lang="en-US" sz="2400" b="1" dirty="0" smtClean="0"/>
              <a:t>to </a:t>
            </a:r>
            <a:r>
              <a:rPr lang="en-US" sz="2400" b="1" dirty="0" smtClean="0"/>
              <a:t>improved</a:t>
            </a:r>
            <a:r>
              <a:rPr lang="en-US" sz="2400" b="1" dirty="0" smtClean="0"/>
              <a:t> </a:t>
            </a:r>
            <a:r>
              <a:rPr lang="en-US" sz="2400" b="1" dirty="0" smtClean="0"/>
              <a:t>forest </a:t>
            </a:r>
            <a:r>
              <a:rPr lang="en-US" sz="2400" b="1" dirty="0" smtClean="0"/>
              <a:t>production</a:t>
            </a:r>
            <a:r>
              <a:rPr lang="en-US" sz="2400" b="1" dirty="0"/>
              <a:t>;</a:t>
            </a:r>
            <a:endParaRPr lang="en-US" sz="2400" b="1" dirty="0" smtClean="0"/>
          </a:p>
          <a:p>
            <a:r>
              <a:rPr lang="en-US" sz="2400" b="1" dirty="0" smtClean="0"/>
              <a:t>Seed </a:t>
            </a:r>
            <a:r>
              <a:rPr lang="en-US" sz="2400" b="1" dirty="0" smtClean="0"/>
              <a:t>orchards are predictable and flexible allowing changes in target area or modification of genetic </a:t>
            </a:r>
            <a:r>
              <a:rPr lang="en-US" sz="2400" b="1" dirty="0" smtClean="0"/>
              <a:t>output;</a:t>
            </a:r>
          </a:p>
          <a:p>
            <a:r>
              <a:rPr lang="en-US" sz="2400" b="1" dirty="0"/>
              <a:t>Do not abstain from </a:t>
            </a:r>
            <a:r>
              <a:rPr lang="en-US" sz="2400" b="1" dirty="0" smtClean="0"/>
              <a:t>seed orchards!!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57685" y="638684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</a:t>
            </a:r>
            <a:r>
              <a:rPr lang="en-US" sz="1200" dirty="0" err="1" smtClean="0"/>
              <a:t>Nebi</a:t>
            </a:r>
            <a:r>
              <a:rPr lang="en-US" sz="1200" dirty="0" smtClean="0"/>
              <a:t> </a:t>
            </a:r>
            <a:r>
              <a:rPr lang="en-US" sz="1200" dirty="0" err="1" smtClean="0"/>
              <a:t>Bilir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012"/>
            <a:ext cx="9288016" cy="69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221088"/>
            <a:ext cx="8229600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449</Words>
  <Application>Microsoft Office PowerPoint</Application>
  <PresentationFormat>Bildspel på skärmen (4:3)</PresentationFormat>
  <Paragraphs>44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 Theme</vt:lpstr>
      <vt:lpstr>Seed orchards - introduction</vt:lpstr>
      <vt:lpstr>Seed orchards - the work horse!</vt:lpstr>
      <vt:lpstr>Long term breeding supports seed orchards</vt:lpstr>
      <vt:lpstr>Seed orchards are sustainable and environmental</vt:lpstr>
      <vt:lpstr>Seed orchards are the cradle of the future!</vt:lpstr>
      <vt:lpstr>Seed orchards for an uncertain future..</vt:lpstr>
      <vt:lpstr>End</vt:lpstr>
    </vt:vector>
  </TitlesOfParts>
  <Company>SLU, Umeå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orchards etc.</dc:title>
  <dc:creator>Dag Lindgren</dc:creator>
  <cp:lastModifiedBy>DagL</cp:lastModifiedBy>
  <cp:revision>216</cp:revision>
  <dcterms:created xsi:type="dcterms:W3CDTF">2012-04-29T14:58:13Z</dcterms:created>
  <dcterms:modified xsi:type="dcterms:W3CDTF">2012-05-17T13:29:00Z</dcterms:modified>
</cp:coreProperties>
</file>